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0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37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79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635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474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954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031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732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23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70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8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06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45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01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377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A6FC-6546-4731-BD74-2CB41D5EF2C8}" type="datetimeFigureOut">
              <a:rPr lang="pl-PL" smtClean="0"/>
              <a:t>2017-04-04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4ED5-1E4D-4FA6-9A23-9CBB508F12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37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3854" y="193183"/>
            <a:ext cx="9144000" cy="1262129"/>
          </a:xfrm>
        </p:spPr>
        <p:txBody>
          <a:bodyPr>
            <a:normAutofit/>
          </a:bodyPr>
          <a:lstStyle/>
          <a:p>
            <a:r>
              <a:rPr lang="pl-PL" altLang="pl-PL" sz="3600" b="1" dirty="0" smtClean="0"/>
              <a:t>ZASADY  FINANSÓW  PUBLICZNYCH</a:t>
            </a:r>
            <a:br>
              <a:rPr lang="pl-PL" altLang="pl-PL" sz="3600" b="1" dirty="0" smtClean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95470" y="1120462"/>
            <a:ext cx="9311426" cy="486821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1.  Jawności</a:t>
            </a:r>
          </a:p>
          <a:p>
            <a:pPr>
              <a:spcBef>
                <a:spcPct val="50000"/>
              </a:spcBef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2.  Przejrzystości</a:t>
            </a:r>
          </a:p>
          <a:p>
            <a:pPr>
              <a:spcBef>
                <a:spcPct val="50000"/>
              </a:spcBef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3.  Legalności</a:t>
            </a:r>
          </a:p>
          <a:p>
            <a:pPr>
              <a:spcBef>
                <a:spcPct val="50000"/>
              </a:spcBef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4.  Celowości</a:t>
            </a:r>
          </a:p>
          <a:p>
            <a:pPr>
              <a:spcBef>
                <a:spcPct val="50000"/>
              </a:spcBef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5. Planowości</a:t>
            </a:r>
          </a:p>
          <a:p>
            <a:pPr>
              <a:spcBef>
                <a:spcPct val="50000"/>
              </a:spcBef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6. Ochrony interesu </a:t>
            </a:r>
            <a:r>
              <a:rPr lang="pl-PL" altLang="pl-PL" b="1" dirty="0" smtClean="0">
                <a:solidFill>
                  <a:schemeClr val="bg1"/>
                </a:solidFill>
                <a:latin typeface="Arial Black" pitchFamily="34" charset="0"/>
              </a:rPr>
              <a:t>finansowego państwa</a:t>
            </a:r>
            <a:endParaRPr lang="pl-PL" altLang="pl-PL" b="1" dirty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>
              <a:spcBef>
                <a:spcPct val="50000"/>
              </a:spcBef>
              <a:buFontTx/>
              <a:buAutoNum type="arabicPeriod" startAt="7"/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Praworządności </a:t>
            </a:r>
            <a:r>
              <a:rPr lang="pl-PL" altLang="pl-PL" b="1" dirty="0" smtClean="0">
                <a:solidFill>
                  <a:schemeClr val="bg1"/>
                </a:solidFill>
                <a:latin typeface="Arial Black" pitchFamily="34" charset="0"/>
              </a:rPr>
              <a:t>postępowania organów </a:t>
            </a: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finansowych</a:t>
            </a:r>
          </a:p>
          <a:p>
            <a:pPr marL="514350" indent="-514350">
              <a:spcBef>
                <a:spcPct val="50000"/>
              </a:spcBef>
              <a:buFontTx/>
              <a:buAutoNum type="arabicPeriod" startAt="8"/>
              <a:defRPr/>
            </a:pP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Rachunkowości</a:t>
            </a:r>
          </a:p>
          <a:p>
            <a:pPr marL="514350" indent="-514350">
              <a:spcBef>
                <a:spcPct val="50000"/>
              </a:spcBef>
              <a:buFontTx/>
              <a:buAutoNum type="arabicPeriod" startAt="8"/>
              <a:defRPr/>
            </a:pPr>
            <a:r>
              <a:rPr lang="pl-PL" b="1" dirty="0">
                <a:solidFill>
                  <a:schemeClr val="bg1"/>
                </a:solidFill>
                <a:latin typeface="Arial Black" pitchFamily="34" charset="0"/>
              </a:rPr>
              <a:t>Sprawozdawczości finansowej</a:t>
            </a:r>
          </a:p>
          <a:p>
            <a:pPr marL="514350" indent="-514350">
              <a:spcBef>
                <a:spcPct val="50000"/>
              </a:spcBef>
              <a:buFontTx/>
              <a:buAutoNum type="arabicPeriod" startAt="8"/>
              <a:defRPr/>
            </a:pPr>
            <a:r>
              <a:rPr lang="pl-PL" b="1" dirty="0">
                <a:solidFill>
                  <a:schemeClr val="bg1"/>
                </a:solidFill>
                <a:latin typeface="Arial Black" pitchFamily="34" charset="0"/>
              </a:rPr>
              <a:t>Dyscypliny finansowej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885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W przekroju  </a:t>
            </a:r>
            <a:r>
              <a:rPr lang="pl-PL" altLang="pl-P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i n s t y t u c j o n a l n y m</a:t>
            </a: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,  system finansów publicznych tworzą fundusze, przyjmujące najczęściej formę:</a:t>
            </a:r>
          </a:p>
          <a:p>
            <a:pPr>
              <a:spcBef>
                <a:spcPct val="50000"/>
              </a:spcBef>
              <a:buNone/>
            </a:pPr>
            <a:endParaRPr lang="pl-PL" altLang="pl-PL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1.budżetu państwa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2.budżetów samorządowych szczebla podstawowego lub wyższego (powiatu samorządowego, regionu samorządowego)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3.funduszy ubezpieczeń społecznych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4.pozostałych funduszy publicznych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5.fundacji publicznych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525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6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5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027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98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u="sng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Art. 61, ust. 1  Konstytucji RP</a:t>
            </a:r>
            <a:br>
              <a:rPr lang="pl-PL" altLang="pl-PL" b="1" u="sng" dirty="0" smtClean="0">
                <a:solidFill>
                  <a:schemeClr val="tx2"/>
                </a:solidFill>
                <a:latin typeface="Arial Black" panose="020B0A04020102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altLang="pl-PL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Obywatel ma prawo uzyskiwania informacji o działalności organów władzy publicznej oraz osób pełniących funkcje publiczne. Prawo to obejmuje również uzyskiwanie informacji o działalności organów samorządu gospodarczego i zawodowego, a także innych osób oraz jednostek organizacyjnych w zakresie, w jakim wykonują one zadania władzy publicznej i gospodarują mieniem komunalnym lub majątkiem Skarbu Państwa.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213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67758"/>
            <a:ext cx="9905998" cy="54058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Funkcje budżetu państwa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708338"/>
            <a:ext cx="9905999" cy="552503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Redystrybucyjna lub rozdzielcza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Stabilizacyjna (zw. wyrównawczą lub kompensacyjną)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Alokacyjna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Fiskalna lub skarbowa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Ustrojowa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Demokratyczna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Kontrolna lub ewidencyjno-kontrolna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Bodźcowa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Planowania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Prawna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Kredytowa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Administracyjna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koordynacyjna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0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5806" y="643943"/>
            <a:ext cx="10114724" cy="604019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			</a:t>
            </a:r>
            <a:r>
              <a:rPr lang="pl-PL" dirty="0" smtClean="0">
                <a:solidFill>
                  <a:schemeClr val="bg1"/>
                </a:solidFill>
              </a:rPr>
              <a:t>Funkcje budżetu państwa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f</a:t>
            </a:r>
            <a:r>
              <a:rPr lang="pl-PL" dirty="0" smtClean="0">
                <a:solidFill>
                  <a:schemeClr val="bg1"/>
                </a:solidFill>
              </a:rPr>
              <a:t>unkcje ekonomiczne		funkcje kontrolne		funkcje polityczne</a:t>
            </a: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r</a:t>
            </a:r>
            <a:r>
              <a:rPr lang="pl-PL" dirty="0" smtClean="0">
                <a:solidFill>
                  <a:schemeClr val="bg1"/>
                </a:solidFill>
              </a:rPr>
              <a:t>edystrybucyjna		koordynacyjna			demokratyczna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s</a:t>
            </a:r>
            <a:r>
              <a:rPr lang="pl-PL" dirty="0" smtClean="0">
                <a:solidFill>
                  <a:schemeClr val="bg1"/>
                </a:solidFill>
              </a:rPr>
              <a:t>tabilizacyjna			kredytowa			planowania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a</a:t>
            </a:r>
            <a:r>
              <a:rPr lang="pl-PL" dirty="0" smtClean="0">
                <a:solidFill>
                  <a:schemeClr val="bg1"/>
                </a:solidFill>
              </a:rPr>
              <a:t>lokacyjna							administracyjna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b</a:t>
            </a:r>
            <a:r>
              <a:rPr lang="pl-PL" dirty="0" smtClean="0">
                <a:solidFill>
                  <a:schemeClr val="bg1"/>
                </a:solidFill>
              </a:rPr>
              <a:t>odźcowa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5563673" y="1146220"/>
            <a:ext cx="0" cy="64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039414" y="1197735"/>
            <a:ext cx="1223493" cy="57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00045" y="1146220"/>
            <a:ext cx="1790163" cy="528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2318197" y="2369713"/>
            <a:ext cx="0" cy="566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5718220" y="2356834"/>
            <a:ext cx="0" cy="618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9453093" y="2369713"/>
            <a:ext cx="0" cy="566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11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80304"/>
            <a:ext cx="9905999" cy="64780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Redystrybucyjna (rozdzielcza) </a:t>
            </a:r>
            <a:r>
              <a:rPr lang="pl-PL" sz="1800" dirty="0" smtClean="0">
                <a:solidFill>
                  <a:schemeClr val="bg1"/>
                </a:solidFill>
              </a:rPr>
              <a:t>– regulowanie dochodów podstawowej kategorii podmiotów występujących w gospodarce narodowej</a:t>
            </a:r>
            <a:endParaRPr lang="pl-PL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Stabilizacyjna (wyrównawcza, kompensacyjna) </a:t>
            </a:r>
            <a:r>
              <a:rPr lang="pl-PL" sz="1800" dirty="0" smtClean="0">
                <a:solidFill>
                  <a:schemeClr val="bg1"/>
                </a:solidFill>
              </a:rPr>
              <a:t>– bieżące sterowanie za pomocą instrumentów budżetowych procesami gospodarczymi</a:t>
            </a:r>
            <a:endParaRPr lang="pl-PL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Alokacyjna</a:t>
            </a:r>
            <a:r>
              <a:rPr lang="pl-PL" sz="1800" dirty="0" smtClean="0">
                <a:solidFill>
                  <a:schemeClr val="bg1"/>
                </a:solidFill>
              </a:rPr>
              <a:t>- finanse publiczne są narzędziem alokacji części zasobów w gospodarce rynkowej</a:t>
            </a:r>
            <a:endParaRPr lang="pl-PL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Fiskalna (skarbowa) </a:t>
            </a:r>
            <a:r>
              <a:rPr lang="pl-PL" sz="1800" dirty="0" smtClean="0">
                <a:solidFill>
                  <a:schemeClr val="bg1"/>
                </a:solidFill>
              </a:rPr>
              <a:t>– przejmowanie dochodów na rzecz państwa</a:t>
            </a:r>
            <a:endParaRPr lang="pl-PL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Demokratyczna</a:t>
            </a:r>
            <a:r>
              <a:rPr lang="pl-PL" sz="1800" dirty="0" smtClean="0">
                <a:solidFill>
                  <a:schemeClr val="bg1"/>
                </a:solidFill>
              </a:rPr>
              <a:t> – zainteresowanie społeczeństwa opracowywaniem i wykonywaniem budżetu i wpływaniu na to</a:t>
            </a: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Kontrolna (ewidencyjno-kontrolna) </a:t>
            </a:r>
            <a:r>
              <a:rPr lang="pl-PL" sz="1800" dirty="0" smtClean="0">
                <a:solidFill>
                  <a:schemeClr val="bg1"/>
                </a:solidFill>
              </a:rPr>
              <a:t>– wykorzystywanie gromadzenia i wydatkowania środków budżetowych do kontroli celowości, efektywności i legalności gospodarki budżetowej</a:t>
            </a:r>
            <a:endParaRPr lang="pl-PL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Bodźcowa</a:t>
            </a:r>
            <a:r>
              <a:rPr lang="pl-PL" sz="1800" dirty="0" smtClean="0">
                <a:solidFill>
                  <a:schemeClr val="bg1"/>
                </a:solidFill>
              </a:rPr>
              <a:t> – pozytywne zachowanie się podmiotów wobec stosowanych przez państwo instrumentów budżetowych, zwłaszcza w zakresie ciężarów podatkowych (poprzez ulgi, zwolnienia)</a:t>
            </a:r>
            <a:endParaRPr lang="pl-PL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Planowania</a:t>
            </a:r>
            <a:r>
              <a:rPr lang="pl-PL" sz="1800" dirty="0" smtClean="0">
                <a:solidFill>
                  <a:schemeClr val="bg1"/>
                </a:solidFill>
              </a:rPr>
              <a:t> – sam budżet jest planem; bez cechy planowości nie ma budżetu</a:t>
            </a:r>
            <a:endParaRPr lang="pl-PL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Kredytowa</a:t>
            </a:r>
            <a:r>
              <a:rPr lang="pl-PL" sz="1800" dirty="0" smtClean="0">
                <a:solidFill>
                  <a:schemeClr val="bg1"/>
                </a:solidFill>
              </a:rPr>
              <a:t> – ustalenie czy państwo ma zdolność kredytową; takiej zdolności nie ma państwo  o nieuporządkowanym, niezrównoważonym budżecie</a:t>
            </a:r>
            <a:endParaRPr lang="pl-P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2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70202" y="193515"/>
            <a:ext cx="9905998" cy="463308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Zasady budżetowe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656822"/>
            <a:ext cx="9905999" cy="5537915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Równowagi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Zupełności (powszechności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Jedności formalnej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Jedności materialnej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Szczegółowości (specjalizacji)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Jawności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Przejrzystości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Realności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Uprzedniości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Gospodarności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Operatywności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Jednoroczności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polityczności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6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31564" y="167424"/>
            <a:ext cx="10114723" cy="64651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Równowagi </a:t>
            </a:r>
            <a:r>
              <a:rPr lang="pl-PL" dirty="0" smtClean="0">
                <a:solidFill>
                  <a:schemeClr val="bg1"/>
                </a:solidFill>
              </a:rPr>
              <a:t>– stan budżetu, w którym wydatki znajdują pokrycie w dochodach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Zupełności </a:t>
            </a:r>
            <a:r>
              <a:rPr lang="pl-PL" dirty="0" smtClean="0">
                <a:solidFill>
                  <a:schemeClr val="bg1"/>
                </a:solidFill>
              </a:rPr>
              <a:t>– ujęcie w budżecie wszystkich dochodów i wydatków państwa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Realności </a:t>
            </a:r>
            <a:r>
              <a:rPr lang="pl-PL" dirty="0" smtClean="0">
                <a:solidFill>
                  <a:schemeClr val="bg1"/>
                </a:solidFill>
              </a:rPr>
              <a:t>– maksymalna precyzja w planowaniu dochodów i wydatków budżetowych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Jedności </a:t>
            </a:r>
            <a:r>
              <a:rPr lang="pl-PL" dirty="0" smtClean="0">
                <a:solidFill>
                  <a:schemeClr val="bg1"/>
                </a:solidFill>
              </a:rPr>
              <a:t>– wszystkie dochody i wydatki państwa powinny być objęte jednym planem – budżetem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Jedność formalna </a:t>
            </a:r>
            <a:r>
              <a:rPr lang="pl-PL" dirty="0" smtClean="0">
                <a:solidFill>
                  <a:schemeClr val="bg1"/>
                </a:solidFill>
              </a:rPr>
              <a:t>– skonsolidowany bilans systemu finansów publicznych, obejmujący budżet władz centralnych i budżety władz terenowych (budżety samorządowe)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Jedność materialna </a:t>
            </a:r>
            <a:r>
              <a:rPr lang="pl-PL" dirty="0" smtClean="0">
                <a:solidFill>
                  <a:schemeClr val="bg1"/>
                </a:solidFill>
              </a:rPr>
              <a:t>– dochody tworzące fundusz budżetowy mają przeznaczenie ogólne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Specjalizacji </a:t>
            </a:r>
            <a:r>
              <a:rPr lang="pl-PL" dirty="0" smtClean="0">
                <a:solidFill>
                  <a:schemeClr val="bg1"/>
                </a:solidFill>
              </a:rPr>
              <a:t>– dochody i wydatki powinny być ujmowane z dokładnym określeniem źródeł dochodów i przeznaczenia wydatków; środki budżetowe powinny być wydatkowane tylko do wysokości ustalonej w budżecie i w określonym czasie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Operatywności </a:t>
            </a:r>
            <a:r>
              <a:rPr lang="pl-PL" dirty="0" smtClean="0">
                <a:solidFill>
                  <a:schemeClr val="bg1"/>
                </a:solidFill>
              </a:rPr>
              <a:t>– wskazanie zadań w zakresie gromadzenia dochodów oraz realizacji wydatków dla konkretnych podmiotów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Przejrzystości </a:t>
            </a:r>
            <a:r>
              <a:rPr lang="pl-PL" dirty="0" smtClean="0">
                <a:solidFill>
                  <a:schemeClr val="bg1"/>
                </a:solidFill>
              </a:rPr>
              <a:t>– rozpoznanie procesów zachodzących w obszarze budżetu państwa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Jawności </a:t>
            </a:r>
            <a:r>
              <a:rPr lang="pl-PL" dirty="0" smtClean="0">
                <a:solidFill>
                  <a:schemeClr val="bg1"/>
                </a:solidFill>
              </a:rPr>
              <a:t>– prezentowanie dochodów i wydatków społeczeństwu, a praktycznie organom przedstawicielskim, różnym ciałom i organizacjom społecznym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z. Gospodarności </a:t>
            </a:r>
            <a:r>
              <a:rPr lang="pl-PL" dirty="0" smtClean="0">
                <a:solidFill>
                  <a:schemeClr val="bg1"/>
                </a:solidFill>
              </a:rPr>
              <a:t>– racjonalne, oszczędne wydatkowanie środków budżetowych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7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W przekroju  </a:t>
            </a:r>
            <a:r>
              <a:rPr lang="pl-PL" altLang="pl-P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 r a w n y m</a:t>
            </a: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,  system finansów publicznych tworzą: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1.konstytucja lub inna ustawa zasadnicza, zawierająca ogólne zasady tworzenia funduszy publicznych oraz obowiązki poszczególnych rodzajów władz publicznych w zakresie uchwalania, wykonywania i kontroli funduszy publicznych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2.prawo budżetowe, z reguły w randze ustawy, regulujące zasady budowy ustroju budżetowego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3.Coroczne ustawy budżetowe i uchwały budżetowe samorządów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4.Ustawy podatkowe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5.Ustawy o pozabudżetowych funduszach publicznych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6.Ustawy o finansach samorządowych (lokalnych, regionalnych)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7.Ustawy regulujące działalność ministra finansów (skarbu) oraz działalność aparatu skarbowego (finansowego)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8.Ustawa karnoskarbowa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9.Ustawa o zobowiązaniach podatkowych; w niektórych krajach (np. w Polsce) funkcjonują ordynacje podatkowe, będące swoistym kodeksem praw i obowiązków podatnika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10.Akty normatywne regulujące działalność ministra finansów (skarbu), rządu, innych ministrów, na szczeblu lokalnym zaś zarządów jednostek samorządu terytorialnego i ich przedstawicieli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397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W przekroju  </a:t>
            </a:r>
            <a:r>
              <a:rPr lang="pl-PL" altLang="pl-P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i n s t r u m e n t a l n y m</a:t>
            </a: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,  funkcjonowanie systemu finansów publicznych zapewniają, zwłaszcza, następujące narzędzia:</a:t>
            </a:r>
          </a:p>
          <a:p>
            <a:pPr>
              <a:spcBef>
                <a:spcPct val="50000"/>
              </a:spcBef>
              <a:buNone/>
            </a:pPr>
            <a:endParaRPr lang="pl-PL" altLang="pl-PL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1.podatki centralne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2.podatki lokalne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3.opłaty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4.cła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5.dochody z majątku publicznego (np. dywidendy, renty)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6.składki na ubezpieczenie społeczne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7.subwencje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8.dotacje</a:t>
            </a:r>
          </a:p>
          <a:p>
            <a:pPr>
              <a:spcBef>
                <a:spcPct val="5000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9.kredyty państwowe i pożyczki publiczne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1765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89</TotalTime>
  <Words>718</Words>
  <Application>Microsoft Office PowerPoint</Application>
  <PresentationFormat>Panoramiczny</PresentationFormat>
  <Paragraphs>98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Trebuchet MS</vt:lpstr>
      <vt:lpstr>Tw Cen MT</vt:lpstr>
      <vt:lpstr>Obwód</vt:lpstr>
      <vt:lpstr>ZASADY  FINANSÓW  PUBLICZNYCH </vt:lpstr>
      <vt:lpstr>Art. 61, ust. 1  Konstytucji RP </vt:lpstr>
      <vt:lpstr>Funkcje budżetu państwa</vt:lpstr>
      <vt:lpstr>Prezentacja programu PowerPoint</vt:lpstr>
      <vt:lpstr>Prezentacja programu PowerPoint</vt:lpstr>
      <vt:lpstr>Zasady budżetowe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Aldona</dc:creator>
  <cp:lastModifiedBy>Aldona</cp:lastModifiedBy>
  <cp:revision>38</cp:revision>
  <dcterms:created xsi:type="dcterms:W3CDTF">2017-03-20T19:04:04Z</dcterms:created>
  <dcterms:modified xsi:type="dcterms:W3CDTF">2017-04-04T21:24:14Z</dcterms:modified>
</cp:coreProperties>
</file>