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ĺž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ĺžni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ADFE0-F4DD-4A36-871C-5CA86D2F5B49}" type="datetimeFigureOut">
              <a:rPr lang="sk-SK" smtClean="0"/>
              <a:pPr/>
              <a:t>18.1.2021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1" name="Zástupný symbol čísla snímky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DD13C-ECEB-4C04-BB77-BA33722A561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ADFE0-F4DD-4A36-871C-5CA86D2F5B49}" type="datetimeFigureOut">
              <a:rPr lang="sk-SK" smtClean="0"/>
              <a:pPr/>
              <a:t>18.1.2021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DD13C-ECEB-4C04-BB77-BA33722A561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ADFE0-F4DD-4A36-871C-5CA86D2F5B49}" type="datetimeFigureOut">
              <a:rPr lang="sk-SK" smtClean="0"/>
              <a:pPr/>
              <a:t>18.1.2021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DD13C-ECEB-4C04-BB77-BA33722A561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ADFE0-F4DD-4A36-871C-5CA86D2F5B49}" type="datetimeFigureOut">
              <a:rPr lang="sk-SK" smtClean="0"/>
              <a:pPr/>
              <a:t>18.1.2021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DD13C-ECEB-4C04-BB77-BA33722A561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ĺžni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ĺžni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ADFE0-F4DD-4A36-871C-5CA86D2F5B49}" type="datetimeFigureOut">
              <a:rPr lang="sk-SK" smtClean="0"/>
              <a:pPr/>
              <a:t>18.1.2021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DD13C-ECEB-4C04-BB77-BA33722A561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ADFE0-F4DD-4A36-871C-5CA86D2F5B49}" type="datetimeFigureOut">
              <a:rPr lang="sk-SK" smtClean="0"/>
              <a:pPr/>
              <a:t>18.1.2021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DD13C-ECEB-4C04-BB77-BA33722A561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ADFE0-F4DD-4A36-871C-5CA86D2F5B49}" type="datetimeFigureOut">
              <a:rPr lang="sk-SK" smtClean="0"/>
              <a:pPr/>
              <a:t>18.1.2021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DD13C-ECEB-4C04-BB77-BA33722A561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ADFE0-F4DD-4A36-871C-5CA86D2F5B49}" type="datetimeFigureOut">
              <a:rPr lang="sk-SK" smtClean="0"/>
              <a:pPr/>
              <a:t>18.1.2021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DD13C-ECEB-4C04-BB77-BA33722A561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ADFE0-F4DD-4A36-871C-5CA86D2F5B49}" type="datetimeFigureOut">
              <a:rPr lang="sk-SK" smtClean="0"/>
              <a:pPr/>
              <a:t>18.1.2021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DD13C-ECEB-4C04-BB77-BA33722A561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ADFE0-F4DD-4A36-871C-5CA86D2F5B49}" type="datetimeFigureOut">
              <a:rPr lang="sk-SK" smtClean="0"/>
              <a:pPr/>
              <a:t>18.1.2021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DD13C-ECEB-4C04-BB77-BA33722A561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ĺž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s jedným zaobleným roho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ADFE0-F4DD-4A36-871C-5CA86D2F5B49}" type="datetimeFigureOut">
              <a:rPr lang="sk-SK" smtClean="0"/>
              <a:pPr/>
              <a:t>18.1.2021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DD13C-ECEB-4C04-BB77-BA33722A561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ĺž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nadpis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1DADFE0-F4DD-4A36-871C-5CA86D2F5B49}" type="datetimeFigureOut">
              <a:rPr lang="sk-SK" smtClean="0"/>
              <a:pPr/>
              <a:t>18.1.2021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B7DD13C-ECEB-4C04-BB77-BA33722A561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tromzdravia.sk/voda-zaklad-zivota/ako-vznika-dehydratacia/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planetavedomosti.iedu.sk/page.php/resources/view_all?id=dychacia_sustava_hormonalna_nervova_obehova_oporna_rozmnozovacia_svalova_traviaca_vylucovacia_zmyslove_organy_t_page7&amp;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planetavedomosti.iedu.sk/page.php/resources/view_all?id=dychacia_sustava_hormonalna_nervova_obehova_oporna_rozmnozovacia_svalova_traviaca_vylucovacia_zmyslove_organy_page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Mi</a:t>
            </a:r>
            <a:r>
              <a:rPr lang="hu-HU" dirty="0" smtClean="0"/>
              <a:t>ért van szüksége az emberi szervezetnek „tisztító – berendezésre”</a:t>
            </a:r>
            <a:r>
              <a:rPr lang="sk-SK" dirty="0" smtClean="0"/>
              <a:t>?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85984" y="5715016"/>
            <a:ext cx="6400800" cy="495288"/>
          </a:xfrm>
        </p:spPr>
        <p:txBody>
          <a:bodyPr>
            <a:normAutofit/>
          </a:bodyPr>
          <a:lstStyle/>
          <a:p>
            <a:r>
              <a:rPr lang="hu-HU" dirty="0" smtClean="0"/>
              <a:t>H.A</a:t>
            </a:r>
            <a:endParaRPr lang="sk-SK" dirty="0"/>
          </a:p>
        </p:txBody>
      </p:sp>
      <p:pic>
        <p:nvPicPr>
          <p:cNvPr id="4" name="Obrázok 3" descr="imagesCA7BDU2Q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3554499"/>
            <a:ext cx="3500462" cy="26219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17158-balena-voda-flasa-a-pohar-nestandard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6446" y="1714488"/>
            <a:ext cx="2852742" cy="381159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83880" cy="928694"/>
          </a:xfrm>
        </p:spPr>
        <p:txBody>
          <a:bodyPr>
            <a:normAutofit/>
          </a:bodyPr>
          <a:lstStyle/>
          <a:p>
            <a:r>
              <a:rPr lang="sk-SK" dirty="0" err="1" smtClean="0"/>
              <a:t>Tudod</a:t>
            </a:r>
            <a:r>
              <a:rPr lang="sk-SK" dirty="0" smtClean="0"/>
              <a:t>, </a:t>
            </a:r>
            <a:r>
              <a:rPr lang="sk-SK" dirty="0" err="1" smtClean="0"/>
              <a:t>hogy</a:t>
            </a:r>
            <a:r>
              <a:rPr lang="sk-SK" dirty="0" smtClean="0"/>
              <a:t>...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85720" y="1714488"/>
            <a:ext cx="5500726" cy="4187952"/>
          </a:xfrm>
        </p:spPr>
        <p:txBody>
          <a:bodyPr/>
          <a:lstStyle/>
          <a:p>
            <a:r>
              <a:rPr lang="hu-HU" b="1" dirty="0" smtClean="0"/>
              <a:t>naponta kb. 1,5 l vizeletet választunk ki? 1 l pedig kilélegzünk és kiizzadunk.</a:t>
            </a:r>
            <a:endParaRPr lang="sk-SK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500034" y="6000768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hlinkClick r:id="rId3"/>
              </a:rPr>
              <a:t>Viac o dehydratácii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332656"/>
            <a:ext cx="8183880" cy="1440160"/>
          </a:xfrm>
        </p:spPr>
        <p:txBody>
          <a:bodyPr>
            <a:noAutofit/>
          </a:bodyPr>
          <a:lstStyle/>
          <a:p>
            <a:r>
              <a:rPr lang="sk-SK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</a:t>
            </a:r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ért van szüksége az emberi szervezetnek „tisztító – berendezésre”</a:t>
            </a:r>
            <a:r>
              <a:rPr lang="sk-SK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sk-SK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4282" y="1772816"/>
            <a:ext cx="8715436" cy="5256584"/>
          </a:xfrm>
        </p:spPr>
        <p:txBody>
          <a:bodyPr>
            <a:normAutofit fontScale="77500" lnSpcReduction="20000"/>
          </a:bodyPr>
          <a:lstStyle/>
          <a:p>
            <a:r>
              <a:rPr lang="hu-HU" dirty="0" smtClean="0"/>
              <a:t>A testünknek ki kell választani a felesleges és káros anyagokat, mert különben meghalnánk.</a:t>
            </a:r>
          </a:p>
          <a:p>
            <a:r>
              <a:rPr lang="hu-H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LÉGZÉS, EMÉSZTÉS, IZZADSÁG, VIZELET</a:t>
            </a:r>
          </a:p>
          <a:p>
            <a:pPr>
              <a:buNone/>
            </a:pPr>
            <a:endParaRPr lang="sk-SK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sk-SK" sz="3000" dirty="0" smtClean="0">
                <a:solidFill>
                  <a:schemeClr val="accent4">
                    <a:lumMod val="50000"/>
                  </a:schemeClr>
                </a:solidFill>
              </a:rPr>
              <a:t>VESE </a:t>
            </a:r>
            <a:r>
              <a:rPr lang="sk-SK" sz="3000" dirty="0" smtClean="0"/>
              <a:t>–</a:t>
            </a:r>
            <a:r>
              <a:rPr lang="sk-SK" sz="3000" dirty="0" err="1" smtClean="0"/>
              <a:t>Megtisztítja</a:t>
            </a:r>
            <a:r>
              <a:rPr lang="sk-SK" sz="3000" dirty="0" smtClean="0"/>
              <a:t> a </a:t>
            </a:r>
            <a:r>
              <a:rPr lang="sk-SK" sz="3000" dirty="0" err="1" smtClean="0"/>
              <a:t>testet</a:t>
            </a:r>
            <a:r>
              <a:rPr lang="sk-SK" sz="3000" dirty="0" smtClean="0"/>
              <a:t> </a:t>
            </a:r>
            <a:r>
              <a:rPr lang="sk-SK" sz="3000" dirty="0" err="1" smtClean="0"/>
              <a:t>a</a:t>
            </a:r>
            <a:r>
              <a:rPr lang="sk-SK" sz="3000" dirty="0" smtClean="0"/>
              <a:t> </a:t>
            </a:r>
            <a:r>
              <a:rPr lang="sk-SK" sz="3000" dirty="0" err="1" smtClean="0"/>
              <a:t>méreganyagtól</a:t>
            </a:r>
            <a:r>
              <a:rPr lang="sk-SK" sz="3000" dirty="0" smtClean="0"/>
              <a:t>.</a:t>
            </a:r>
          </a:p>
          <a:p>
            <a:pPr>
              <a:buNone/>
            </a:pPr>
            <a:endParaRPr lang="sk-SK" sz="3000" dirty="0" smtClean="0"/>
          </a:p>
          <a:p>
            <a:pPr>
              <a:buNone/>
            </a:pPr>
            <a:r>
              <a:rPr lang="sk-SK" sz="3000" dirty="0" smtClean="0">
                <a:solidFill>
                  <a:schemeClr val="accent4">
                    <a:lumMod val="50000"/>
                  </a:schemeClr>
                </a:solidFill>
              </a:rPr>
              <a:t>HÚGYVEZETÉK</a:t>
            </a:r>
            <a:r>
              <a:rPr lang="sk-SK" sz="3000" dirty="0" smtClean="0"/>
              <a:t> – </a:t>
            </a:r>
            <a:r>
              <a:rPr lang="sk-SK" sz="3200" dirty="0" smtClean="0"/>
              <a:t>a </a:t>
            </a:r>
            <a:r>
              <a:rPr lang="sk-SK" sz="3200" dirty="0" err="1" smtClean="0"/>
              <a:t>vesékből</a:t>
            </a:r>
            <a:r>
              <a:rPr lang="sk-SK" sz="3200" dirty="0" smtClean="0"/>
              <a:t> </a:t>
            </a:r>
            <a:r>
              <a:rPr lang="sk-SK" sz="3200" dirty="0" err="1" smtClean="0"/>
              <a:t>ezen</a:t>
            </a:r>
            <a:r>
              <a:rPr lang="sk-SK" sz="3200" dirty="0" smtClean="0"/>
              <a:t> </a:t>
            </a:r>
            <a:r>
              <a:rPr lang="sk-SK" sz="3200" dirty="0" err="1" smtClean="0"/>
              <a:t>keresztül</a:t>
            </a:r>
            <a:r>
              <a:rPr lang="sk-SK" sz="3200" dirty="0" smtClean="0"/>
              <a:t> </a:t>
            </a:r>
            <a:r>
              <a:rPr lang="sk-SK" sz="3200" dirty="0" err="1" smtClean="0"/>
              <a:t>jut</a:t>
            </a:r>
            <a:r>
              <a:rPr lang="sk-SK" sz="3200" dirty="0" smtClean="0"/>
              <a:t> </a:t>
            </a:r>
            <a:r>
              <a:rPr lang="sk-SK" sz="3200" dirty="0" err="1" smtClean="0"/>
              <a:t>el</a:t>
            </a:r>
            <a:r>
              <a:rPr lang="sk-SK" sz="3200" dirty="0" smtClean="0"/>
              <a:t> </a:t>
            </a:r>
            <a:r>
              <a:rPr lang="sk-SK" sz="3200" dirty="0" err="1" smtClean="0"/>
              <a:t>a</a:t>
            </a:r>
            <a:r>
              <a:rPr lang="sk-SK" sz="3200" dirty="0" smtClean="0"/>
              <a:t> </a:t>
            </a:r>
          </a:p>
          <a:p>
            <a:pPr>
              <a:buNone/>
            </a:pPr>
            <a:r>
              <a:rPr lang="sk-SK" sz="3200" dirty="0" smtClean="0"/>
              <a:t>                       </a:t>
            </a:r>
            <a:r>
              <a:rPr lang="sk-SK" sz="3200" dirty="0" err="1" smtClean="0"/>
              <a:t>vizelet</a:t>
            </a:r>
            <a:r>
              <a:rPr lang="sk-SK" sz="3200" dirty="0" smtClean="0"/>
              <a:t> a </a:t>
            </a:r>
            <a:r>
              <a:rPr lang="sk-SK" sz="3200" dirty="0" err="1" smtClean="0"/>
              <a:t>húgyhólyagba</a:t>
            </a:r>
            <a:r>
              <a:rPr lang="sk-SK" sz="3200" dirty="0" smtClean="0"/>
              <a:t>.</a:t>
            </a:r>
          </a:p>
          <a:p>
            <a:pPr>
              <a:buNone/>
            </a:pPr>
            <a:endParaRPr lang="sk-SK" sz="3000" b="1" dirty="0" smtClean="0"/>
          </a:p>
          <a:p>
            <a:pPr>
              <a:buNone/>
            </a:pPr>
            <a:r>
              <a:rPr lang="sk-SK" sz="3000" dirty="0" smtClean="0">
                <a:solidFill>
                  <a:schemeClr val="accent4">
                    <a:lumMod val="50000"/>
                  </a:schemeClr>
                </a:solidFill>
              </a:rPr>
              <a:t>HÚGYHÓLYAG </a:t>
            </a:r>
            <a:r>
              <a:rPr lang="sk-SK" sz="3000" dirty="0" smtClean="0"/>
              <a:t>– </a:t>
            </a:r>
            <a:r>
              <a:rPr lang="sk-SK" sz="3000" dirty="0" err="1" smtClean="0"/>
              <a:t>Itt</a:t>
            </a:r>
            <a:r>
              <a:rPr lang="sk-SK" sz="3000" dirty="0" smtClean="0"/>
              <a:t> </a:t>
            </a:r>
            <a:r>
              <a:rPr lang="sk-SK" sz="3000" dirty="0" err="1" smtClean="0"/>
              <a:t>talalható</a:t>
            </a:r>
            <a:r>
              <a:rPr lang="sk-SK" sz="3000" dirty="0" smtClean="0"/>
              <a:t> a </a:t>
            </a:r>
            <a:r>
              <a:rPr lang="sk-SK" sz="3000" dirty="0" err="1" smtClean="0"/>
              <a:t>vizelet</a:t>
            </a:r>
            <a:r>
              <a:rPr lang="sk-SK" sz="3000" dirty="0" smtClean="0"/>
              <a:t>.</a:t>
            </a:r>
          </a:p>
          <a:p>
            <a:pPr>
              <a:buNone/>
            </a:pPr>
            <a:endParaRPr lang="sk-SK" sz="3000" dirty="0" smtClean="0"/>
          </a:p>
          <a:p>
            <a:pPr>
              <a:buNone/>
            </a:pPr>
            <a:r>
              <a:rPr lang="sk-SK" sz="3000" dirty="0" smtClean="0">
                <a:solidFill>
                  <a:schemeClr val="accent4">
                    <a:lumMod val="50000"/>
                  </a:schemeClr>
                </a:solidFill>
              </a:rPr>
              <a:t>HÚGYCSŐ </a:t>
            </a:r>
            <a:r>
              <a:rPr lang="sk-SK" sz="3000" dirty="0" smtClean="0"/>
              <a:t>– </a:t>
            </a:r>
            <a:r>
              <a:rPr lang="sk-SK" sz="3000" dirty="0" err="1" smtClean="0"/>
              <a:t>ezen</a:t>
            </a:r>
            <a:r>
              <a:rPr lang="sk-SK" sz="3000" dirty="0" smtClean="0"/>
              <a:t> </a:t>
            </a:r>
            <a:r>
              <a:rPr lang="sk-SK" sz="3000" dirty="0" err="1" smtClean="0"/>
              <a:t>keresztül</a:t>
            </a:r>
            <a:r>
              <a:rPr lang="sk-SK" sz="3000" dirty="0" smtClean="0"/>
              <a:t> </a:t>
            </a:r>
            <a:r>
              <a:rPr lang="sk-SK" sz="3000" dirty="0" err="1" smtClean="0"/>
              <a:t>távozik</a:t>
            </a:r>
            <a:r>
              <a:rPr lang="sk-SK" sz="3000" dirty="0" smtClean="0"/>
              <a:t> a </a:t>
            </a:r>
            <a:r>
              <a:rPr lang="sk-SK" sz="3000" dirty="0" err="1" smtClean="0"/>
              <a:t>vizelet</a:t>
            </a:r>
            <a:r>
              <a:rPr lang="sk-SK" sz="3000" dirty="0" smtClean="0"/>
              <a:t> </a:t>
            </a:r>
            <a:r>
              <a:rPr lang="sk-SK" sz="3000" dirty="0" err="1" smtClean="0"/>
              <a:t>a</a:t>
            </a:r>
            <a:r>
              <a:rPr lang="sk-SK" sz="3000" dirty="0" smtClean="0"/>
              <a:t>   </a:t>
            </a:r>
          </a:p>
          <a:p>
            <a:pPr>
              <a:buNone/>
            </a:pPr>
            <a:r>
              <a:rPr lang="sk-SK" sz="3000" dirty="0" smtClean="0"/>
              <a:t>                   </a:t>
            </a:r>
            <a:r>
              <a:rPr lang="sk-SK" sz="3000" dirty="0" err="1" smtClean="0"/>
              <a:t>testből</a:t>
            </a:r>
            <a:r>
              <a:rPr lang="sk-SK" sz="3000" dirty="0" smtClean="0"/>
              <a:t>.</a:t>
            </a:r>
          </a:p>
          <a:p>
            <a:pPr>
              <a:buNone/>
            </a:pPr>
            <a:endParaRPr lang="sk-SK" sz="3000" dirty="0" smtClean="0"/>
          </a:p>
          <a:p>
            <a:pPr>
              <a:buNone/>
            </a:pPr>
            <a:r>
              <a:rPr lang="sk-SK" sz="3000" dirty="0" smtClean="0">
                <a:solidFill>
                  <a:schemeClr val="accent4">
                    <a:lumMod val="50000"/>
                  </a:schemeClr>
                </a:solidFill>
              </a:rPr>
              <a:t> HÚGYÚTI SZERV </a:t>
            </a:r>
            <a:r>
              <a:rPr lang="sk-SK" sz="3000" dirty="0" smtClean="0"/>
              <a:t>– </a:t>
            </a:r>
            <a:r>
              <a:rPr lang="sk-SK" sz="3000" dirty="0" err="1" smtClean="0"/>
              <a:t>az</a:t>
            </a:r>
            <a:r>
              <a:rPr lang="sk-SK" sz="3000" dirty="0" smtClean="0"/>
              <a:t> </a:t>
            </a:r>
            <a:r>
              <a:rPr lang="sk-SK" sz="3000" dirty="0" err="1" smtClean="0"/>
              <a:t>együttes</a:t>
            </a:r>
            <a:r>
              <a:rPr lang="sk-SK" sz="3000" dirty="0" smtClean="0"/>
              <a:t> </a:t>
            </a:r>
            <a:r>
              <a:rPr lang="sk-SK" sz="3000" dirty="0" err="1" smtClean="0"/>
              <a:t>nevük</a:t>
            </a:r>
            <a:r>
              <a:rPr lang="sk-SK" sz="3000" dirty="0" smtClean="0"/>
              <a:t>.</a:t>
            </a:r>
          </a:p>
          <a:p>
            <a:pPr>
              <a:buNone/>
            </a:pPr>
            <a:endParaRPr lang="sk-SK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636033_dieta-nocnik-mocenie-diabetes-cukrov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5357826"/>
            <a:ext cx="2140484" cy="1289047"/>
          </a:xfrm>
          <a:prstGeom prst="rect">
            <a:avLst/>
          </a:prstGeom>
        </p:spPr>
      </p:pic>
      <p:pic>
        <p:nvPicPr>
          <p:cNvPr id="6" name="Obrázok 5" descr="6a00d834515bc269e20133efa2866f970b-320w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429132"/>
            <a:ext cx="1643064" cy="1643064"/>
          </a:xfrm>
          <a:prstGeom prst="rect">
            <a:avLst/>
          </a:prstGeom>
        </p:spPr>
      </p:pic>
      <p:pic>
        <p:nvPicPr>
          <p:cNvPr id="5" name="Obrázok 4" descr="148630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43834" y="2786058"/>
            <a:ext cx="1071570" cy="1500198"/>
          </a:xfrm>
          <a:prstGeom prst="rect">
            <a:avLst/>
          </a:prstGeom>
        </p:spPr>
      </p:pic>
      <p:pic>
        <p:nvPicPr>
          <p:cNvPr id="4" name="Obrázok 3" descr="travenie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2500306"/>
            <a:ext cx="1428750" cy="1685925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42910" y="500042"/>
            <a:ext cx="7572428" cy="589904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hu-HU" sz="3000" b="1" dirty="0" smtClean="0">
                <a:solidFill>
                  <a:schemeClr val="accent3">
                    <a:lumMod val="75000"/>
                  </a:schemeClr>
                </a:solidFill>
                <a:latin typeface="Adobe Caslon Pro" pitchFamily="18" charset="0"/>
              </a:rPr>
              <a:t>A szervezetünkben felhalmozódott salak kiválasztásának módja:</a:t>
            </a:r>
            <a:endParaRPr lang="sk-SK" sz="3000" b="1" dirty="0" smtClean="0">
              <a:solidFill>
                <a:schemeClr val="accent3">
                  <a:lumMod val="75000"/>
                </a:schemeClr>
              </a:solidFill>
              <a:latin typeface="Adobe Caslon Pro" pitchFamily="18" charset="0"/>
            </a:endParaRPr>
          </a:p>
          <a:p>
            <a:pPr>
              <a:buNone/>
            </a:pPr>
            <a:endParaRPr lang="sk-SK" dirty="0" smtClean="0"/>
          </a:p>
          <a:p>
            <a:pPr lvl="3"/>
            <a:r>
              <a:rPr lang="sk-SK" sz="3200" b="1" dirty="0" err="1" smtClean="0">
                <a:solidFill>
                  <a:schemeClr val="accent2">
                    <a:lumMod val="50000"/>
                  </a:schemeClr>
                </a:solidFill>
                <a:latin typeface="Adobe Caslon Pro" pitchFamily="18" charset="0"/>
              </a:rPr>
              <a:t>Emésztés</a:t>
            </a:r>
            <a:r>
              <a:rPr lang="sk-SK" sz="3200" dirty="0" smtClean="0">
                <a:latin typeface="Adobe Caslon Pro" pitchFamily="18" charset="0"/>
              </a:rPr>
              <a:t>– </a:t>
            </a:r>
            <a:r>
              <a:rPr lang="sk-SK" sz="3200" dirty="0" err="1" smtClean="0">
                <a:latin typeface="Adobe Caslon Pro" pitchFamily="18" charset="0"/>
              </a:rPr>
              <a:t>az</a:t>
            </a:r>
            <a:r>
              <a:rPr lang="sk-SK" sz="3200" dirty="0" smtClean="0">
                <a:latin typeface="Adobe Caslon Pro" pitchFamily="18" charset="0"/>
              </a:rPr>
              <a:t> </a:t>
            </a:r>
            <a:r>
              <a:rPr lang="sk-SK" sz="3200" dirty="0" err="1" smtClean="0">
                <a:latin typeface="Adobe Caslon Pro" pitchFamily="18" charset="0"/>
              </a:rPr>
              <a:t>emésztés</a:t>
            </a:r>
            <a:r>
              <a:rPr lang="sk-SK" sz="3200" dirty="0" smtClean="0">
                <a:latin typeface="Adobe Caslon Pro" pitchFamily="18" charset="0"/>
              </a:rPr>
              <a:t> </a:t>
            </a:r>
            <a:r>
              <a:rPr lang="sk-SK" sz="3200" dirty="0" err="1" smtClean="0">
                <a:latin typeface="Adobe Caslon Pro" pitchFamily="18" charset="0"/>
              </a:rPr>
              <a:t>végén</a:t>
            </a:r>
            <a:r>
              <a:rPr lang="sk-SK" sz="3200" dirty="0" smtClean="0">
                <a:latin typeface="Adobe Caslon Pro" pitchFamily="18" charset="0"/>
              </a:rPr>
              <a:t> a </a:t>
            </a:r>
            <a:r>
              <a:rPr lang="sk-SK" sz="3200" dirty="0" err="1" smtClean="0">
                <a:latin typeface="Adobe Caslon Pro" pitchFamily="18" charset="0"/>
              </a:rPr>
              <a:t>meg</a:t>
            </a:r>
            <a:r>
              <a:rPr lang="sk-SK" sz="3200" dirty="0" smtClean="0">
                <a:latin typeface="Adobe Caslon Pro" pitchFamily="18" charset="0"/>
              </a:rPr>
              <a:t> </a:t>
            </a:r>
            <a:r>
              <a:rPr lang="sk-SK" sz="3200" dirty="0" err="1" smtClean="0">
                <a:latin typeface="Adobe Caslon Pro" pitchFamily="18" charset="0"/>
              </a:rPr>
              <a:t>nem</a:t>
            </a:r>
            <a:r>
              <a:rPr lang="sk-SK" sz="3200" dirty="0" smtClean="0">
                <a:latin typeface="Adobe Caslon Pro" pitchFamily="18" charset="0"/>
              </a:rPr>
              <a:t> </a:t>
            </a:r>
            <a:r>
              <a:rPr lang="sk-SK" sz="3200" dirty="0" err="1" smtClean="0">
                <a:latin typeface="Adobe Caslon Pro" pitchFamily="18" charset="0"/>
              </a:rPr>
              <a:t>emésztett</a:t>
            </a:r>
            <a:r>
              <a:rPr lang="sk-SK" sz="3200" dirty="0" smtClean="0">
                <a:latin typeface="Adobe Caslon Pro" pitchFamily="18" charset="0"/>
              </a:rPr>
              <a:t> </a:t>
            </a:r>
            <a:r>
              <a:rPr lang="sk-SK" sz="3200" dirty="0" err="1" smtClean="0">
                <a:latin typeface="Adobe Caslon Pro" pitchFamily="18" charset="0"/>
              </a:rPr>
              <a:t>táplálék</a:t>
            </a:r>
            <a:r>
              <a:rPr lang="sk-SK" sz="3200" dirty="0" smtClean="0">
                <a:latin typeface="Adobe Caslon Pro" pitchFamily="18" charset="0"/>
              </a:rPr>
              <a:t> </a:t>
            </a:r>
            <a:r>
              <a:rPr lang="sk-SK" sz="3200" dirty="0" err="1" smtClean="0">
                <a:latin typeface="Adobe Caslon Pro" pitchFamily="18" charset="0"/>
              </a:rPr>
              <a:t>a</a:t>
            </a:r>
            <a:r>
              <a:rPr lang="sk-SK" sz="3200" dirty="0" smtClean="0">
                <a:latin typeface="Adobe Caslon Pro" pitchFamily="18" charset="0"/>
              </a:rPr>
              <a:t> </a:t>
            </a:r>
            <a:r>
              <a:rPr lang="sk-SK" sz="3200" dirty="0" err="1" smtClean="0">
                <a:latin typeface="Adobe Caslon Pro" pitchFamily="18" charset="0"/>
              </a:rPr>
              <a:t>végbélen</a:t>
            </a:r>
            <a:r>
              <a:rPr lang="sk-SK" sz="3200" dirty="0" smtClean="0">
                <a:latin typeface="Adobe Caslon Pro" pitchFamily="18" charset="0"/>
              </a:rPr>
              <a:t> </a:t>
            </a:r>
            <a:r>
              <a:rPr lang="sk-SK" sz="3200" dirty="0" err="1" smtClean="0">
                <a:latin typeface="Adobe Caslon Pro" pitchFamily="18" charset="0"/>
              </a:rPr>
              <a:t>keresztül</a:t>
            </a:r>
            <a:r>
              <a:rPr lang="sk-SK" sz="3200" dirty="0" smtClean="0">
                <a:latin typeface="Adobe Caslon Pro" pitchFamily="18" charset="0"/>
              </a:rPr>
              <a:t> </a:t>
            </a:r>
            <a:r>
              <a:rPr lang="sk-SK" sz="3200" dirty="0" err="1" smtClean="0">
                <a:latin typeface="Adobe Caslon Pro" pitchFamily="18" charset="0"/>
              </a:rPr>
              <a:t>távozik</a:t>
            </a:r>
            <a:r>
              <a:rPr lang="sk-SK" sz="3200" dirty="0" smtClean="0">
                <a:latin typeface="Adobe Caslon Pro" pitchFamily="18" charset="0"/>
              </a:rPr>
              <a:t>.</a:t>
            </a:r>
          </a:p>
          <a:p>
            <a:pPr lvl="3"/>
            <a:endParaRPr lang="sk-SK" sz="3200" dirty="0" smtClean="0">
              <a:latin typeface="Adobe Caslon Pro" pitchFamily="18" charset="0"/>
            </a:endParaRPr>
          </a:p>
          <a:p>
            <a:pPr lvl="3"/>
            <a:r>
              <a:rPr lang="sk-SK" sz="3200" b="1" dirty="0" err="1" smtClean="0">
                <a:solidFill>
                  <a:schemeClr val="accent3">
                    <a:lumMod val="50000"/>
                  </a:schemeClr>
                </a:solidFill>
                <a:latin typeface="Adobe Caslon Pro" pitchFamily="18" charset="0"/>
              </a:rPr>
              <a:t>Légzés</a:t>
            </a:r>
            <a:r>
              <a:rPr lang="sk-SK" sz="3200" dirty="0" smtClean="0">
                <a:latin typeface="Adobe Caslon Pro" pitchFamily="18" charset="0"/>
              </a:rPr>
              <a:t>– </a:t>
            </a:r>
            <a:r>
              <a:rPr lang="sk-SK" sz="3200" dirty="0" err="1" smtClean="0">
                <a:latin typeface="Adobe Caslon Pro" pitchFamily="18" charset="0"/>
              </a:rPr>
              <a:t>kilégzéskor</a:t>
            </a:r>
            <a:r>
              <a:rPr lang="sk-SK" sz="3200" dirty="0" smtClean="0">
                <a:latin typeface="Adobe Caslon Pro" pitchFamily="18" charset="0"/>
              </a:rPr>
              <a:t> a </a:t>
            </a:r>
            <a:r>
              <a:rPr lang="sk-SK" sz="3200" dirty="0" err="1" smtClean="0">
                <a:latin typeface="Adobe Caslon Pro" pitchFamily="18" charset="0"/>
              </a:rPr>
              <a:t>szén-dioxid</a:t>
            </a:r>
            <a:r>
              <a:rPr lang="sk-SK" sz="3200" dirty="0" smtClean="0">
                <a:latin typeface="Adobe Caslon Pro" pitchFamily="18" charset="0"/>
              </a:rPr>
              <a:t> </a:t>
            </a:r>
            <a:r>
              <a:rPr lang="sk-SK" sz="3200" dirty="0" err="1" smtClean="0">
                <a:latin typeface="Adobe Caslon Pro" pitchFamily="18" charset="0"/>
              </a:rPr>
              <a:t>távozik</a:t>
            </a:r>
            <a:r>
              <a:rPr lang="sk-SK" sz="3200" dirty="0" smtClean="0">
                <a:latin typeface="Adobe Caslon Pro" pitchFamily="18" charset="0"/>
              </a:rPr>
              <a:t> </a:t>
            </a:r>
            <a:r>
              <a:rPr lang="sk-SK" sz="3200" dirty="0" err="1" smtClean="0">
                <a:latin typeface="Adobe Caslon Pro" pitchFamily="18" charset="0"/>
              </a:rPr>
              <a:t>a</a:t>
            </a:r>
            <a:r>
              <a:rPr lang="sk-SK" sz="3200" dirty="0" smtClean="0">
                <a:latin typeface="Adobe Caslon Pro" pitchFamily="18" charset="0"/>
              </a:rPr>
              <a:t> </a:t>
            </a:r>
            <a:r>
              <a:rPr lang="sk-SK" sz="3200" dirty="0" err="1" smtClean="0">
                <a:latin typeface="Adobe Caslon Pro" pitchFamily="18" charset="0"/>
              </a:rPr>
              <a:t>szervezetünkből</a:t>
            </a:r>
            <a:endParaRPr lang="sk-SK" sz="3200" dirty="0" smtClean="0">
              <a:latin typeface="Adobe Caslon Pro" pitchFamily="18" charset="0"/>
            </a:endParaRPr>
          </a:p>
          <a:p>
            <a:pPr lvl="3"/>
            <a:endParaRPr lang="sk-SK" sz="3200" dirty="0" smtClean="0">
              <a:latin typeface="Adobe Caslon Pro" pitchFamily="18" charset="0"/>
            </a:endParaRPr>
          </a:p>
          <a:p>
            <a:pPr lvl="3"/>
            <a:r>
              <a:rPr lang="sk-SK" sz="3200" b="1" dirty="0" err="1" smtClean="0">
                <a:solidFill>
                  <a:schemeClr val="accent4">
                    <a:lumMod val="75000"/>
                  </a:schemeClr>
                </a:solidFill>
                <a:latin typeface="Adobe Caslon Pro" pitchFamily="18" charset="0"/>
              </a:rPr>
              <a:t>Izzadság</a:t>
            </a:r>
            <a:r>
              <a:rPr lang="sk-SK" sz="3200" dirty="0" smtClean="0">
                <a:latin typeface="Adobe Caslon Pro" pitchFamily="18" charset="0"/>
              </a:rPr>
              <a:t> – a </a:t>
            </a:r>
            <a:r>
              <a:rPr lang="sk-SK" sz="3200" dirty="0" err="1" smtClean="0">
                <a:latin typeface="Adobe Caslon Pro" pitchFamily="18" charset="0"/>
              </a:rPr>
              <a:t>bőrön</a:t>
            </a:r>
            <a:r>
              <a:rPr lang="sk-SK" sz="3200" dirty="0" smtClean="0">
                <a:latin typeface="Adobe Caslon Pro" pitchFamily="18" charset="0"/>
              </a:rPr>
              <a:t> </a:t>
            </a:r>
            <a:r>
              <a:rPr lang="sk-SK" sz="3200" dirty="0" err="1" smtClean="0">
                <a:latin typeface="Adobe Caslon Pro" pitchFamily="18" charset="0"/>
              </a:rPr>
              <a:t>keresztül</a:t>
            </a:r>
            <a:r>
              <a:rPr lang="sk-SK" sz="3200" dirty="0" smtClean="0">
                <a:latin typeface="Adobe Caslon Pro" pitchFamily="18" charset="0"/>
              </a:rPr>
              <a:t> </a:t>
            </a:r>
            <a:r>
              <a:rPr lang="sk-SK" sz="3200" dirty="0" err="1" smtClean="0">
                <a:latin typeface="Adobe Caslon Pro" pitchFamily="18" charset="0"/>
              </a:rPr>
              <a:t>a</a:t>
            </a:r>
            <a:r>
              <a:rPr lang="sk-SK" sz="3200" dirty="0" smtClean="0">
                <a:latin typeface="Adobe Caslon Pro" pitchFamily="18" charset="0"/>
              </a:rPr>
              <a:t> </a:t>
            </a:r>
            <a:r>
              <a:rPr lang="sk-SK" sz="3200" dirty="0" err="1" smtClean="0">
                <a:latin typeface="Adobe Caslon Pro" pitchFamily="18" charset="0"/>
              </a:rPr>
              <a:t>vizet</a:t>
            </a:r>
            <a:r>
              <a:rPr lang="sk-SK" sz="3200" dirty="0" smtClean="0">
                <a:latin typeface="Adobe Caslon Pro" pitchFamily="18" charset="0"/>
              </a:rPr>
              <a:t> </a:t>
            </a:r>
            <a:r>
              <a:rPr lang="sk-SK" sz="3200" dirty="0" err="1" smtClean="0">
                <a:latin typeface="Adobe Caslon Pro" pitchFamily="18" charset="0"/>
              </a:rPr>
              <a:t>és</a:t>
            </a:r>
            <a:r>
              <a:rPr lang="sk-SK" sz="3200" dirty="0" smtClean="0">
                <a:latin typeface="Adobe Caslon Pro" pitchFamily="18" charset="0"/>
              </a:rPr>
              <a:t> </a:t>
            </a:r>
            <a:r>
              <a:rPr lang="sk-SK" sz="3200" dirty="0" err="1" smtClean="0">
                <a:latin typeface="Adobe Caslon Pro" pitchFamily="18" charset="0"/>
              </a:rPr>
              <a:t>egyéb</a:t>
            </a:r>
            <a:r>
              <a:rPr lang="sk-SK" sz="3200" dirty="0" smtClean="0">
                <a:latin typeface="Adobe Caslon Pro" pitchFamily="18" charset="0"/>
              </a:rPr>
              <a:t> </a:t>
            </a:r>
            <a:r>
              <a:rPr lang="sk-SK" sz="3200" dirty="0" err="1" smtClean="0">
                <a:latin typeface="Adobe Caslon Pro" pitchFamily="18" charset="0"/>
              </a:rPr>
              <a:t>anyagokat</a:t>
            </a:r>
            <a:r>
              <a:rPr lang="sk-SK" sz="3200" dirty="0" smtClean="0">
                <a:latin typeface="Adobe Caslon Pro" pitchFamily="18" charset="0"/>
              </a:rPr>
              <a:t> </a:t>
            </a:r>
            <a:r>
              <a:rPr lang="sk-SK" sz="3200" dirty="0" err="1" smtClean="0">
                <a:latin typeface="Adobe Caslon Pro" pitchFamily="18" charset="0"/>
              </a:rPr>
              <a:t>ürítjük</a:t>
            </a:r>
            <a:endParaRPr lang="sk-SK" sz="3200" dirty="0" smtClean="0">
              <a:latin typeface="Adobe Caslon Pro" pitchFamily="18" charset="0"/>
            </a:endParaRPr>
          </a:p>
          <a:p>
            <a:pPr lvl="3"/>
            <a:endParaRPr lang="sk-SK" sz="3200" dirty="0" smtClean="0">
              <a:latin typeface="Adobe Caslon Pro" pitchFamily="18" charset="0"/>
            </a:endParaRPr>
          </a:p>
          <a:p>
            <a:pPr lvl="3"/>
            <a:r>
              <a:rPr lang="sk-SK" sz="3200" b="1" dirty="0" err="1" smtClean="0">
                <a:solidFill>
                  <a:schemeClr val="accent2">
                    <a:lumMod val="75000"/>
                  </a:schemeClr>
                </a:solidFill>
                <a:latin typeface="Adobe Caslon Pro" pitchFamily="18" charset="0"/>
              </a:rPr>
              <a:t>Vizelet</a:t>
            </a:r>
            <a:r>
              <a:rPr lang="sk-SK" sz="3200" dirty="0" smtClean="0">
                <a:latin typeface="Adobe Caslon Pro" pitchFamily="18" charset="0"/>
              </a:rPr>
              <a:t>– a </a:t>
            </a:r>
            <a:r>
              <a:rPr lang="sk-SK" sz="3200" dirty="0" err="1" smtClean="0">
                <a:latin typeface="Adobe Caslon Pro" pitchFamily="18" charset="0"/>
              </a:rPr>
              <a:t>vérben</a:t>
            </a:r>
            <a:r>
              <a:rPr lang="sk-SK" sz="3200" dirty="0" smtClean="0">
                <a:latin typeface="Adobe Caslon Pro" pitchFamily="18" charset="0"/>
              </a:rPr>
              <a:t> </a:t>
            </a:r>
            <a:r>
              <a:rPr lang="sk-SK" sz="3200" dirty="0" err="1" smtClean="0">
                <a:latin typeface="Adobe Caslon Pro" pitchFamily="18" charset="0"/>
              </a:rPr>
              <a:t>lévő</a:t>
            </a:r>
            <a:r>
              <a:rPr lang="sk-SK" sz="3200" dirty="0" smtClean="0">
                <a:latin typeface="Adobe Caslon Pro" pitchFamily="18" charset="0"/>
              </a:rPr>
              <a:t> </a:t>
            </a:r>
            <a:r>
              <a:rPr lang="sk-SK" sz="3200" dirty="0" err="1" smtClean="0">
                <a:latin typeface="Adobe Caslon Pro" pitchFamily="18" charset="0"/>
              </a:rPr>
              <a:t>káros</a:t>
            </a:r>
            <a:r>
              <a:rPr lang="sk-SK" sz="3200" dirty="0" smtClean="0">
                <a:latin typeface="Adobe Caslon Pro" pitchFamily="18" charset="0"/>
              </a:rPr>
              <a:t> </a:t>
            </a:r>
            <a:r>
              <a:rPr lang="sk-SK" sz="3200" dirty="0" err="1" smtClean="0">
                <a:latin typeface="Adobe Caslon Pro" pitchFamily="18" charset="0"/>
              </a:rPr>
              <a:t>anyagokat</a:t>
            </a:r>
            <a:r>
              <a:rPr lang="sk-SK" sz="3200" dirty="0" smtClean="0">
                <a:latin typeface="Adobe Caslon Pro" pitchFamily="18" charset="0"/>
              </a:rPr>
              <a:t> </a:t>
            </a:r>
            <a:r>
              <a:rPr lang="sk-SK" sz="3200" dirty="0" err="1" smtClean="0">
                <a:latin typeface="Adobe Caslon Pro" pitchFamily="18" charset="0"/>
              </a:rPr>
              <a:t>a</a:t>
            </a:r>
            <a:r>
              <a:rPr lang="sk-SK" sz="3200" dirty="0" smtClean="0">
                <a:latin typeface="Adobe Caslon Pro" pitchFamily="18" charset="0"/>
              </a:rPr>
              <a:t> </a:t>
            </a:r>
            <a:r>
              <a:rPr lang="sk-SK" sz="3200" dirty="0" err="1" smtClean="0">
                <a:latin typeface="Adobe Caslon Pro" pitchFamily="18" charset="0"/>
              </a:rPr>
              <a:t>vizelettel</a:t>
            </a:r>
            <a:r>
              <a:rPr lang="sk-SK" sz="3200" dirty="0" smtClean="0">
                <a:latin typeface="Adobe Caslon Pro" pitchFamily="18" charset="0"/>
              </a:rPr>
              <a:t> </a:t>
            </a:r>
            <a:r>
              <a:rPr lang="sk-SK" sz="3200" dirty="0" err="1" smtClean="0">
                <a:latin typeface="Adobe Caslon Pro" pitchFamily="18" charset="0"/>
              </a:rPr>
              <a:t>juttatjuk</a:t>
            </a:r>
            <a:r>
              <a:rPr lang="sk-SK" sz="3200" dirty="0" smtClean="0">
                <a:latin typeface="Adobe Caslon Pro" pitchFamily="18" charset="0"/>
              </a:rPr>
              <a:t> </a:t>
            </a:r>
            <a:r>
              <a:rPr lang="sk-SK" sz="3200" dirty="0" err="1" smtClean="0">
                <a:latin typeface="Adobe Caslon Pro" pitchFamily="18" charset="0"/>
              </a:rPr>
              <a:t>ki</a:t>
            </a:r>
            <a:endParaRPr lang="sk-SK" sz="3200" dirty="0">
              <a:latin typeface="Adobe Caslon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A</a:t>
            </a:r>
            <a:r>
              <a:rPr lang="sk-SK" dirty="0" smtClean="0"/>
              <a:t> </a:t>
            </a:r>
            <a:r>
              <a:rPr lang="sk-SK" dirty="0" err="1" smtClean="0"/>
              <a:t>bevitel</a:t>
            </a:r>
            <a:r>
              <a:rPr lang="sk-SK" dirty="0" smtClean="0"/>
              <a:t> </a:t>
            </a:r>
            <a:r>
              <a:rPr lang="sk-SK" dirty="0" err="1" smtClean="0">
                <a:solidFill>
                  <a:srgbClr val="FF0000"/>
                </a:solidFill>
              </a:rPr>
              <a:t>és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>
                <a:solidFill>
                  <a:srgbClr val="FF0000"/>
                </a:solidFill>
              </a:rPr>
              <a:t>a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/>
              <a:t>kiválasztás</a:t>
            </a:r>
            <a:r>
              <a:rPr lang="sk-SK" dirty="0" smtClean="0"/>
              <a:t> </a:t>
            </a:r>
            <a:r>
              <a:rPr lang="sk-SK" dirty="0" err="1" smtClean="0">
                <a:solidFill>
                  <a:srgbClr val="FF0000"/>
                </a:solidFill>
              </a:rPr>
              <a:t>minden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>
                <a:solidFill>
                  <a:srgbClr val="FF0000"/>
                </a:solidFill>
              </a:rPr>
              <a:t>élő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>
                <a:solidFill>
                  <a:srgbClr val="FF0000"/>
                </a:solidFill>
              </a:rPr>
              <a:t>szervezet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>
                <a:solidFill>
                  <a:srgbClr val="FF0000"/>
                </a:solidFill>
              </a:rPr>
              <a:t>sajátja</a:t>
            </a:r>
            <a:r>
              <a:rPr lang="sk-SK" dirty="0" smtClean="0">
                <a:solidFill>
                  <a:srgbClr val="FF0000"/>
                </a:solidFill>
              </a:rPr>
              <a:t>.</a:t>
            </a:r>
            <a:endParaRPr lang="sk-SK" dirty="0">
              <a:solidFill>
                <a:srgbClr val="FF0000"/>
              </a:solidFill>
            </a:endParaRPr>
          </a:p>
        </p:txBody>
      </p:sp>
      <p:pic>
        <p:nvPicPr>
          <p:cNvPr id="1028" name="Picture 4" descr="http://upload.wikimedia.org/wikipedia/commons/thumb/1/14/Animal_diversity.png/275px-Animal_diversit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643051"/>
            <a:ext cx="2689377" cy="3929090"/>
          </a:xfrm>
          <a:prstGeom prst="rect">
            <a:avLst/>
          </a:prstGeom>
          <a:noFill/>
        </p:spPr>
      </p:pic>
      <p:pic>
        <p:nvPicPr>
          <p:cNvPr id="7" name="Zástupný symbol obsahu 6" descr="different bahai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571868" y="2214554"/>
            <a:ext cx="2292414" cy="2610174"/>
          </a:xfrm>
        </p:spPr>
      </p:pic>
      <p:sp>
        <p:nvSpPr>
          <p:cNvPr id="8" name="BlokTextu 7"/>
          <p:cNvSpPr txBox="1"/>
          <p:nvPr/>
        </p:nvSpPr>
        <p:spPr>
          <a:xfrm>
            <a:off x="571472" y="5643578"/>
            <a:ext cx="800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sz="2400" b="1" dirty="0" err="1" smtClean="0">
                <a:latin typeface="Adobe Caslon Pro" pitchFamily="18" charset="0"/>
              </a:rPr>
              <a:t>Bevisszük</a:t>
            </a:r>
            <a:r>
              <a:rPr lang="sk-SK" sz="2400" b="1" dirty="0" smtClean="0">
                <a:latin typeface="Adobe Caslon Pro" pitchFamily="18" charset="0"/>
              </a:rPr>
              <a:t>:</a:t>
            </a:r>
            <a:r>
              <a:rPr lang="sk-SK" sz="2400" dirty="0" smtClean="0">
                <a:latin typeface="Adobe Caslon Pro" pitchFamily="18" charset="0"/>
              </a:rPr>
              <a:t> </a:t>
            </a:r>
            <a:r>
              <a:rPr lang="sk-SK" sz="2400" dirty="0" err="1" smtClean="0">
                <a:latin typeface="Adobe Caslon Pro" pitchFamily="18" charset="0"/>
              </a:rPr>
              <a:t>tápanyagokat</a:t>
            </a:r>
            <a:r>
              <a:rPr lang="sk-SK" sz="2400" dirty="0" smtClean="0">
                <a:latin typeface="Adobe Caslon Pro" pitchFamily="18" charset="0"/>
              </a:rPr>
              <a:t>, </a:t>
            </a:r>
            <a:r>
              <a:rPr lang="sk-SK" sz="2400" dirty="0" err="1" smtClean="0">
                <a:latin typeface="Adobe Caslon Pro" pitchFamily="18" charset="0"/>
              </a:rPr>
              <a:t>vizet</a:t>
            </a:r>
            <a:r>
              <a:rPr lang="sk-SK" sz="2400" dirty="0" smtClean="0">
                <a:latin typeface="Adobe Caslon Pro" pitchFamily="18" charset="0"/>
              </a:rPr>
              <a:t>, </a:t>
            </a:r>
            <a:r>
              <a:rPr lang="sk-SK" sz="2400" dirty="0" err="1" smtClean="0">
                <a:latin typeface="Adobe Caslon Pro" pitchFamily="18" charset="0"/>
              </a:rPr>
              <a:t>oxigént</a:t>
            </a:r>
            <a:endParaRPr lang="sk-SK" sz="2400" dirty="0" smtClean="0">
              <a:latin typeface="Adobe Caslon Pro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sk-SK" sz="2400" b="1" dirty="0" err="1" smtClean="0">
                <a:latin typeface="Adobe Caslon Pro" pitchFamily="18" charset="0"/>
              </a:rPr>
              <a:t>Kiválasztjuk</a:t>
            </a:r>
            <a:r>
              <a:rPr lang="sk-SK" sz="2400" b="1" dirty="0" smtClean="0">
                <a:latin typeface="Adobe Caslon Pro" pitchFamily="18" charset="0"/>
              </a:rPr>
              <a:t>: </a:t>
            </a:r>
            <a:r>
              <a:rPr lang="sk-SK" sz="2400" dirty="0" err="1" smtClean="0">
                <a:latin typeface="Adobe Caslon Pro" pitchFamily="18" charset="0"/>
              </a:rPr>
              <a:t>salakot</a:t>
            </a:r>
            <a:r>
              <a:rPr lang="sk-SK" sz="2400" dirty="0" smtClean="0">
                <a:latin typeface="Adobe Caslon Pro" pitchFamily="18" charset="0"/>
              </a:rPr>
              <a:t> (</a:t>
            </a:r>
            <a:r>
              <a:rPr lang="sk-SK" sz="2400" dirty="0" err="1" smtClean="0">
                <a:latin typeface="Adobe Caslon Pro" pitchFamily="18" charset="0"/>
              </a:rPr>
              <a:t>felesleges</a:t>
            </a:r>
            <a:r>
              <a:rPr lang="sk-SK" sz="2400" dirty="0" smtClean="0">
                <a:latin typeface="Adobe Caslon Pro" pitchFamily="18" charset="0"/>
              </a:rPr>
              <a:t> </a:t>
            </a:r>
            <a:r>
              <a:rPr lang="sk-SK" sz="2400" dirty="0" err="1" smtClean="0">
                <a:latin typeface="Adobe Caslon Pro" pitchFamily="18" charset="0"/>
              </a:rPr>
              <a:t>anyag</a:t>
            </a:r>
            <a:r>
              <a:rPr lang="sk-SK" sz="2400" dirty="0" smtClean="0">
                <a:latin typeface="Adobe Caslon Pro" pitchFamily="18" charset="0"/>
              </a:rPr>
              <a:t>)</a:t>
            </a:r>
            <a:endParaRPr lang="sk-SK" sz="2400" dirty="0">
              <a:latin typeface="Adobe Caslon Pro" pitchFamily="18" charset="0"/>
            </a:endParaRPr>
          </a:p>
        </p:txBody>
      </p:sp>
      <p:pic>
        <p:nvPicPr>
          <p:cNvPr id="9" name="Obrázok 8" descr="Diversity_of_plants_image_version_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00760" y="1714488"/>
            <a:ext cx="2571768" cy="3818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5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636033_dieta-nocnik-mocenie-diabetes-cukrovk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00166" y="1428736"/>
            <a:ext cx="5715000" cy="3441700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560236"/>
          </a:xfrm>
        </p:spPr>
        <p:txBody>
          <a:bodyPr>
            <a:normAutofit fontScale="90000"/>
          </a:bodyPr>
          <a:lstStyle/>
          <a:p>
            <a:r>
              <a:rPr lang="sk-SK" dirty="0" err="1" smtClean="0">
                <a:solidFill>
                  <a:srgbClr val="FF0000"/>
                </a:solidFill>
              </a:rPr>
              <a:t>Az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>
                <a:solidFill>
                  <a:srgbClr val="FF0000"/>
                </a:solidFill>
              </a:rPr>
              <a:t>egyik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>
                <a:solidFill>
                  <a:srgbClr val="FF0000"/>
                </a:solidFill>
              </a:rPr>
              <a:t>lehetőség</a:t>
            </a:r>
            <a:r>
              <a:rPr lang="sk-SK" dirty="0" smtClean="0">
                <a:solidFill>
                  <a:srgbClr val="FF0000"/>
                </a:solidFill>
              </a:rPr>
              <a:t>, </a:t>
            </a:r>
            <a:r>
              <a:rPr lang="sk-SK" dirty="0" err="1" smtClean="0">
                <a:solidFill>
                  <a:srgbClr val="FF0000"/>
                </a:solidFill>
              </a:rPr>
              <a:t>mellyel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>
                <a:solidFill>
                  <a:srgbClr val="FF0000"/>
                </a:solidFill>
              </a:rPr>
              <a:t>testün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>
                <a:solidFill>
                  <a:srgbClr val="FF0000"/>
                </a:solidFill>
              </a:rPr>
              <a:t>megszabadul</a:t>
            </a:r>
            <a:r>
              <a:rPr lang="sk-SK" dirty="0" smtClean="0">
                <a:solidFill>
                  <a:srgbClr val="FF0000"/>
                </a:solidFill>
              </a:rPr>
              <a:t> a </a:t>
            </a:r>
            <a:r>
              <a:rPr lang="sk-SK" dirty="0" err="1" smtClean="0">
                <a:solidFill>
                  <a:srgbClr val="FF0000"/>
                </a:solidFill>
              </a:rPr>
              <a:t>salakanyagtól</a:t>
            </a:r>
            <a:r>
              <a:rPr lang="sk-SK" dirty="0" smtClean="0">
                <a:solidFill>
                  <a:srgbClr val="FF0000"/>
                </a:solidFill>
              </a:rPr>
              <a:t>, a </a:t>
            </a:r>
            <a:r>
              <a:rPr lang="sk-SK" dirty="0" err="1" smtClean="0"/>
              <a:t>vizelet</a:t>
            </a:r>
            <a:r>
              <a:rPr lang="sk-SK" dirty="0" smtClean="0"/>
              <a:t>.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428596" y="4797152"/>
            <a:ext cx="8286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sz="2800" dirty="0" err="1" smtClean="0">
                <a:latin typeface="Adobe Caslon Pro" pitchFamily="18" charset="0"/>
              </a:rPr>
              <a:t>Ezt</a:t>
            </a:r>
            <a:r>
              <a:rPr lang="sk-SK" sz="2800" dirty="0" smtClean="0">
                <a:latin typeface="Adobe Caslon Pro" pitchFamily="18" charset="0"/>
              </a:rPr>
              <a:t> </a:t>
            </a:r>
            <a:r>
              <a:rPr lang="sk-SK" sz="2800" dirty="0" err="1" smtClean="0">
                <a:latin typeface="Adobe Caslon Pro" pitchFamily="18" charset="0"/>
              </a:rPr>
              <a:t>naponta</a:t>
            </a:r>
            <a:r>
              <a:rPr lang="sk-SK" sz="2800" dirty="0" smtClean="0">
                <a:latin typeface="Adobe Caslon Pro" pitchFamily="18" charset="0"/>
              </a:rPr>
              <a:t> </a:t>
            </a:r>
            <a:r>
              <a:rPr lang="sk-SK" sz="2800" dirty="0" err="1" smtClean="0">
                <a:latin typeface="Adobe Caslon Pro" pitchFamily="18" charset="0"/>
              </a:rPr>
              <a:t>többször</a:t>
            </a:r>
            <a:r>
              <a:rPr lang="sk-SK" sz="2800" dirty="0" smtClean="0">
                <a:latin typeface="Adobe Caslon Pro" pitchFamily="18" charset="0"/>
              </a:rPr>
              <a:t> </a:t>
            </a:r>
            <a:r>
              <a:rPr lang="sk-SK" sz="2800" dirty="0" err="1" smtClean="0">
                <a:latin typeface="Adobe Caslon Pro" pitchFamily="18" charset="0"/>
              </a:rPr>
              <a:t>ürítjük</a:t>
            </a:r>
            <a:r>
              <a:rPr lang="sk-SK" sz="2800" dirty="0" smtClean="0">
                <a:latin typeface="Adobe Caslon Pro" pitchFamily="18" charset="0"/>
              </a:rPr>
              <a:t>.</a:t>
            </a:r>
            <a:endParaRPr lang="sk-SK" sz="2800" b="1" dirty="0" smtClean="0">
              <a:latin typeface="Adobe Caslon Pro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sk-SK" sz="2800" dirty="0" smtClean="0">
                <a:latin typeface="Adobe Caslon Pro" pitchFamily="18" charset="0"/>
              </a:rPr>
              <a:t>A </a:t>
            </a:r>
            <a:r>
              <a:rPr lang="sk-SK" sz="2800" dirty="0" err="1" smtClean="0">
                <a:latin typeface="Adobe Caslon Pro" pitchFamily="18" charset="0"/>
              </a:rPr>
              <a:t>vizelet</a:t>
            </a:r>
            <a:r>
              <a:rPr lang="sk-SK" sz="2800" dirty="0" smtClean="0">
                <a:latin typeface="Adobe Caslon Pro" pitchFamily="18" charset="0"/>
              </a:rPr>
              <a:t> </a:t>
            </a:r>
            <a:r>
              <a:rPr lang="sk-SK" sz="2800" dirty="0" err="1" smtClean="0">
                <a:latin typeface="Adobe Caslon Pro" pitchFamily="18" charset="0"/>
              </a:rPr>
              <a:t>életfontosságú</a:t>
            </a:r>
            <a:r>
              <a:rPr lang="sk-SK" sz="2800" dirty="0" smtClean="0">
                <a:latin typeface="Adobe Caslon Pro" pitchFamily="18" charset="0"/>
              </a:rPr>
              <a:t> </a:t>
            </a:r>
            <a:r>
              <a:rPr lang="sk-SK" sz="2800" dirty="0" err="1" smtClean="0">
                <a:latin typeface="Adobe Caslon Pro" pitchFamily="18" charset="0"/>
              </a:rPr>
              <a:t>művelet.Ha</a:t>
            </a:r>
            <a:r>
              <a:rPr lang="sk-SK" sz="2800" dirty="0" smtClean="0">
                <a:latin typeface="Adobe Caslon Pro" pitchFamily="18" charset="0"/>
              </a:rPr>
              <a:t> </a:t>
            </a:r>
            <a:r>
              <a:rPr lang="sk-SK" sz="2800" dirty="0" err="1" smtClean="0">
                <a:latin typeface="Adobe Caslon Pro" pitchFamily="18" charset="0"/>
              </a:rPr>
              <a:t>ez</a:t>
            </a:r>
            <a:r>
              <a:rPr lang="sk-SK" sz="2800" dirty="0" smtClean="0">
                <a:latin typeface="Adobe Caslon Pro" pitchFamily="18" charset="0"/>
              </a:rPr>
              <a:t> </a:t>
            </a:r>
            <a:r>
              <a:rPr lang="sk-SK" sz="2800" dirty="0" err="1" smtClean="0">
                <a:latin typeface="Adobe Caslon Pro" pitchFamily="18" charset="0"/>
              </a:rPr>
              <a:t>nem</a:t>
            </a:r>
            <a:r>
              <a:rPr lang="sk-SK" sz="2800" dirty="0" smtClean="0">
                <a:latin typeface="Adobe Caslon Pro" pitchFamily="18" charset="0"/>
              </a:rPr>
              <a:t> </a:t>
            </a:r>
            <a:r>
              <a:rPr lang="sk-SK" sz="2800" dirty="0" err="1" smtClean="0">
                <a:latin typeface="Adobe Caslon Pro" pitchFamily="18" charset="0"/>
              </a:rPr>
              <a:t>lenne</a:t>
            </a:r>
            <a:r>
              <a:rPr lang="sk-SK" sz="2800" dirty="0" smtClean="0">
                <a:latin typeface="Adobe Caslon Pro" pitchFamily="18" charset="0"/>
              </a:rPr>
              <a:t>, </a:t>
            </a:r>
            <a:r>
              <a:rPr lang="sk-SK" sz="2800" dirty="0" err="1" smtClean="0">
                <a:latin typeface="Adobe Caslon Pro" pitchFamily="18" charset="0"/>
              </a:rPr>
              <a:t>akkor</a:t>
            </a:r>
            <a:r>
              <a:rPr lang="sk-SK" sz="2800" dirty="0" smtClean="0">
                <a:latin typeface="Adobe Caslon Pro" pitchFamily="18" charset="0"/>
              </a:rPr>
              <a:t> </a:t>
            </a:r>
            <a:r>
              <a:rPr lang="sk-SK" sz="2800" dirty="0" err="1" smtClean="0">
                <a:latin typeface="Adobe Caslon Pro" pitchFamily="18" charset="0"/>
              </a:rPr>
              <a:t>testünket</a:t>
            </a:r>
            <a:r>
              <a:rPr lang="sk-SK" sz="2800" dirty="0" smtClean="0">
                <a:latin typeface="Adobe Caslon Pro" pitchFamily="18" charset="0"/>
              </a:rPr>
              <a:t> </a:t>
            </a:r>
            <a:r>
              <a:rPr lang="sk-SK" sz="2800" dirty="0" err="1" smtClean="0">
                <a:latin typeface="Adobe Caslon Pro" pitchFamily="18" charset="0"/>
              </a:rPr>
              <a:t>ellepnék</a:t>
            </a:r>
            <a:r>
              <a:rPr lang="sk-SK" sz="2800" dirty="0" smtClean="0">
                <a:latin typeface="Adobe Caslon Pro" pitchFamily="18" charset="0"/>
              </a:rPr>
              <a:t> a </a:t>
            </a:r>
            <a:r>
              <a:rPr lang="sk-SK" sz="2800" dirty="0" err="1" smtClean="0">
                <a:latin typeface="Adobe Caslon Pro" pitchFamily="18" charset="0"/>
              </a:rPr>
              <a:t>mérgező</a:t>
            </a:r>
            <a:r>
              <a:rPr lang="sk-SK" sz="2800" dirty="0" smtClean="0">
                <a:latin typeface="Adobe Caslon Pro" pitchFamily="18" charset="0"/>
              </a:rPr>
              <a:t> </a:t>
            </a:r>
            <a:r>
              <a:rPr lang="sk-SK" sz="2800" dirty="0" err="1" smtClean="0">
                <a:latin typeface="Adobe Caslon Pro" pitchFamily="18" charset="0"/>
              </a:rPr>
              <a:t>salakanyagok</a:t>
            </a:r>
            <a:r>
              <a:rPr lang="sk-SK" sz="2800" dirty="0" smtClean="0">
                <a:latin typeface="Adobe Caslon Pro" pitchFamily="18" charset="0"/>
              </a:rPr>
              <a:t>.</a:t>
            </a:r>
            <a:endParaRPr lang="sk-SK" sz="2800" b="1" dirty="0">
              <a:latin typeface="Adobe Caslon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83880" cy="714380"/>
          </a:xfrm>
        </p:spPr>
        <p:txBody>
          <a:bodyPr/>
          <a:lstStyle/>
          <a:p>
            <a:r>
              <a:rPr lang="hu-HU" dirty="0" smtClean="0"/>
              <a:t>Vese</a:t>
            </a:r>
            <a:endParaRPr lang="sk-SK" dirty="0"/>
          </a:p>
        </p:txBody>
      </p:sp>
      <p:pic>
        <p:nvPicPr>
          <p:cNvPr id="4" name="Zástupný symbol obsahu 3" descr="ladvin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66818" y="714356"/>
            <a:ext cx="3700934" cy="2424112"/>
          </a:xfrm>
        </p:spPr>
      </p:pic>
      <p:pic>
        <p:nvPicPr>
          <p:cNvPr id="5" name="Obrázok 4" descr="i36060w460h276xyz1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6248" y="3214686"/>
            <a:ext cx="4381500" cy="2628900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357158" y="1214422"/>
            <a:ext cx="46434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sz="2400" dirty="0" smtClean="0">
                <a:latin typeface="Adobe Caslon Pro" pitchFamily="18" charset="0"/>
              </a:rPr>
              <a:t>A </a:t>
            </a:r>
            <a:r>
              <a:rPr lang="sk-SK" sz="2400" dirty="0" err="1" smtClean="0">
                <a:latin typeface="Adobe Caslon Pro" pitchFamily="18" charset="0"/>
              </a:rPr>
              <a:t>vizelet</a:t>
            </a:r>
            <a:r>
              <a:rPr lang="sk-SK" sz="2400" dirty="0" smtClean="0">
                <a:latin typeface="Adobe Caslon Pro" pitchFamily="18" charset="0"/>
              </a:rPr>
              <a:t> </a:t>
            </a:r>
            <a:r>
              <a:rPr lang="sk-SK" sz="2400" dirty="0" err="1" smtClean="0">
                <a:latin typeface="Adobe Caslon Pro" pitchFamily="18" charset="0"/>
              </a:rPr>
              <a:t>a</a:t>
            </a:r>
            <a:r>
              <a:rPr lang="sk-SK" sz="2400" dirty="0" smtClean="0">
                <a:latin typeface="Adobe Caslon Pro" pitchFamily="18" charset="0"/>
              </a:rPr>
              <a:t> </a:t>
            </a:r>
            <a:r>
              <a:rPr lang="sk-SK" sz="2400" b="1" dirty="0" err="1" smtClean="0">
                <a:latin typeface="Adobe Caslon Pro" pitchFamily="18" charset="0"/>
              </a:rPr>
              <a:t>vesékben</a:t>
            </a:r>
            <a:r>
              <a:rPr lang="sk-SK" sz="2400" dirty="0" smtClean="0">
                <a:latin typeface="Adobe Caslon Pro" pitchFamily="18" charset="0"/>
              </a:rPr>
              <a:t> </a:t>
            </a:r>
            <a:r>
              <a:rPr lang="sk-SK" sz="2400" dirty="0" err="1" smtClean="0">
                <a:latin typeface="Adobe Caslon Pro" pitchFamily="18" charset="0"/>
              </a:rPr>
              <a:t>kezd</a:t>
            </a:r>
            <a:r>
              <a:rPr lang="sk-SK" sz="2400" dirty="0" smtClean="0">
                <a:latin typeface="Adobe Caslon Pro" pitchFamily="18" charset="0"/>
              </a:rPr>
              <a:t> </a:t>
            </a:r>
            <a:r>
              <a:rPr lang="sk-SK" sz="2400" dirty="0" err="1" smtClean="0">
                <a:latin typeface="Adobe Caslon Pro" pitchFamily="18" charset="0"/>
              </a:rPr>
              <a:t>gyűlni</a:t>
            </a:r>
            <a:r>
              <a:rPr lang="sk-SK" sz="2400" dirty="0" smtClean="0">
                <a:latin typeface="Adobe Caslon Pro" pitchFamily="18" charset="0"/>
              </a:rPr>
              <a:t>.</a:t>
            </a:r>
            <a:endParaRPr lang="sk-SK" sz="2400" b="1" dirty="0" smtClean="0">
              <a:latin typeface="Adobe Caslon Pro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sk-SK" sz="2400" dirty="0">
                <a:latin typeface="Adobe Caslon Pro" pitchFamily="18" charset="0"/>
              </a:rPr>
              <a:t> </a:t>
            </a:r>
            <a:r>
              <a:rPr lang="sk-SK" sz="2400" dirty="0" smtClean="0">
                <a:latin typeface="Adobe Caslon Pro" pitchFamily="18" charset="0"/>
              </a:rPr>
              <a:t>A </a:t>
            </a:r>
            <a:r>
              <a:rPr lang="sk-SK" sz="2400" dirty="0" err="1" smtClean="0">
                <a:latin typeface="Adobe Caslon Pro" pitchFamily="18" charset="0"/>
              </a:rPr>
              <a:t>vese</a:t>
            </a:r>
            <a:r>
              <a:rPr lang="sk-SK" sz="2400" dirty="0" smtClean="0">
                <a:latin typeface="Adobe Caslon Pro" pitchFamily="18" charset="0"/>
              </a:rPr>
              <a:t> </a:t>
            </a:r>
            <a:r>
              <a:rPr lang="sk-SK" sz="2400" b="1" dirty="0" err="1" smtClean="0">
                <a:latin typeface="Adobe Caslon Pro" pitchFamily="18" charset="0"/>
              </a:rPr>
              <a:t>páros</a:t>
            </a:r>
            <a:r>
              <a:rPr lang="sk-SK" sz="2400" b="1" dirty="0" smtClean="0">
                <a:latin typeface="Adobe Caslon Pro" pitchFamily="18" charset="0"/>
              </a:rPr>
              <a:t> </a:t>
            </a:r>
            <a:r>
              <a:rPr lang="sk-SK" sz="2400" b="1" dirty="0" err="1" smtClean="0">
                <a:latin typeface="Adobe Caslon Pro" pitchFamily="18" charset="0"/>
              </a:rPr>
              <a:t>szerv</a:t>
            </a:r>
            <a:r>
              <a:rPr lang="sk-SK" sz="2400" dirty="0" smtClean="0">
                <a:latin typeface="Adobe Caslon Pro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sk-SK" sz="2400" dirty="0">
                <a:latin typeface="Adobe Caslon Pro" pitchFamily="18" charset="0"/>
              </a:rPr>
              <a:t> </a:t>
            </a:r>
            <a:r>
              <a:rPr lang="sk-SK" sz="2400" dirty="0" smtClean="0">
                <a:latin typeface="Adobe Caslon Pro" pitchFamily="18" charset="0"/>
              </a:rPr>
              <a:t>Ha </a:t>
            </a:r>
            <a:r>
              <a:rPr lang="sk-SK" sz="2400" dirty="0" err="1" smtClean="0">
                <a:latin typeface="Adobe Caslon Pro" pitchFamily="18" charset="0"/>
              </a:rPr>
              <a:t>az</a:t>
            </a:r>
            <a:r>
              <a:rPr lang="sk-SK" sz="2400" dirty="0" smtClean="0">
                <a:latin typeface="Adobe Caslon Pro" pitchFamily="18" charset="0"/>
              </a:rPr>
              <a:t> </a:t>
            </a:r>
            <a:r>
              <a:rPr lang="sk-SK" sz="2400" dirty="0" err="1" smtClean="0">
                <a:latin typeface="Adobe Caslon Pro" pitchFamily="18" charset="0"/>
              </a:rPr>
              <a:t>egyik</a:t>
            </a:r>
            <a:r>
              <a:rPr lang="sk-SK" sz="2400" dirty="0" smtClean="0">
                <a:latin typeface="Adobe Caslon Pro" pitchFamily="18" charset="0"/>
              </a:rPr>
              <a:t> </a:t>
            </a:r>
            <a:r>
              <a:rPr lang="sk-SK" sz="2400" dirty="0" err="1" smtClean="0">
                <a:latin typeface="Adobe Caslon Pro" pitchFamily="18" charset="0"/>
              </a:rPr>
              <a:t>megsérül</a:t>
            </a:r>
            <a:r>
              <a:rPr lang="sk-SK" sz="2400" dirty="0" smtClean="0">
                <a:latin typeface="Adobe Caslon Pro" pitchFamily="18" charset="0"/>
              </a:rPr>
              <a:t>, </a:t>
            </a:r>
            <a:r>
              <a:rPr lang="sk-SK" sz="2400" dirty="0" err="1" smtClean="0">
                <a:latin typeface="Adobe Caslon Pro" pitchFamily="18" charset="0"/>
              </a:rPr>
              <a:t>élhetünk</a:t>
            </a:r>
            <a:r>
              <a:rPr lang="sk-SK" sz="2400" dirty="0" smtClean="0">
                <a:latin typeface="Adobe Caslon Pro" pitchFamily="18" charset="0"/>
              </a:rPr>
              <a:t> </a:t>
            </a:r>
            <a:r>
              <a:rPr lang="sk-SK" sz="2400" dirty="0" err="1" smtClean="0">
                <a:latin typeface="Adobe Caslon Pro" pitchFamily="18" charset="0"/>
              </a:rPr>
              <a:t>egy</a:t>
            </a:r>
            <a:r>
              <a:rPr lang="sk-SK" sz="2400" dirty="0" smtClean="0">
                <a:latin typeface="Adobe Caslon Pro" pitchFamily="18" charset="0"/>
              </a:rPr>
              <a:t> </a:t>
            </a:r>
            <a:r>
              <a:rPr lang="sk-SK" sz="2400" dirty="0" err="1" smtClean="0">
                <a:latin typeface="Adobe Caslon Pro" pitchFamily="18" charset="0"/>
              </a:rPr>
              <a:t>vesével</a:t>
            </a:r>
            <a:r>
              <a:rPr lang="sk-SK" sz="2400" dirty="0" smtClean="0">
                <a:latin typeface="Adobe Caslon Pro" pitchFamily="18" charset="0"/>
              </a:rPr>
              <a:t> </a:t>
            </a:r>
            <a:r>
              <a:rPr lang="sk-SK" sz="2400" dirty="0" err="1" smtClean="0">
                <a:latin typeface="Adobe Caslon Pro" pitchFamily="18" charset="0"/>
              </a:rPr>
              <a:t>is</a:t>
            </a:r>
            <a:r>
              <a:rPr lang="sk-SK" sz="2400" dirty="0" smtClean="0">
                <a:latin typeface="Adobe Caslon Pro" pitchFamily="18" charset="0"/>
              </a:rPr>
              <a:t>.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323528" y="3284984"/>
            <a:ext cx="5400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latin typeface="Adobe Caslon Pro" pitchFamily="18" charset="0"/>
              </a:rPr>
              <a:t>A vese egy szűrő.</a:t>
            </a:r>
            <a:endParaRPr lang="sk-SK" sz="2400" b="1" dirty="0" smtClean="0">
              <a:latin typeface="Adobe Caslon Pro" pitchFamily="18" charset="0"/>
            </a:endParaRPr>
          </a:p>
          <a:p>
            <a:endParaRPr lang="sk-SK" sz="2400" dirty="0" smtClean="0">
              <a:latin typeface="Adobe Caslon Pro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sk-SK" sz="2400" dirty="0" err="1" smtClean="0">
                <a:latin typeface="Adobe Caslon Pro" pitchFamily="18" charset="0"/>
              </a:rPr>
              <a:t>Megszűri</a:t>
            </a:r>
            <a:r>
              <a:rPr lang="sk-SK" sz="2400" dirty="0" smtClean="0">
                <a:latin typeface="Adobe Caslon Pro" pitchFamily="18" charset="0"/>
              </a:rPr>
              <a:t> a </a:t>
            </a:r>
            <a:r>
              <a:rPr lang="sk-SK" sz="2400" dirty="0" err="1" smtClean="0">
                <a:latin typeface="Adobe Caslon Pro" pitchFamily="18" charset="0"/>
              </a:rPr>
              <a:t>vért</a:t>
            </a:r>
            <a:endParaRPr lang="sk-SK" sz="2400" dirty="0" smtClean="0">
              <a:latin typeface="Adobe Caslon Pro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dobe Caslon Pro" pitchFamily="18" charset="0"/>
              </a:rPr>
              <a:t>Megtisztítja , leválasztja a salakot.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dobe Caslon Pro" pitchFamily="18" charset="0"/>
              </a:rPr>
              <a:t>A tiszta anyagot visszajuttatja a vérbe.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dobe Caslon Pro" pitchFamily="18" charset="0"/>
              </a:rPr>
              <a:t>Ami felesleges abból lesz a vizelet</a:t>
            </a:r>
            <a:endParaRPr lang="sk-SK" sz="2400" dirty="0" smtClean="0">
              <a:latin typeface="Adobe Caslon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ok 7" descr="i36060w460h276xyz1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3857628"/>
            <a:ext cx="3643338" cy="218600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A </a:t>
            </a:r>
            <a:r>
              <a:rPr lang="sk-SK" dirty="0" err="1" smtClean="0"/>
              <a:t>vizelet</a:t>
            </a:r>
            <a:r>
              <a:rPr lang="sk-SK" dirty="0" smtClean="0"/>
              <a:t> </a:t>
            </a:r>
            <a:r>
              <a:rPr lang="sk-SK" dirty="0" err="1" smtClean="0"/>
              <a:t>képzését</a:t>
            </a:r>
            <a:r>
              <a:rPr lang="sk-SK" dirty="0" smtClean="0"/>
              <a:t> </a:t>
            </a:r>
            <a:r>
              <a:rPr lang="sk-SK" dirty="0" err="1" smtClean="0"/>
              <a:t>és</a:t>
            </a:r>
            <a:r>
              <a:rPr lang="sk-SK" dirty="0" smtClean="0"/>
              <a:t> </a:t>
            </a:r>
            <a:r>
              <a:rPr lang="sk-SK" dirty="0" err="1" smtClean="0"/>
              <a:t>kiválasztását</a:t>
            </a:r>
            <a:r>
              <a:rPr lang="sk-SK" dirty="0" smtClean="0"/>
              <a:t> </a:t>
            </a:r>
            <a:r>
              <a:rPr lang="sk-SK" dirty="0" err="1" smtClean="0"/>
              <a:t>a</a:t>
            </a:r>
            <a:r>
              <a:rPr lang="sk-SK" dirty="0" smtClean="0"/>
              <a:t> </a:t>
            </a:r>
            <a:r>
              <a:rPr lang="sk-SK" dirty="0" err="1" smtClean="0"/>
              <a:t>következő</a:t>
            </a:r>
            <a:r>
              <a:rPr lang="sk-SK" dirty="0" smtClean="0"/>
              <a:t> </a:t>
            </a:r>
            <a:r>
              <a:rPr lang="sk-SK" dirty="0" err="1" smtClean="0"/>
              <a:t>szervek</a:t>
            </a:r>
            <a:r>
              <a:rPr lang="sk-SK" dirty="0" smtClean="0"/>
              <a:t> </a:t>
            </a:r>
            <a:r>
              <a:rPr lang="sk-SK" dirty="0" err="1" smtClean="0"/>
              <a:t>végzik</a:t>
            </a:r>
            <a:r>
              <a:rPr lang="sk-SK" dirty="0" smtClean="0"/>
              <a:t>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714488"/>
            <a:ext cx="6143668" cy="4545142"/>
          </a:xfrm>
        </p:spPr>
        <p:txBody>
          <a:bodyPr>
            <a:normAutofit/>
          </a:bodyPr>
          <a:lstStyle/>
          <a:p>
            <a:r>
              <a:rPr lang="sk-SK" sz="3200" b="1" dirty="0" err="1" smtClean="0">
                <a:latin typeface="Adobe Caslon Pro" pitchFamily="18" charset="0"/>
              </a:rPr>
              <a:t>Húgyvezeték</a:t>
            </a:r>
            <a:r>
              <a:rPr lang="sk-SK" sz="3200" dirty="0" smtClean="0">
                <a:latin typeface="Adobe Caslon Pro" pitchFamily="18" charset="0"/>
              </a:rPr>
              <a:t> – a </a:t>
            </a:r>
            <a:r>
              <a:rPr lang="sk-SK" sz="3200" dirty="0" err="1" smtClean="0">
                <a:latin typeface="Adobe Caslon Pro" pitchFamily="18" charset="0"/>
              </a:rPr>
              <a:t>vesékből</a:t>
            </a:r>
            <a:r>
              <a:rPr lang="sk-SK" sz="3200" dirty="0" smtClean="0">
                <a:latin typeface="Adobe Caslon Pro" pitchFamily="18" charset="0"/>
              </a:rPr>
              <a:t> </a:t>
            </a:r>
            <a:r>
              <a:rPr lang="sk-SK" sz="3200" dirty="0" err="1" smtClean="0">
                <a:latin typeface="Adobe Caslon Pro" pitchFamily="18" charset="0"/>
              </a:rPr>
              <a:t>ezen</a:t>
            </a:r>
            <a:r>
              <a:rPr lang="sk-SK" sz="3200" dirty="0" smtClean="0">
                <a:latin typeface="Adobe Caslon Pro" pitchFamily="18" charset="0"/>
              </a:rPr>
              <a:t> </a:t>
            </a:r>
            <a:r>
              <a:rPr lang="sk-SK" sz="3200" dirty="0" err="1" smtClean="0">
                <a:latin typeface="Adobe Caslon Pro" pitchFamily="18" charset="0"/>
              </a:rPr>
              <a:t>keresztül</a:t>
            </a:r>
            <a:r>
              <a:rPr lang="sk-SK" sz="3200" dirty="0" smtClean="0">
                <a:latin typeface="Adobe Caslon Pro" pitchFamily="18" charset="0"/>
              </a:rPr>
              <a:t> </a:t>
            </a:r>
            <a:r>
              <a:rPr lang="sk-SK" sz="3200" dirty="0" err="1" smtClean="0">
                <a:latin typeface="Adobe Caslon Pro" pitchFamily="18" charset="0"/>
              </a:rPr>
              <a:t>jut</a:t>
            </a:r>
            <a:r>
              <a:rPr lang="sk-SK" sz="3200" dirty="0" smtClean="0">
                <a:latin typeface="Adobe Caslon Pro" pitchFamily="18" charset="0"/>
              </a:rPr>
              <a:t> </a:t>
            </a:r>
            <a:r>
              <a:rPr lang="sk-SK" sz="3200" dirty="0" err="1" smtClean="0">
                <a:latin typeface="Adobe Caslon Pro" pitchFamily="18" charset="0"/>
              </a:rPr>
              <a:t>el</a:t>
            </a:r>
            <a:r>
              <a:rPr lang="sk-SK" sz="3200" dirty="0" smtClean="0">
                <a:latin typeface="Adobe Caslon Pro" pitchFamily="18" charset="0"/>
              </a:rPr>
              <a:t> </a:t>
            </a:r>
            <a:r>
              <a:rPr lang="sk-SK" sz="3200" dirty="0" err="1" smtClean="0">
                <a:latin typeface="Adobe Caslon Pro" pitchFamily="18" charset="0"/>
              </a:rPr>
              <a:t>a</a:t>
            </a:r>
            <a:r>
              <a:rPr lang="sk-SK" sz="3200" dirty="0" smtClean="0">
                <a:latin typeface="Adobe Caslon Pro" pitchFamily="18" charset="0"/>
              </a:rPr>
              <a:t> </a:t>
            </a:r>
            <a:r>
              <a:rPr lang="sk-SK" sz="3200" dirty="0" err="1" smtClean="0">
                <a:latin typeface="Adobe Caslon Pro" pitchFamily="18" charset="0"/>
              </a:rPr>
              <a:t>vizelet</a:t>
            </a:r>
            <a:r>
              <a:rPr lang="sk-SK" sz="3200" dirty="0" smtClean="0">
                <a:latin typeface="Adobe Caslon Pro" pitchFamily="18" charset="0"/>
              </a:rPr>
              <a:t> </a:t>
            </a:r>
            <a:r>
              <a:rPr lang="sk-SK" sz="3200" dirty="0" err="1" smtClean="0">
                <a:latin typeface="Adobe Caslon Pro" pitchFamily="18" charset="0"/>
              </a:rPr>
              <a:t>a</a:t>
            </a:r>
            <a:r>
              <a:rPr lang="sk-SK" sz="3200" dirty="0" smtClean="0">
                <a:latin typeface="Adobe Caslon Pro" pitchFamily="18" charset="0"/>
              </a:rPr>
              <a:t> </a:t>
            </a:r>
            <a:r>
              <a:rPr lang="sk-SK" sz="3200" b="1" dirty="0" err="1" smtClean="0">
                <a:latin typeface="Adobe Caslon Pro" pitchFamily="18" charset="0"/>
              </a:rPr>
              <a:t>húgyhólyagba</a:t>
            </a:r>
            <a:r>
              <a:rPr lang="sk-SK" sz="3200" b="1" dirty="0" smtClean="0">
                <a:latin typeface="Adobe Caslon Pro" pitchFamily="18" charset="0"/>
              </a:rPr>
              <a:t>.</a:t>
            </a:r>
            <a:endParaRPr lang="sk-SK" sz="3200" dirty="0" smtClean="0">
              <a:latin typeface="Adobe Caslon Pro" pitchFamily="18" charset="0"/>
            </a:endParaRPr>
          </a:p>
          <a:p>
            <a:r>
              <a:rPr lang="sk-SK" sz="3200" b="1" dirty="0" err="1" smtClean="0">
                <a:latin typeface="Adobe Caslon Pro" pitchFamily="18" charset="0"/>
              </a:rPr>
              <a:t>húgycső</a:t>
            </a:r>
            <a:r>
              <a:rPr lang="sk-SK" sz="3200" b="1" dirty="0" smtClean="0">
                <a:latin typeface="Adobe Caslon Pro" pitchFamily="18" charset="0"/>
              </a:rPr>
              <a:t> </a:t>
            </a:r>
            <a:r>
              <a:rPr lang="sk-SK" sz="3200" dirty="0" smtClean="0">
                <a:latin typeface="Adobe Caslon Pro" pitchFamily="18" charset="0"/>
              </a:rPr>
              <a:t>– </a:t>
            </a:r>
            <a:r>
              <a:rPr lang="sk-SK" sz="3200" dirty="0" err="1" smtClean="0">
                <a:latin typeface="Adobe Caslon Pro" pitchFamily="18" charset="0"/>
              </a:rPr>
              <a:t>ezen</a:t>
            </a:r>
            <a:r>
              <a:rPr lang="sk-SK" sz="3200" dirty="0" smtClean="0">
                <a:latin typeface="Adobe Caslon Pro" pitchFamily="18" charset="0"/>
              </a:rPr>
              <a:t> </a:t>
            </a:r>
            <a:r>
              <a:rPr lang="sk-SK" sz="3200" dirty="0" err="1" smtClean="0">
                <a:latin typeface="Adobe Caslon Pro" pitchFamily="18" charset="0"/>
              </a:rPr>
              <a:t>keresztül</a:t>
            </a:r>
            <a:r>
              <a:rPr lang="sk-SK" sz="3200" dirty="0" smtClean="0">
                <a:latin typeface="Adobe Caslon Pro" pitchFamily="18" charset="0"/>
              </a:rPr>
              <a:t> </a:t>
            </a:r>
            <a:r>
              <a:rPr lang="sk-SK" sz="3200" dirty="0" err="1" smtClean="0">
                <a:latin typeface="Adobe Caslon Pro" pitchFamily="18" charset="0"/>
              </a:rPr>
              <a:t>távozik</a:t>
            </a:r>
            <a:r>
              <a:rPr lang="sk-SK" sz="3200" dirty="0" smtClean="0">
                <a:latin typeface="Adobe Caslon Pro" pitchFamily="18" charset="0"/>
              </a:rPr>
              <a:t> a </a:t>
            </a:r>
            <a:r>
              <a:rPr lang="sk-SK" sz="3200" dirty="0" err="1" smtClean="0">
                <a:latin typeface="Adobe Caslon Pro" pitchFamily="18" charset="0"/>
              </a:rPr>
              <a:t>vizelet</a:t>
            </a:r>
            <a:r>
              <a:rPr lang="sk-SK" sz="3200" dirty="0" smtClean="0">
                <a:latin typeface="Adobe Caslon Pro" pitchFamily="18" charset="0"/>
              </a:rPr>
              <a:t>.</a:t>
            </a:r>
            <a:endParaRPr lang="sk-SK" sz="3200" dirty="0">
              <a:latin typeface="Adobe Caslon Pro" pitchFamily="18" charset="0"/>
            </a:endParaRPr>
          </a:p>
        </p:txBody>
      </p:sp>
      <p:pic>
        <p:nvPicPr>
          <p:cNvPr id="5" name="Obrázok 4" descr="dieta-močová_sústava-web_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1643049"/>
            <a:ext cx="2071702" cy="4346227"/>
          </a:xfrm>
          <a:prstGeom prst="rect">
            <a:avLst/>
          </a:prstGeom>
        </p:spPr>
      </p:pic>
      <p:cxnSp>
        <p:nvCxnSpPr>
          <p:cNvPr id="10" name="Rovná spojovacia šípka 9"/>
          <p:cNvCxnSpPr/>
          <p:nvPr/>
        </p:nvCxnSpPr>
        <p:spPr>
          <a:xfrm flipV="1">
            <a:off x="2214546" y="4641858"/>
            <a:ext cx="2357454" cy="144464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ovacia šípka 12"/>
          <p:cNvCxnSpPr/>
          <p:nvPr/>
        </p:nvCxnSpPr>
        <p:spPr>
          <a:xfrm>
            <a:off x="2214546" y="4929198"/>
            <a:ext cx="2428892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ovacia šípka 19"/>
          <p:cNvCxnSpPr/>
          <p:nvPr/>
        </p:nvCxnSpPr>
        <p:spPr>
          <a:xfrm>
            <a:off x="2428860" y="5072074"/>
            <a:ext cx="2357454" cy="571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BlokTextu 23"/>
          <p:cNvSpPr txBox="1"/>
          <p:nvPr/>
        </p:nvSpPr>
        <p:spPr>
          <a:xfrm>
            <a:off x="428596" y="4500570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latin typeface="Adobe Garamond Pro Bold" pitchFamily="18" charset="0"/>
              </a:rPr>
              <a:t>Húgyúti szervek</a:t>
            </a:r>
            <a:endParaRPr lang="sk-SK" dirty="0" smtClean="0">
              <a:latin typeface="Adobe Garamond Pro Bold" pitchFamily="18" charset="0"/>
            </a:endParaRPr>
          </a:p>
        </p:txBody>
      </p:sp>
      <p:sp>
        <p:nvSpPr>
          <p:cNvPr id="25" name="Obdĺžnik 24"/>
          <p:cNvSpPr/>
          <p:nvPr/>
        </p:nvSpPr>
        <p:spPr>
          <a:xfrm>
            <a:off x="714348" y="4357694"/>
            <a:ext cx="1343028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00132"/>
          </a:xfrm>
        </p:spPr>
        <p:txBody>
          <a:bodyPr/>
          <a:lstStyle/>
          <a:p>
            <a:r>
              <a:rPr lang="hu-HU" dirty="0" smtClean="0"/>
              <a:t>Húgyúti szervek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571472" y="6000768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hlinkClick r:id="rId2"/>
              </a:rPr>
              <a:t>Animácia močových ciest</a:t>
            </a:r>
            <a:endParaRPr lang="sk-SK" b="1" dirty="0"/>
          </a:p>
        </p:txBody>
      </p:sp>
      <p:pic>
        <p:nvPicPr>
          <p:cNvPr id="8" name="Zástupný symbol obsahu 7" descr="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620688"/>
            <a:ext cx="3960440" cy="4536504"/>
          </a:xfrm>
        </p:spPr>
      </p:pic>
      <p:sp>
        <p:nvSpPr>
          <p:cNvPr id="1028" name="AutoShape 4" descr="data:image/jpeg;base64,/9j/4AAQSkZJRgABAQAAAQABAAD/2wCEAAkGBxQPEA8UDxQQFBQUFBcVFxQUFBAVEhgXFRQWGBcUFxQYHCggGholGxQXITEhJikrLi4uGB8zODMsNygtLisBCgoKDg0OGxAQGzclICUuLC8sLCw0LzcsLCwsLCwsLCwsLDQsLSwsLCwsMS4sLCwsLCwsLCwsLCwsLCwsLCw3N//AABEIAMgA8AMBIgACEQEDEQH/xAAbAAEAAwEBAQEAAAAAAAAAAAAAAQQGBQMHAv/EAEcQAAIBAgQCBwMIBQoHAQAAAAECAAMRBBIhMQVBBhMiUWGBkXGhwRQjMlKx0eHwQmJykqIVM0NTVHOTssLxJDRjgpTS4hb/xAAaAQEAAwEBAQAAAAAAAAAAAAAAAwQFAgEG/8QAJBEBAAICAgIBBQEBAAAAAAAAAAECAxESIQQyMRMiQVFhMwX/2gAMAwEAAhEDEQA/APuMREBERAREQEREBERAREQIlfEY2nTIDui372AlPjvFPk6qFGZ3JCjloLlj4CZKu4QlnOZzqzHcn88pFky8U+LBN2uHHaF7GoB3EhgD7CRaXsPiVqC6MrDvBBnzZ+JC51lnCcQZHD02sxFiN1P7Q5/jIq+T32sW8KddPo0SnwvGivTVxzGo3seYlyWYncbUZjU6kiInrwiIgIiICIiAiIgIiICIiAkSYgIiICIiAiIgJBiQYGV6Q1s+IC7Ckm/eXt9mX3zHcYxWrAfnxmp6Tk0q5ZgcrqAp5XUG6+3W8wvEWuwmZ5NtTpueBjiYiVVa5+6XsNijfX3Tm5b/AJ98u4YGw08pTiZat6xpuOhOLPWunJ0znuDKQCfMMP3ZthPn3QLTEMO+mfcw+8ek+gia/jTvG+Z86IjNMQmIiWFQiIgIiICIiAiIgIiICIiAiJECZERAmJEQJiRECYkSYHB6X8PevQHVasjZgO8EWI9tjPl1YA33vcg3BBuNxY7T7cZ8m6TYM/KcSVGz39QDKHm496tDX/5mbUzSXBRe14/naWaL2Gth+O0rDYbzs8Dpg16Ga1usW/duJn1jc6bOW3Gsy3fQ/g4oUs7D5yoBe/Icl8N9poxIWTN2lYrXUPksmSb2m0piInTgiIgIiICIiAiIgIiICIiAkSZEBERAkSIiBMgSZEBEqcQ4ilAA1Da+wGrH2CZbifSxzcUVCfrN2nt4LsPUyO+WtPlLjwXyesNRxHiNPDrmqsB3DmfYOc+frjuuq12YW6w3CncDYe6c2vVaobuSxO5bU7d8/A0OsoZc83nqGtg8OMcT32/OKwtmv/tFMEDTQggjwKkET1q1c3lK1N+RI/PKQa76Xo3Ne30jhHSalWVQ96bbWf6JPg2xneBnyWhUI2/A+Bnb4Xx2pRsBYr9Uk5beB3X3iXsfkfizIz+Dqd0fQInGwfSCm9g4KX5mxX94bec7CmWotE/DPtWa9SmIidOUyJMQEiTEBERARIkwEREBIkxAREQEREBK3EMUKNN3bZRe3f3CWJyOk4vSUbg1Fv8A9t2+E5tOo26pG7RDF8TxjMxZyMx3128B4Cclql9Z++IPdjPAJ7fz8Zj3tMy+kxY61rCS/vlZ6pJ/HWWOrvvzHnPCtROv5M6qmrp41HP4z9Ub6a+fs0nict9T+M91AiUszHwtUnNtdec91qWOm88KQ18JbCzxWtra3gK1zblse6bTo5iSQ9M65MpUn6rXsPIgiYfCize+a7gD/Or4oy+hBHxlrx7dsvzaxppYgSZfZZERAREQEREBERAREQEREBERAiTEiAnF6TVOzSX6xb3KZ25wOlAv8n7wzn0pt94nGT1lJi94fPzQu0rYjEZGswvpyvrqQbek6dNb1Pz3zh4kVDiU6rVgCQDsQWf3zLiu29bJqIWBxWkdzr3Wa88qteoykohVdyzWv7LePtMtHrmIy0VU33K3PqZRx1Jy3/EVBYcr5m8lGnnERp59T9PGnc37jz56z1ok3/Nh+bTypNmW+w8p+hUGYXOmx9nP8+E8mHsZHZppbbu/Pwk1qgUXMorv81VX2OCv2yrxJezd6gc30VfojxJ+E9isuZyQ0WAS4BYi5vttodh5TS8Bv11L2OfQD75k+GPajTPefgJqeB1rVqP62Yeq3+Enxa5KvkxM1mWvEmQJM0GSREQEREBERAREQEiTECIkxAiIkwIiTECJwekv0qHsqW/dWd6cPpMbGgf1n96zjJ6u8ftDFUT84ZwMSt6qnNkuNGsfrtrp4zRFcrVG/VJ9Lzj9JKPUtS7N7AXB+jZgCAfNXmfSGxktD1d3/tdMje4te3jYTlOtFAbu1Vzc2N0HtJ3M9cZi1PVBKRpgXchje/Ie0b+6cN+IB8UmbsgGzHcX2APt1nkrGLDuvKVyjWABHme6WMKoZluqt4H7+XtlfGOQ+V0CHWwGoIvodp0ej9cAv2cygEl7nSw2AtOdalx+Cv1K3bLUCKbFgwtzva+4n44rjqIp5aSob2PWFlJ1107pn8Q10rUqjG1MnTTYkkA+M8sBwunVw9E9XR1c09hmJvudLmd1mPykz4JrEWhueH4hBQsXp3DDd15qPGdzgfEaXWUCalOwfm66aHxnGwvRjCtnHyehqLjsL+ixG/pLnBOjGEL08+GoEZwNaa++SUiOUKGW0zWX0X+U6P8AXUf8RPvnljOMU6LUVYsetzZCqllOVSxGYaXygnxtKP8A+LwH9jwv+En3S5xDgVKvRSiRlRGRlCdnLkOwtsCLg+BMvspTHS3DZrZnBy3PYbTsZ7Ebg5bHzkVul+GSnTqMXAcMygLmYolruAPpL2htfeWf5CUVazpVrIKurorAJmC5c40uDYDw0EqUeiNOmUalUrU3U1DmplFuKuUupS2UAlAdBvc84GhBvtJn5VbWn6gIiICIiAiIgIkSYCIiAkREBOB0mft0V7g7nyAHxnfMzHSSp84bfo0vtJ+6R5J+1Jhjd4ZuouYVLfVP590tdMMCKtOkV/padh7VAZf9Uq4I3JHhOpxVs2EwPebegXUynSftlpZOr1fNcVigRSGclsjIb7qykWHstecBKbNiSLg3Q5hbQgDY/fPpGO4RSqCoCg7epIve42IPI6zi4fo7Sw4qtTzlmUi7G5tY6CR7aGPLHDi49NLCk2YEsuo1upsL38Od57VyFSs4JzWGUDbnc3ldTdaYVSGCHNfY66MPK8vYQColZMpYlD2uQAB+0zmziOrM/WqfJTVR1LE7Gw7QtobgTu9EeH3alm/owXf2lr2nawyLUSmbboD7tZ0sHgVVGSmoUMDoBbUi0RO0ubJuNOhggVNLv6kE+1mJlsEpdhyOYeRB+ErvU0RhbWip9D+Ms4ds6geXrLEfLLt3G23ptcAjnrP3OdwGrmw1EnfKAfaNPhPWvxBUrUaRDZqocqQOz82ASCeRsZdj4ZkxqdLkSvicUKbU1Icl2ygKpNtLlm7lHee8T3nrxMSJMBETzqVgoYk/RFzbUgWvsNeUD0ic/CcVWpVFMLUVuqWtZ1y9lmKgH9a6nSX4ExEQEREBERAiTIkwImS6SqRUqnvpr9pmtMzfScdr20/sJkWX1TYJ++GV4XU+ke4XlviFYqmGUDVKKgX+iDU5n2BZQwg7FUjkh9+k6HH6GR3sbZVp+mUi/vlLH6NPLMfUZatnqEsWJF9DrfyAtJwONIulXUMOyx7/AKp++QzFEINxbQ+U5VStnqKo1PK2p9JzKSso7ZFAVLWyZk01sxF9u48p7cHZ+sdUsq2UvcjYXAAPfKnDKZYqDfS663v2SRb8PGXcdUFNict8o28TtOJS/lx6S1mHYr1aYFwAMnInY2vaW8ImIXVsViLDf+aJt4dmXsJSAQDS+x9vOdFMPem9xuMi25ltAB6ySlukOWI29X4FVAS2NxP6a2tR5doD6M/XDOD1iB/xuKGvIUf/AFndyWpVT/V1Fa/6uUBvcTPxwtbOw7jO5mYmEPGs0lc4D0brtQFuI41bMwsBh+THvSdrj3Cmr1cJdGqJTWrnOcKSWphV5gm5ljosfmD/AHj/AOczsS9X4Zl/aWDHCMZ1dilRmelhAT14BR6D1OtJ7W7Ky7fStra0rcLpriqpbENXppWGJSm6u+SoHcsKpqK1roosugtfefRTKY4VRGb5ql2gQwyrYg7gjuM6cMlh+D4irhcLWSxxGZcw62r1L02Tqmbf6vzg8fbPYcBq061a9OtVQAdUy4jKCnVZTScNre9zfUHNfS02Srbb3T9QMBS4Hiurp56dUg1c9amtdRcGmVVKQZrZKem5Ga5M9cV0frqaxpU3Jb5Ob/KO09OnYVKRcn6dhuRY2sSL3m6iBhsRwPEddQelTfqkporU3rr1jjrmcqagOlgwI3Btbxm3WfqICRJkQEREBERAmJEQE4HSVe1SPerr56EfYZ35xOlA7NE/9T/Q33TjJ6ykxe8MnhafzbjvZV/i/GdPpCbV6ot+gn+oSlhmBdF+vXQemvwlvpAc2Ir+Cov+Y/ESnH+bQnvLDK4rDXuAb81B10G638JW6PoEesXFmIFmP1Re4HdOmEB0IuO4+EoUWsRSYM2YGxG4NtQb76fZIIlb1EKKYLrmqvcqjtmyDYnvPpeU1xAXEUKdRiUVrhdPpbKT3gHl4ynisfUwrNRf6SnyI5MPAzm4LD1cRVDh8gUglioIvfQakc/GQUrbl301rY4rjm091/Gn0ZaAJZmsFsAWNhci9z5T3wGGVj1h2GlMagBebW7z9kxGIweJr1qVP5RTYjuo9hAOQGaxmmGAxv8AbKX/AI3/ANy3XX7YV5n9Nj0foCocWp2Kr71M5fCxapr+z+6SJS4Dw/H/AChlTG0lLUw1/ktxoSLW6zx98o/yfjlrMPldK4qOL/JhvcG9s/jJpiOMSrxaeVo/j6R0W/5df2n/AMxnRxmJFKnUqEMQiliFF2IUXNh3zD9G+GcQahenj6Kgu+hwl/0jf+kmgoYHFJQxK4iumJZ0IQJRFGxKkWN3N73EtU9YUsntLsUcSr01qDRWQPc9xF9fKMJiOtRXAYBhcBgVa3ip1ExuF4HiKOlNKoC08EwXrtGqUHqdeBdtCysg7jl12nM4nhMQx+TstdCwxTk06vWvRSrVU0qoAYHMoDAXNhqBedOH0fE1urR3IJyqWsouTYX0E/GExa1aVOot8roHF97ML6+symHwvWYio1AvUovQSuo6ypmDlHRUIZtAwYNY8xKuE6PYikiU6a1FXqcIKi9dcO9F365VObQsjKL6XtY7QNUnGkLYZctUfKM+TMhX6AucwOouNROleYs8CqtVU1FdaBrVmA6xQ1GnUoLTsGDXF2zPodLzn1eD4qtgaYQF6zo6l1rMqAomSlVALbsVzX5ZjvoYH0S8TA4Cq1XGCpWFdEXEsquGLK7FFUUWZGsFVg2ljqN5voEyJMiAiSYgRERACJMiBM4XSxrUqf8AeX9FYzuGZ7pc2lIftt6AD4zjJ6ylw/6QxmHr6t4HMCO9dQZ18bUzNWbva/8AAs4oIzOvMqT5bDzvf0M6wcMX27So37yD4qZQpvjpq5dcomHLA1854cS4UatmpkA9xuPQyxUFjL2F1EjrHaS/xtncTwS1Go9fKzopZbalbb3PO8q16FMJTWi9JWCKGTMoubC5PcfKa3HD5t9uQ1FxqQNpxcfwWhVANSjSazOpJRb9lyBra89tSPmSmW3Hj/Vfg3COqbNmzMe4WUd9u+aRF0mZodFsN+gjU/GlUqUz/CRLdLgDj+axmNp+BenUHn1ik++e1iP2jyWt+mkwVbq6yP8AVpVfcFPwlegDkRmIue0T4tqffONUwONpm6Yuk9qdXSrhtbZQCLo41N+6fgVceivTyYOqUVb2erTNjcDdWBPZMn11pXie96fROix+bqf3jH11+M7U+ddF+kGKppUvgKtQXU/M1qLW0ts2XunZ4zxtq/D8ey0sXhnpUiwNQCm17EjIykg7S1j9YUc3vLWSvicDTqkGoiMRoCQCbd3snDqcfdmaiaTUqhrChdXRsvWUjUWoCRY6Agjke+Vk6WhKVDLRdiyrZWqLnN6xogKSO21xc9wM7RtTRw6oWKqqljdiABcgWBPlPWZbGdL+pGJNWiw+T5y4DqWCqqFWAtsxqAD2HuntjukNTDvh1r4fJ1rsufrA1NbGmFu4XQtnNrgDsHXUQO/WpB1ZXAZWBBBFwQdwRP0igAAAAAWAGwA5TJ8P4qauJw9ZjXFLE50opnXqx1d+01MLcFgCd/bytrRArJgKYcuKaBib5gBe/f7fGWoiAiIgJEmIERJiAkSYgRM10tQq1JyLpZkbvGaxB900sp8Vw3W0mHPQj2jW05vG4d47cbRLEcNoFm7IBvYgHmyXBTzVj6S7VwbUzSDixana37DdkHxs0/K02VTawIKkHkGGqMfAgWPdad2uvXjC1CLXOo8HH3gSvWn26W8mWeW2Sx1A5tBee+GombGrwmm3K3jP3huGonifH7p5HjzvZPlxx0yD0Scgt9J0H8Q+6efEMMQaq91Rj6m/xmtr8LXOhUWs2Y+W1vWV8fws1KrkbFQfMcp7bDOnlfIje2RwVEm+kuLQ0mnwnBlWxbeWhw2mL6bzmPHnT2/lRMsjTwT16gRGAIQm5BI+mmnnaevF8F1DUlBv83ULm25ZksfW81OH4etN8y/Vy++8rYrhXXO7Od7AW8P95J9L7dI/r7t/FDogLiow20X0JPxndxuESvTanVXMjCzKb2I7j4RgsMKSKi7D7TuZYk1K8Y0gyW5WmXNqcCoNnzJfOysbs98yCysDfQgcxODi+h9qzNhStIdUKdIo9VGom7Fmyi4qAlgbG2x75sInThyaPB1Z8U9daTmuFpsAu9JM2VXvue23rP1T6P4dQgFPRL2uznQ5bg3Oo+bTQ/VE6kQKVHhdJHzqgDdqx1sM5u2UbC53tvLsRAREQEiIgIiICIiAiIgIMRAqvgEZgxGo9D7RzlkCInhuZfqIiehERAREQEREBERAREQEREBERAREQ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030" name="Picture 6" descr="http://www.foldleanya.eoldal.hu/img/picture/1371/ves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620688"/>
            <a:ext cx="4240054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183880" cy="1051560"/>
          </a:xfrm>
        </p:spPr>
        <p:txBody>
          <a:bodyPr/>
          <a:lstStyle/>
          <a:p>
            <a:r>
              <a:rPr lang="sk-SK" dirty="0" err="1" smtClean="0"/>
              <a:t>Tudtad</a:t>
            </a:r>
            <a:r>
              <a:rPr lang="sk-SK" dirty="0" smtClean="0"/>
              <a:t>, </a:t>
            </a:r>
            <a:r>
              <a:rPr lang="sk-SK" dirty="0" err="1" smtClean="0"/>
              <a:t>hogy</a:t>
            </a:r>
            <a:r>
              <a:rPr lang="sk-SK" dirty="0" smtClean="0"/>
              <a:t>...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857364"/>
            <a:ext cx="8183880" cy="4402266"/>
          </a:xfrm>
        </p:spPr>
        <p:txBody>
          <a:bodyPr/>
          <a:lstStyle/>
          <a:p>
            <a:r>
              <a:rPr lang="sk-SK" dirty="0" smtClean="0"/>
              <a:t>A </a:t>
            </a:r>
            <a:r>
              <a:rPr lang="sk-SK" dirty="0" err="1" smtClean="0"/>
              <a:t>veséknek</a:t>
            </a:r>
            <a:r>
              <a:rPr lang="sk-SK" dirty="0" smtClean="0"/>
              <a:t> </a:t>
            </a:r>
            <a:r>
              <a:rPr lang="sk-SK" dirty="0" err="1" smtClean="0"/>
              <a:t>legjobban</a:t>
            </a:r>
            <a:r>
              <a:rPr lang="sk-SK" dirty="0" smtClean="0"/>
              <a:t> </a:t>
            </a:r>
            <a:r>
              <a:rPr lang="sk-SK" dirty="0" err="1" smtClean="0"/>
              <a:t>a</a:t>
            </a:r>
            <a:r>
              <a:rPr lang="sk-SK" dirty="0" smtClean="0"/>
              <a:t> </a:t>
            </a:r>
            <a:r>
              <a:rPr lang="sk-SK" dirty="0" err="1" smtClean="0"/>
              <a:t>fűszeres</a:t>
            </a:r>
            <a:r>
              <a:rPr lang="sk-SK" dirty="0" smtClean="0"/>
              <a:t> </a:t>
            </a:r>
            <a:r>
              <a:rPr lang="sk-SK" dirty="0" err="1" smtClean="0"/>
              <a:t>ételek</a:t>
            </a:r>
            <a:r>
              <a:rPr lang="sk-SK" dirty="0" smtClean="0"/>
              <a:t> </a:t>
            </a:r>
            <a:r>
              <a:rPr lang="sk-SK" dirty="0" err="1" smtClean="0"/>
              <a:t>ártanak</a:t>
            </a:r>
            <a:r>
              <a:rPr lang="sk-SK" dirty="0" smtClean="0"/>
              <a:t>?</a:t>
            </a:r>
            <a:endParaRPr lang="sk-SK" dirty="0"/>
          </a:p>
        </p:txBody>
      </p:sp>
      <p:pic>
        <p:nvPicPr>
          <p:cNvPr id="4" name="Obrázok 3" descr="Koreni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2857496"/>
            <a:ext cx="4119568" cy="3531058"/>
          </a:xfrm>
          <a:prstGeom prst="rect">
            <a:avLst/>
          </a:prstGeom>
        </p:spPr>
      </p:pic>
      <p:pic>
        <p:nvPicPr>
          <p:cNvPr id="5" name="Obrázok 4" descr="solnic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3214686"/>
            <a:ext cx="4107685" cy="2571768"/>
          </a:xfrm>
          <a:prstGeom prst="rect">
            <a:avLst/>
          </a:prstGeom>
        </p:spPr>
      </p:pic>
      <p:pic>
        <p:nvPicPr>
          <p:cNvPr id="6" name="Obrázok 5" descr="image006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3438" y="571480"/>
            <a:ext cx="1238250" cy="1238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183880" cy="785818"/>
          </a:xfrm>
        </p:spPr>
        <p:txBody>
          <a:bodyPr/>
          <a:lstStyle/>
          <a:p>
            <a:r>
              <a:rPr lang="hu-HU" dirty="0" smtClean="0"/>
              <a:t>Válaszolj a kérdésekre!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1643050"/>
            <a:ext cx="8183880" cy="4857784"/>
          </a:xfrm>
        </p:spPr>
        <p:txBody>
          <a:bodyPr>
            <a:noAutofit/>
          </a:bodyPr>
          <a:lstStyle/>
          <a:p>
            <a:r>
              <a:rPr lang="hu-HU" sz="3000" dirty="0" smtClean="0">
                <a:latin typeface="Adobe Caslon Pro" pitchFamily="18" charset="0"/>
              </a:rPr>
              <a:t>Hogyan szabadul meg a testünk a káros anyagoktól?</a:t>
            </a:r>
          </a:p>
          <a:p>
            <a:r>
              <a:rPr lang="hu-HU" sz="3000" dirty="0" smtClean="0">
                <a:latin typeface="Adobe Caslon Pro" pitchFamily="18" charset="0"/>
              </a:rPr>
              <a:t>Melyik szervünk működik szűrőként?</a:t>
            </a:r>
          </a:p>
          <a:p>
            <a:r>
              <a:rPr lang="hu-HU" sz="3000" dirty="0" smtClean="0">
                <a:latin typeface="Adobe Caslon Pro" pitchFamily="18" charset="0"/>
              </a:rPr>
              <a:t>Mondjátok el, hogyan működik?</a:t>
            </a:r>
          </a:p>
          <a:p>
            <a:r>
              <a:rPr lang="hu-HU" sz="3000" dirty="0" smtClean="0">
                <a:latin typeface="Adobe Caslon Pro" pitchFamily="18" charset="0"/>
              </a:rPr>
              <a:t>Melyek a húgyutak szervei?</a:t>
            </a:r>
          </a:p>
          <a:p>
            <a:r>
              <a:rPr lang="hu-HU" sz="3000" dirty="0" smtClean="0">
                <a:latin typeface="Adobe Caslon Pro" pitchFamily="18" charset="0"/>
              </a:rPr>
              <a:t>Testünk melyik részében helyezkednek el a vizelet kiválasztás szervei?</a:t>
            </a:r>
            <a:endParaRPr lang="sk-SK" sz="3000" dirty="0">
              <a:latin typeface="Adobe Caslon Pro" pitchFamily="18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714348" y="5929330"/>
            <a:ext cx="621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hlinkClick r:id="rId2"/>
              </a:rPr>
              <a:t>Over svoje vedomosti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169</TotalTime>
  <Words>373</Words>
  <Application>Microsoft Office PowerPoint</Application>
  <PresentationFormat>Prezentácia na obrazovke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Aspekt</vt:lpstr>
      <vt:lpstr>Miért van szüksége az emberi szervezetnek „tisztító – berendezésre”?</vt:lpstr>
      <vt:lpstr>Snímka 2</vt:lpstr>
      <vt:lpstr>A bevitel és a kiválasztás minden élő szervezet sajátja.</vt:lpstr>
      <vt:lpstr>Az egyik lehetőség, mellyel testün megszabadul a salakanyagtól, a vizelet.</vt:lpstr>
      <vt:lpstr>Vese</vt:lpstr>
      <vt:lpstr>A vizelet képzését és kiválasztását a következő szervek végzik.</vt:lpstr>
      <vt:lpstr>Húgyúti szervek</vt:lpstr>
      <vt:lpstr>Tudtad, hogy...</vt:lpstr>
      <vt:lpstr>Válaszolj a kérdésekre!</vt:lpstr>
      <vt:lpstr>Tudod, hogy...</vt:lpstr>
      <vt:lpstr>Miért van szüksége az emberi szervezetnek „tisztító – berendezésre”?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Prečo ľudské telo potrebuje čistiacu stanicu?</dc:title>
  <dc:creator>Piskotka</dc:creator>
  <cp:lastModifiedBy>Acer</cp:lastModifiedBy>
  <cp:revision>21</cp:revision>
  <dcterms:created xsi:type="dcterms:W3CDTF">2013-11-10T18:45:59Z</dcterms:created>
  <dcterms:modified xsi:type="dcterms:W3CDTF">2021-01-18T18:50:02Z</dcterms:modified>
</cp:coreProperties>
</file>