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F9BDB-BCB0-4186-B7CD-01E240B1A30C}" v="1621" dt="2020-11-01T16:18:18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=""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=""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5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2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9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=""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=""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=""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6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=""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649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3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73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68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12/8/2020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6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4AA13AD3-0A4F-475A-BEBB-DEEFF5C096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05BB74C-33FB-4335-8808-49E247F7BF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59935" y="1225106"/>
            <a:ext cx="8132066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03402" y="1841412"/>
            <a:ext cx="6406559" cy="2688020"/>
          </a:xfrm>
        </p:spPr>
        <p:txBody>
          <a:bodyPr>
            <a:normAutofit/>
          </a:bodyPr>
          <a:lstStyle/>
          <a:p>
            <a:pPr algn="l"/>
            <a:r>
              <a:rPr lang="sk-SK">
                <a:solidFill>
                  <a:schemeClr val="bg1"/>
                </a:solidFill>
                <a:cs typeface="Calibri Light"/>
              </a:rPr>
              <a:t>Vzdelávanie v Sýrii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03402" y="5206246"/>
            <a:ext cx="6433990" cy="1024128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91000"/>
              </a:lnSpc>
            </a:pPr>
            <a:r>
              <a:rPr lang="sk-SK" sz="2000">
                <a:solidFill>
                  <a:schemeClr val="tx1"/>
                </a:solidFill>
                <a:cs typeface="Calibri"/>
              </a:rPr>
              <a:t>Paula Urbanová, Lívia </a:t>
            </a:r>
            <a:r>
              <a:rPr lang="sk-SK" sz="2000" dirty="0" err="1">
                <a:solidFill>
                  <a:schemeClr val="tx1"/>
                </a:solidFill>
                <a:cs typeface="Calibri"/>
              </a:rPr>
              <a:t>Tomiová</a:t>
            </a:r>
            <a:r>
              <a:rPr lang="sk-SK" sz="2000" dirty="0">
                <a:solidFill>
                  <a:schemeClr val="tx1"/>
                </a:solidFill>
                <a:cs typeface="Calibri"/>
              </a:rPr>
              <a:t>, Marcela </a:t>
            </a:r>
            <a:r>
              <a:rPr lang="sk-SK" sz="2000" dirty="0" err="1">
                <a:solidFill>
                  <a:schemeClr val="tx1"/>
                </a:solidFill>
                <a:cs typeface="Calibri"/>
              </a:rPr>
              <a:t>Darvašová</a:t>
            </a:r>
            <a:endParaRPr lang="sk-SK" sz="2000" dirty="0">
              <a:solidFill>
                <a:schemeClr val="tx1"/>
              </a:solidFill>
              <a:cs typeface="Calibri"/>
            </a:endParaRPr>
          </a:p>
          <a:p>
            <a:pPr algn="l">
              <a:lnSpc>
                <a:spcPct val="91000"/>
              </a:lnSpc>
            </a:pPr>
            <a:r>
              <a:rPr lang="sk-SK" sz="2000" dirty="0">
                <a:solidFill>
                  <a:schemeClr val="tx1"/>
                </a:solidFill>
                <a:cs typeface="Calibri"/>
              </a:rPr>
              <a:t>VII.OA</a:t>
            </a:r>
          </a:p>
        </p:txBody>
      </p:sp>
      <p:pic>
        <p:nvPicPr>
          <p:cNvPr id="4" name="Obrázok 4" descr="Obrázok, na ktorom je osoba, vnútri, dieťa, skupina&#10;&#10;Automaticky generovaný popis">
            <a:extLst>
              <a:ext uri="{FF2B5EF4-FFF2-40B4-BE49-F238E27FC236}">
                <a16:creationId xmlns="" xmlns:a16="http://schemas.microsoft.com/office/drawing/2014/main" id="{CD871143-0979-46B8-81DD-DD1DDB5A74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9995"/>
          <a:stretch/>
        </p:blipFill>
        <p:spPr>
          <a:xfrm>
            <a:off x="20" y="1225106"/>
            <a:ext cx="4059915" cy="378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EDE2A7-749A-449D-AB78-2C042D5F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C2973722-D0B8-490C-B386-1D1F342BA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06" y="2438074"/>
            <a:ext cx="11819926" cy="42467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/>
              <a:buChar char="v"/>
            </a:pPr>
            <a:r>
              <a:rPr lang="sk-SK" sz="2400" dirty="0">
                <a:cs typeface="Calibri"/>
                <a:hlinkClick r:id="rId2" action="ppaction://hlinksldjump"/>
              </a:rPr>
              <a:t>Situácia v </a:t>
            </a:r>
            <a:r>
              <a:rPr lang="sk-SK" sz="2400" dirty="0" err="1">
                <a:cs typeface="Calibri"/>
                <a:hlinkClick r:id="rId2" action="ppaction://hlinksldjump"/>
              </a:rPr>
              <a:t>Maarbe</a:t>
            </a:r>
            <a:endParaRPr lang="sk-SK" dirty="0" err="1"/>
          </a:p>
          <a:p>
            <a:pPr marL="457200" indent="-457200">
              <a:buFont typeface="Wingdings"/>
              <a:buChar char="v"/>
            </a:pPr>
            <a:r>
              <a:rPr lang="sk-SK" sz="2400" dirty="0">
                <a:cs typeface="Calibri"/>
                <a:hlinkClick r:id="rId3" action="ppaction://hlinksldjump"/>
              </a:rPr>
              <a:t>Vplyv vojny na psychiku detí</a:t>
            </a:r>
            <a:endParaRPr lang="sk-SK" sz="2400" dirty="0">
              <a:cs typeface="Calibri"/>
            </a:endParaRPr>
          </a:p>
          <a:p>
            <a:pPr marL="457200" indent="-457200">
              <a:buFont typeface="Wingdings"/>
              <a:buChar char="v"/>
            </a:pPr>
            <a:r>
              <a:rPr lang="sk-SK" sz="2400" dirty="0">
                <a:cs typeface="Calibri"/>
                <a:hlinkClick r:id="rId4" action="ppaction://hlinksldjump"/>
              </a:rPr>
              <a:t>Ako to </a:t>
            </a:r>
            <a:r>
              <a:rPr lang="sk-SK" sz="2400" dirty="0" smtClean="0">
                <a:cs typeface="Calibri"/>
                <a:hlinkClick r:id="rId4" action="ppaction://hlinksldjump"/>
              </a:rPr>
              <a:t>môžeme my študenti napraviť</a:t>
            </a:r>
            <a:r>
              <a:rPr lang="sk-SK" sz="2400" dirty="0">
                <a:cs typeface="Calibri"/>
                <a:hlinkClick r:id="rId4" action="ppaction://hlinksldjump"/>
              </a:rPr>
              <a:t>? </a:t>
            </a:r>
            <a:endParaRPr lang="sk-SK" sz="2400" dirty="0" smtClean="0">
              <a:cs typeface="Calibri"/>
            </a:endParaRPr>
          </a:p>
          <a:p>
            <a:pPr marL="457200" indent="-457200">
              <a:buFont typeface="Wingdings"/>
              <a:buChar char="v"/>
            </a:pPr>
            <a:r>
              <a:rPr lang="sk-SK" sz="2400" dirty="0" smtClean="0">
                <a:hlinkClick r:id="rId5" action="ppaction://hlinksldjump"/>
              </a:rPr>
              <a:t>Sýria </a:t>
            </a:r>
            <a:r>
              <a:rPr lang="sk-SK" sz="2400" dirty="0" err="1" smtClean="0">
                <a:hlinkClick r:id="rId5" action="ppaction://hlinksldjump"/>
              </a:rPr>
              <a:t>vs</a:t>
            </a:r>
            <a:r>
              <a:rPr lang="sk-SK" sz="2400" dirty="0" smtClean="0">
                <a:hlinkClick r:id="rId5" action="ppaction://hlinksldjump"/>
              </a:rPr>
              <a:t>. Slovensko</a:t>
            </a:r>
            <a:endParaRPr lang="sk-SK" dirty="0"/>
          </a:p>
        </p:txBody>
      </p:sp>
      <p:sp>
        <p:nvSpPr>
          <p:cNvPr id="4" name="Tlačítko akce: Domů 3">
            <a:hlinkClick r:id="rId6" action="ppaction://hlinksldjump" highlightClick="1"/>
          </p:cNvPr>
          <p:cNvSpPr/>
          <p:nvPr/>
        </p:nvSpPr>
        <p:spPr>
          <a:xfrm>
            <a:off x="11384924" y="6452988"/>
            <a:ext cx="489398" cy="367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887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="" xmlns:a16="http://schemas.microsoft.com/office/drawing/2014/main" id="{F58FB36D-73B3-45EF-8CD4-221CCC8BE0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4D7835D7-DF12-420F-843A-1C5083D2B3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A987FDC-371F-47E8-B496-60207D1E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sk-SK" dirty="0"/>
              <a:t>Situácia v </a:t>
            </a:r>
            <a:r>
              <a:rPr lang="sk-SK" dirty="0" err="1" smtClean="0"/>
              <a:t>Maarbe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7369B880-BF33-4949-A7D0-EE9BE7095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23" y="2376155"/>
            <a:ext cx="6860887" cy="41662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91000"/>
              </a:lnSpc>
              <a:buFont typeface="Wingdings" panose="020B0604020202020204" pitchFamily="34" charset="0"/>
              <a:buChar char="v"/>
            </a:pPr>
            <a:r>
              <a:rPr lang="sk-SK" sz="2200" dirty="0">
                <a:ea typeface="+mn-lt"/>
                <a:cs typeface="+mn-lt"/>
              </a:rPr>
              <a:t>Jedenásťročný Sýrčan </a:t>
            </a:r>
            <a:r>
              <a:rPr lang="sk-SK" sz="2200" dirty="0" err="1">
                <a:ea typeface="+mn-lt"/>
                <a:cs typeface="+mn-lt"/>
              </a:rPr>
              <a:t>Umar</a:t>
            </a:r>
            <a:r>
              <a:rPr lang="sk-SK" sz="2200" dirty="0">
                <a:ea typeface="+mn-lt"/>
                <a:cs typeface="+mn-lt"/>
              </a:rPr>
              <a:t> a jeho mladšia sestra </a:t>
            </a:r>
            <a:r>
              <a:rPr lang="sk-SK" sz="2200" dirty="0" err="1">
                <a:ea typeface="+mn-lt"/>
                <a:cs typeface="+mn-lt"/>
              </a:rPr>
              <a:t>Zahra</a:t>
            </a:r>
            <a:r>
              <a:rPr lang="sk-SK" sz="2200" dirty="0">
                <a:ea typeface="+mn-lt"/>
                <a:cs typeface="+mn-lt"/>
              </a:rPr>
              <a:t> idú denne ráno do školy každý s polienkom dreva. Rovnako ako ich spolužiaci. Škola v ich mestečku </a:t>
            </a:r>
            <a:r>
              <a:rPr lang="sk-SK" sz="2200" dirty="0" err="1">
                <a:ea typeface="+mn-lt"/>
                <a:cs typeface="+mn-lt"/>
              </a:rPr>
              <a:t>Maarba</a:t>
            </a:r>
            <a:r>
              <a:rPr lang="sk-SK" sz="2200" dirty="0">
                <a:ea typeface="+mn-lt"/>
                <a:cs typeface="+mn-lt"/>
              </a:rPr>
              <a:t> totiž po bombardovaní nemá okná a je v nej zima</a:t>
            </a:r>
          </a:p>
          <a:p>
            <a:pPr marL="457200" indent="-457200">
              <a:lnSpc>
                <a:spcPct val="91000"/>
              </a:lnSpc>
              <a:buFont typeface="Wingdings" panose="020B0604020202020204" pitchFamily="34" charset="0"/>
              <a:buChar char="v"/>
            </a:pPr>
            <a:r>
              <a:rPr lang="sk-SK" sz="2200" dirty="0">
                <a:ea typeface="+mn-lt"/>
                <a:cs typeface="+mn-lt"/>
              </a:rPr>
              <a:t>Aby učitelia udržali žiakov v teple, zakladajú v triedach oheň a deti musia dodať drevo</a:t>
            </a:r>
          </a:p>
          <a:p>
            <a:pPr marL="457200" indent="-457200">
              <a:lnSpc>
                <a:spcPct val="91000"/>
              </a:lnSpc>
              <a:buFont typeface="Wingdings" panose="020B0604020202020204" pitchFamily="34" charset="0"/>
              <a:buChar char="v"/>
            </a:pPr>
            <a:r>
              <a:rPr lang="sk-SK" sz="2200" dirty="0">
                <a:cs typeface="Calibri Light"/>
              </a:rPr>
              <a:t>V </a:t>
            </a:r>
            <a:r>
              <a:rPr lang="sk-SK" sz="2200" dirty="0" err="1">
                <a:cs typeface="Calibri Light"/>
              </a:rPr>
              <a:t>Maarbe</a:t>
            </a:r>
            <a:r>
              <a:rPr lang="sk-SK" sz="2200" dirty="0">
                <a:cs typeface="Calibri Light"/>
              </a:rPr>
              <a:t> žije 10 000 ľudí a sú tam 2 školy pre najmenšie deti, jedna pre druhý stupeň a jedna stredná škola</a:t>
            </a:r>
          </a:p>
          <a:p>
            <a:pPr marL="457200" indent="-457200">
              <a:lnSpc>
                <a:spcPct val="91000"/>
              </a:lnSpc>
              <a:buFont typeface="Wingdings" panose="020B0604020202020204" pitchFamily="34" charset="0"/>
              <a:buChar char="v"/>
            </a:pPr>
            <a:r>
              <a:rPr lang="sk-SK" sz="2200" dirty="0">
                <a:ea typeface="+mn-lt"/>
                <a:cs typeface="+mn-lt"/>
              </a:rPr>
              <a:t>Dospelí kladú na vzdelanie veľký dôraz a hovoria, že kvôli vojne neprestanú deti posielať do školy</a:t>
            </a:r>
            <a:endParaRPr lang="sk-SK" sz="2200" dirty="0">
              <a:cs typeface="Calibri Light"/>
            </a:endParaRPr>
          </a:p>
        </p:txBody>
      </p:sp>
      <p:pic>
        <p:nvPicPr>
          <p:cNvPr id="4" name="Obrázok 4" descr="Obrázok, na ktorom je vonkajšie, osoba, sneh, budova&#10;&#10;Automaticky generovaný popis">
            <a:extLst>
              <a:ext uri="{FF2B5EF4-FFF2-40B4-BE49-F238E27FC236}">
                <a16:creationId xmlns="" xmlns:a16="http://schemas.microsoft.com/office/drawing/2014/main" id="{5CBF9F03-1431-4471-B226-12F95ACF36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33212" b="-3"/>
          <a:stretch/>
        </p:blipFill>
        <p:spPr>
          <a:xfrm>
            <a:off x="7353088" y="2582803"/>
            <a:ext cx="4616717" cy="3752980"/>
          </a:xfrm>
          <a:prstGeom prst="rect">
            <a:avLst/>
          </a:prstGeom>
        </p:spPr>
      </p:pic>
      <p:sp>
        <p:nvSpPr>
          <p:cNvPr id="8" name="Tlačítko akce: Domů 7">
            <a:hlinkClick r:id="rId3" action="ppaction://hlinksldjump" highlightClick="1"/>
          </p:cNvPr>
          <p:cNvSpPr/>
          <p:nvPr/>
        </p:nvSpPr>
        <p:spPr>
          <a:xfrm>
            <a:off x="11384924" y="6452988"/>
            <a:ext cx="489398" cy="367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32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EB6D1D7F-141C-4D8E-BFBA-D95B68E163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25EFA61-F0F8-4F4A-B750-81EE924F1D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91A7446-F559-4D0F-AF74-E876C641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sk-SK" sz="5600"/>
              <a:t>Situácia v </a:t>
            </a:r>
            <a:r>
              <a:rPr lang="sk-SK" sz="5600" err="1"/>
              <a:t>Maarbe</a:t>
            </a:r>
          </a:p>
        </p:txBody>
      </p:sp>
      <p:pic>
        <p:nvPicPr>
          <p:cNvPr id="4" name="Obrázok 4" descr="Obrázok, na ktorom je sneh, vonkajšie, osoba, kryté&#10;&#10;Automaticky generovaný popis">
            <a:extLst>
              <a:ext uri="{FF2B5EF4-FFF2-40B4-BE49-F238E27FC236}">
                <a16:creationId xmlns="" xmlns:a16="http://schemas.microsoft.com/office/drawing/2014/main" id="{4D5C111F-D1C3-4A78-8A17-B13E28ED62D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9739" r="22230"/>
          <a:stretch/>
        </p:blipFill>
        <p:spPr>
          <a:xfrm>
            <a:off x="20" y="10"/>
            <a:ext cx="4657324" cy="685799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55CDCCC2-BF8D-4F02-9020-EABEC0630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239" y="2546804"/>
            <a:ext cx="6961719" cy="40839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91000"/>
              </a:lnSpc>
              <a:buFont typeface="Wingdings" panose="020B0604020202020204" pitchFamily="34" charset="0"/>
              <a:buChar char="v"/>
            </a:pPr>
            <a:r>
              <a:rPr lang="sk-SK" sz="2200" dirty="0">
                <a:ea typeface="+mn-lt"/>
                <a:cs typeface="+mn-lt"/>
              </a:rPr>
              <a:t>Učiteľka </a:t>
            </a:r>
            <a:r>
              <a:rPr lang="sk-SK" sz="2200" dirty="0" err="1">
                <a:ea typeface="+mn-lt"/>
                <a:cs typeface="+mn-lt"/>
              </a:rPr>
              <a:t>Iman</a:t>
            </a:r>
            <a:r>
              <a:rPr lang="sk-SK" sz="2200" dirty="0">
                <a:ea typeface="+mn-lt"/>
                <a:cs typeface="+mn-lt"/>
              </a:rPr>
              <a:t> vyučuje deti 30 rokov. Školstvo sa vraj stretáva s veľkými problémami. Ona síce dostáva stálu mesačnú mzdu, ktorá činí v prepočte asi 80€, avšak k výplate nie je ľahké sa dostať.</a:t>
            </a:r>
          </a:p>
          <a:p>
            <a:pPr marL="457200" indent="-457200">
              <a:lnSpc>
                <a:spcPct val="91000"/>
              </a:lnSpc>
              <a:buFont typeface="Wingdings" panose="020B0604020202020204" pitchFamily="34" charset="0"/>
              <a:buChar char="v"/>
            </a:pPr>
            <a:r>
              <a:rPr lang="sk-SK" sz="2200" dirty="0">
                <a:ea typeface="+mn-lt"/>
                <a:cs typeface="+mn-lt"/>
              </a:rPr>
              <a:t>Niekedy zostane v dôsledku bojov škola zatvorená aj niekoľko dní</a:t>
            </a:r>
          </a:p>
          <a:p>
            <a:pPr marL="457200" indent="-457200">
              <a:lnSpc>
                <a:spcPct val="91000"/>
              </a:lnSpc>
              <a:buFont typeface="Wingdings" panose="020B0604020202020204" pitchFamily="34" charset="0"/>
              <a:buChar char="v"/>
            </a:pPr>
            <a:r>
              <a:rPr lang="sk-SK" sz="2200" dirty="0">
                <a:ea typeface="+mn-lt"/>
                <a:cs typeface="+mn-lt"/>
              </a:rPr>
              <a:t>Niektorí stredoškoláci už stratili nádej, odišli zo školy a pridali sa k </a:t>
            </a:r>
            <a:r>
              <a:rPr lang="sk-SK" sz="2200" dirty="0" err="1">
                <a:ea typeface="+mn-lt"/>
                <a:cs typeface="+mn-lt"/>
              </a:rPr>
              <a:t>An-Nusrat</a:t>
            </a:r>
            <a:endParaRPr lang="sk-SK" sz="2200" dirty="0"/>
          </a:p>
        </p:txBody>
      </p:sp>
      <p:sp>
        <p:nvSpPr>
          <p:cNvPr id="7" name="Tlačítko akce: Domů 6">
            <a:hlinkClick r:id="rId3" action="ppaction://hlinksldjump" highlightClick="1"/>
          </p:cNvPr>
          <p:cNvSpPr/>
          <p:nvPr/>
        </p:nvSpPr>
        <p:spPr>
          <a:xfrm>
            <a:off x="11384924" y="6452988"/>
            <a:ext cx="489398" cy="367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949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AFB741-67E3-4F1A-9D21-DBCDAB407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Vplyv vojny na psychiku detí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D6C6905D-ED8B-44AD-9E89-8E7CABD99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978" y="2465288"/>
            <a:ext cx="11643032" cy="4137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>
                <a:cs typeface="Calibri"/>
              </a:rPr>
              <a:t>Deti</a:t>
            </a:r>
            <a:r>
              <a:rPr lang="sk-SK" sz="2400" dirty="0">
                <a:latin typeface="Calibri"/>
                <a:cs typeface="Calibri"/>
              </a:rPr>
              <a:t> </a:t>
            </a:r>
            <a:r>
              <a:rPr lang="sk-SK" sz="2400" dirty="0">
                <a:cs typeface="Calibri"/>
              </a:rPr>
              <a:t>nie len v </a:t>
            </a:r>
            <a:r>
              <a:rPr lang="sk-SK" sz="2400" dirty="0" err="1">
                <a:cs typeface="Calibri"/>
              </a:rPr>
              <a:t>Maarbe</a:t>
            </a:r>
            <a:r>
              <a:rPr lang="sk-SK" sz="2400" dirty="0">
                <a:cs typeface="Calibri"/>
              </a:rPr>
              <a:t> ale v celej Sýrii prežívajú ťažké časy, sú postihnuté vojnami a má to obrovský vplyv na ich psychiku</a:t>
            </a:r>
            <a:endParaRPr lang="sk-SK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>
                <a:cs typeface="Calibri"/>
              </a:rPr>
              <a:t>Keď začujú výbuch, začnú plakať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>
                <a:cs typeface="Calibri"/>
              </a:rPr>
              <a:t>Na uliciach vidia mŕtve telá ľudí, niekedy v dôsledku výbuchu bômb sú tieto telá často veľmi zdeformované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>
                <a:cs typeface="Calibri"/>
              </a:rPr>
              <a:t>Hlboko v srdciach sú zranené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>
                <a:cs typeface="Calibri"/>
              </a:rPr>
              <a:t>Často sa v dôsledku strachu o vlastný život pridávajú k radikálom</a:t>
            </a: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11384924" y="6452988"/>
            <a:ext cx="489398" cy="367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2289" y="1437235"/>
            <a:ext cx="9224373" cy="501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3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8D51A82-F73D-4B4D-8BEB-F2F1CE63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Ako </a:t>
            </a:r>
            <a:r>
              <a:rPr lang="sk-SK" dirty="0" smtClean="0"/>
              <a:t>to môžeme my študenti </a:t>
            </a:r>
            <a:r>
              <a:rPr lang="sk-SK" dirty="0"/>
              <a:t>napraviť?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808EAAA6-2A4E-4E0F-99C5-27E3C6DF8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156" y="2492502"/>
            <a:ext cx="11711068" cy="41650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 smtClean="0">
                <a:cs typeface="Calibri"/>
              </a:rPr>
              <a:t>V prvom rade by sme sa mohli o takéto témy viac zaujímať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 smtClean="0">
                <a:cs typeface="Calibri"/>
              </a:rPr>
              <a:t>Môžeme apelovať na úrady, vládu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 smtClean="0">
                <a:cs typeface="Calibri"/>
              </a:rPr>
              <a:t>Nezatvárať pred tým oči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 smtClean="0">
                <a:cs typeface="Calibri"/>
              </a:rPr>
              <a:t>Vytvoriť skupinu a neskôr by z toho mohla vzniknúť organizácia, ktorá by týmto deťom pomáhala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 smtClean="0">
                <a:cs typeface="Calibri"/>
              </a:rPr>
              <a:t>Zorganizovať zbierky oblečenia a základných potrieb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sk-SK" sz="2400" dirty="0" smtClean="0">
                <a:cs typeface="Calibri"/>
              </a:rPr>
              <a:t>Poslať im veci, materiály, ktoré my už nepotrebujeme a sú pre nás zbytočné</a:t>
            </a: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11384924" y="6452988"/>
            <a:ext cx="489398" cy="367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29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Sýria VS. Slovensko</a:t>
            </a:r>
            <a:endParaRPr lang="en-US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57357"/>
              </p:ext>
            </p:extLst>
          </p:nvPr>
        </p:nvGraphicFramePr>
        <p:xfrm>
          <a:off x="176007" y="2345518"/>
          <a:ext cx="11637822" cy="43814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79274"/>
                <a:gridCol w="3879274"/>
                <a:gridCol w="3879274"/>
              </a:tblGrid>
              <a:tr h="49907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SÝRIA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SLOVENSKO (počas </a:t>
                      </a:r>
                      <a:r>
                        <a:rPr lang="sk-SK" dirty="0" err="1" smtClean="0"/>
                        <a:t>korony</a:t>
                      </a:r>
                      <a:r>
                        <a:rPr lang="sk-SK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499073">
                <a:tc>
                  <a:txBody>
                    <a:bodyPr/>
                    <a:lstStyle/>
                    <a:p>
                      <a:r>
                        <a:rPr lang="sk-SK" dirty="0" smtClean="0"/>
                        <a:t>Podmienky</a:t>
                      </a:r>
                      <a:r>
                        <a:rPr lang="sk-SK" baseline="0" dirty="0" smtClean="0"/>
                        <a:t> na vzdelávanie a rozvoj detí, mládeže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Kritické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Výborné</a:t>
                      </a:r>
                      <a:endParaRPr lang="en-US" dirty="0"/>
                    </a:p>
                  </a:txBody>
                  <a:tcPr/>
                </a:tc>
              </a:tr>
              <a:tr h="499073">
                <a:tc>
                  <a:txBody>
                    <a:bodyPr/>
                    <a:lstStyle/>
                    <a:p>
                      <a:r>
                        <a:rPr lang="sk-SK" dirty="0" smtClean="0"/>
                        <a:t>Čo škola</a:t>
                      </a:r>
                      <a:r>
                        <a:rPr lang="sk-SK" baseline="0" dirty="0" smtClean="0"/>
                        <a:t> znamená?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Nádej na lepší život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Vyššia šanca zamestnať</a:t>
                      </a:r>
                      <a:r>
                        <a:rPr lang="sk-SK" baseline="0" dirty="0" smtClean="0"/>
                        <a:t> sa po štúdiu</a:t>
                      </a:r>
                      <a:endParaRPr lang="en-US" dirty="0"/>
                    </a:p>
                  </a:txBody>
                  <a:tcPr/>
                </a:tc>
              </a:tr>
              <a:tr h="917237">
                <a:tc>
                  <a:txBody>
                    <a:bodyPr/>
                    <a:lstStyle/>
                    <a:p>
                      <a:r>
                        <a:rPr lang="sk-SK" dirty="0" smtClean="0"/>
                        <a:t>Ako vplýva kríza na psychiku</a:t>
                      </a:r>
                      <a:r>
                        <a:rPr lang="sk-SK" baseline="0" dirty="0" smtClean="0"/>
                        <a:t> detí?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Deti</a:t>
                      </a:r>
                      <a:r>
                        <a:rPr lang="sk-SK" baseline="0" dirty="0" smtClean="0"/>
                        <a:t> sú ovplyvnené strachom. Ich rozvoj sa narúša a ich osobnosť sa nebuduje tak ako by mala.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Deti sú zmetené. Narúša</a:t>
                      </a:r>
                      <a:r>
                        <a:rPr lang="sk-SK" baseline="0" dirty="0" smtClean="0"/>
                        <a:t> sa ich každodenný režim a sústredenie, a však ich osobnosť nie je až tak ovplyvnená. </a:t>
                      </a:r>
                      <a:endParaRPr lang="en-US" dirty="0"/>
                    </a:p>
                  </a:txBody>
                  <a:tcPr/>
                </a:tc>
              </a:tr>
              <a:tr h="499073">
                <a:tc>
                  <a:txBody>
                    <a:bodyPr/>
                    <a:lstStyle/>
                    <a:p>
                      <a:r>
                        <a:rPr lang="sk-SK" dirty="0" smtClean="0"/>
                        <a:t>O</a:t>
                      </a:r>
                      <a:r>
                        <a:rPr lang="sk-SK" baseline="0" dirty="0" smtClean="0"/>
                        <a:t> čo nás kríza pripravila?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smtClean="0"/>
                        <a:t>Domov, škola, vzdelanie, priatelia, rodina, pocit bezpečia...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Možnosť socializovať sa</a:t>
                      </a:r>
                      <a:endParaRPr lang="en-US" dirty="0"/>
                    </a:p>
                  </a:txBody>
                  <a:tcPr/>
                </a:tc>
              </a:tr>
              <a:tr h="705567">
                <a:tc>
                  <a:txBody>
                    <a:bodyPr/>
                    <a:lstStyle/>
                    <a:p>
                      <a:r>
                        <a:rPr lang="sk-SK" dirty="0" smtClean="0"/>
                        <a:t>Čo nás kríza</a:t>
                      </a:r>
                      <a:r>
                        <a:rPr lang="sk-SK" baseline="0" dirty="0" smtClean="0"/>
                        <a:t> naučila?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Ceniť</a:t>
                      </a:r>
                      <a:r>
                        <a:rPr lang="sk-SK" baseline="0" dirty="0" smtClean="0"/>
                        <a:t> si veci, tešiť sa z maličkostí, vážiť si život a ľudí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Dbať o zdravie, starať sa o vzťahy (rodinné,</a:t>
                      </a:r>
                      <a:r>
                        <a:rPr lang="sk-SK" baseline="0" dirty="0" smtClean="0"/>
                        <a:t> priateľské...), vážiť si naše možnosti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lačítko akce: Domů 6">
            <a:hlinkClick r:id="rId2" action="ppaction://hlinksldjump" highlightClick="1"/>
          </p:cNvPr>
          <p:cNvSpPr/>
          <p:nvPr/>
        </p:nvSpPr>
        <p:spPr>
          <a:xfrm>
            <a:off x="11702602" y="6490952"/>
            <a:ext cx="489398" cy="367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Ďakujeme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25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Vlastná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JuxtaposeVTI</vt:lpstr>
      <vt:lpstr>Vzdelávanie v Sýrii</vt:lpstr>
      <vt:lpstr>Obsah</vt:lpstr>
      <vt:lpstr>Situácia v Maarbe</vt:lpstr>
      <vt:lpstr>Situácia v Maarbe</vt:lpstr>
      <vt:lpstr>Vplyv vojny na psychiku detí</vt:lpstr>
      <vt:lpstr>Ako to môžeme my študenti napraviť?</vt:lpstr>
      <vt:lpstr>Sýria VS. Slovensko</vt:lpstr>
      <vt:lpstr>Ďakujeme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</dc:title>
  <dc:creator/>
  <cp:lastModifiedBy/>
  <cp:revision>222</cp:revision>
  <dcterms:created xsi:type="dcterms:W3CDTF">2012-08-15T23:32:20Z</dcterms:created>
  <dcterms:modified xsi:type="dcterms:W3CDTF">2020-12-08T09:57:06Z</dcterms:modified>
</cp:coreProperties>
</file>