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11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EAFF26-296D-4B11-868A-ACA86CD4EF1A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597677-07C0-45A3-9640-0B76D4E1D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305800" cy="1143000"/>
          </a:xfrm>
        </p:spPr>
        <p:txBody>
          <a:bodyPr/>
          <a:lstStyle/>
          <a:p>
            <a:pPr algn="r"/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pl-PL" dirty="0" smtClean="0">
                <a:solidFill>
                  <a:schemeClr val="bg1"/>
                </a:solidFill>
              </a:rPr>
              <a:t>Opracowała: Agata </a:t>
            </a:r>
            <a:r>
              <a:rPr lang="pl-PL" dirty="0" err="1" smtClean="0">
                <a:solidFill>
                  <a:schemeClr val="bg1"/>
                </a:solidFill>
              </a:rPr>
              <a:t>Dachowska</a:t>
            </a:r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dirty="0" smtClean="0">
                <a:solidFill>
                  <a:srgbClr val="C00000"/>
                </a:solidFill>
              </a:rPr>
              <a:t>Sztuka średniowiecznej Europy</a:t>
            </a:r>
            <a:endParaRPr lang="pl-PL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Sklepienie kolebkowe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7" name="Symbol zastępczy zawartości 6" descr="sklepienie kolebkow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2996952"/>
            <a:ext cx="4135742" cy="1728192"/>
          </a:xfrm>
        </p:spPr>
      </p:pic>
      <p:pic>
        <p:nvPicPr>
          <p:cNvPr id="8" name="Symbol zastępczy zawartości 7" descr="krzyzow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80112" y="2636912"/>
            <a:ext cx="2016224" cy="275130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Rodzaje sklepień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romańskich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700" dirty="0" smtClean="0">
                <a:solidFill>
                  <a:schemeClr val="bg2">
                    <a:lumMod val="75000"/>
                  </a:schemeClr>
                </a:solidFill>
              </a:rPr>
              <a:t>Sklepienie – konstrukcja budowlana służąca do przykrycia dachu</a:t>
            </a:r>
            <a:endParaRPr lang="pl-PL" sz="2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Sklepienie krzyżowe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059832" y="57332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 smtClean="0"/>
              <a:t>I</a:t>
            </a:r>
            <a:r>
              <a:rPr lang="pl-PL" dirty="0" smtClean="0"/>
              <a:t>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	Na malowidłach przedstawiano tematy religijne: sceny z Biblii oraz wydarzenia z życia świętych. Postacie ukazano w sposób schematyczny i dekoracyjny, z zastosowaniem umownego światłocienia.</a:t>
            </a:r>
          </a:p>
          <a:p>
            <a:pPr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2292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Malarstwo i rzeźba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braz 3" descr="kosci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24944"/>
            <a:ext cx="2520280" cy="28547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99592" y="58052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https://pl.wikipedia.org/wiki/Ko%C5%9Bci%C3%B3%C5%82_San_Climente_w_Ta%C3%BCll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16016" y="357301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Malowidło z kościoła San </a:t>
            </a:r>
            <a:r>
              <a:rPr lang="pl-PL" sz="2400" dirty="0" err="1" smtClean="0">
                <a:solidFill>
                  <a:schemeClr val="bg2">
                    <a:lumMod val="75000"/>
                  </a:schemeClr>
                </a:solidFill>
              </a:rPr>
              <a:t>Clemente</a:t>
            </a: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 de </a:t>
            </a:r>
            <a:r>
              <a:rPr lang="pl-PL" sz="2400" dirty="0" err="1" smtClean="0">
                <a:solidFill>
                  <a:schemeClr val="bg2">
                    <a:lumMod val="75000"/>
                  </a:schemeClr>
                </a:solidFill>
              </a:rPr>
              <a:t>Tahull</a:t>
            </a: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 w Hiszpanii</a:t>
            </a:r>
            <a:endParaRPr lang="pl-PL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trzelno kolumna_6424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3429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Kolumna z kościoła św. Trójcy i Najświętszej Marii Panny w Strzelinie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87624" y="609329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https://culture.pl/pl/dzielo/rzezbione-kolumny-w-strzelnie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3600" dirty="0" smtClean="0">
                <a:solidFill>
                  <a:schemeClr val="bg1"/>
                </a:solidFill>
              </a:rPr>
              <a:t>Za pomocą ołówka i kredek </a:t>
            </a:r>
            <a:r>
              <a:rPr lang="pl-PL" sz="3600" b="1" dirty="0" smtClean="0">
                <a:solidFill>
                  <a:schemeClr val="bg1"/>
                </a:solidFill>
              </a:rPr>
              <a:t>zaprojektuj warownię obronną</a:t>
            </a:r>
            <a:r>
              <a:rPr lang="pl-PL" sz="3600" dirty="0" smtClean="0">
                <a:solidFill>
                  <a:schemeClr val="bg1"/>
                </a:solidFill>
              </a:rPr>
              <a:t> wykorzystując znane Ci figury geometryczne.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rgbClr val="FF0000"/>
                </a:solidFill>
              </a:rPr>
              <a:t>ZADANIE nr 1:</a:t>
            </a:r>
            <a:endParaRPr lang="pl-PL" sz="5400" dirty="0">
              <a:solidFill>
                <a:srgbClr val="FF0000"/>
              </a:solidFill>
            </a:endParaRPr>
          </a:p>
        </p:txBody>
      </p:sp>
      <p:pic>
        <p:nvPicPr>
          <p:cNvPr id="4" name="Obraz 3" descr="90763fac0fa206a2c72dc4a85c63d9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645024"/>
            <a:ext cx="5184576" cy="263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1412776"/>
            <a:ext cx="7488832" cy="4572000"/>
          </a:xfrm>
        </p:spPr>
        <p:txBody>
          <a:bodyPr/>
          <a:lstStyle/>
          <a:p>
            <a:pPr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		</a:t>
            </a:r>
            <a:r>
              <a:rPr lang="pl-PL" sz="2800" dirty="0" smtClean="0">
                <a:solidFill>
                  <a:schemeClr val="bg1"/>
                </a:solidFill>
              </a:rPr>
              <a:t>Słowo „</a:t>
            </a:r>
            <a:r>
              <a:rPr lang="pl-PL" sz="2800" b="1" dirty="0" smtClean="0">
                <a:solidFill>
                  <a:srgbClr val="002060"/>
                </a:solidFill>
              </a:rPr>
              <a:t>gotyk</a:t>
            </a:r>
            <a:r>
              <a:rPr lang="pl-PL" sz="2800" dirty="0" smtClean="0">
                <a:solidFill>
                  <a:schemeClr val="bg1"/>
                </a:solidFill>
              </a:rPr>
              <a:t>” wywodzi się od Gotów – barbarzyńskiego ludu, który w starożytności podbił cesarstwo </a:t>
            </a:r>
            <a:r>
              <a:rPr lang="pl-PL" sz="2800" dirty="0" err="1" smtClean="0">
                <a:solidFill>
                  <a:schemeClr val="bg1"/>
                </a:solidFill>
              </a:rPr>
              <a:t>zachodniorzymskie</a:t>
            </a:r>
            <a:r>
              <a:rPr lang="pl-PL" sz="2800" dirty="0" smtClean="0">
                <a:solidFill>
                  <a:schemeClr val="bg1"/>
                </a:solidFill>
              </a:rPr>
              <a:t>.</a:t>
            </a:r>
            <a:r>
              <a:rPr lang="pl-PL" sz="2800" dirty="0" smtClean="0">
                <a:solidFill>
                  <a:schemeClr val="bg1"/>
                </a:solidFill>
              </a:rPr>
              <a:t> Goci nie byli jednak twórcami sztuki gotyckiej. Nazwę taką nadali średniowiecznym budowlom i rzeźbom ludzie żyjący w wiekach późniejszych. Uznali bowiem, te dzieła za brzydkie i pozbawione harmonii, czyli – ich zdaniem – wyglądające tak, jakby zostały stworzone przez barbarzyńców.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600" dirty="0" smtClean="0">
                <a:solidFill>
                  <a:srgbClr val="C00000"/>
                </a:solidFill>
              </a:rPr>
              <a:t>2. </a:t>
            </a:r>
            <a:r>
              <a:rPr lang="pl-PL" dirty="0" smtClean="0">
                <a:solidFill>
                  <a:srgbClr val="C00000"/>
                </a:solidFill>
              </a:rPr>
              <a:t>SZTUKA GOTYCKA – ok. XII-XV w.</a:t>
            </a:r>
            <a:endParaRPr lang="pl-P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Nowa konstrukcja budowli – ostrołukowe sklepienie wspiera się nie na grubych murach, lecz na filarach gęsto rozmieszczonych we wnętrzu oraz na podporach znajdujących się na zewnątrz budynku;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Okna gotyckie mają kształt ostrego łuku;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Pojawiają się wielkie okrągłe okna w </a:t>
            </a:r>
            <a:r>
              <a:rPr lang="pl-PL" dirty="0" err="1" smtClean="0">
                <a:solidFill>
                  <a:schemeClr val="bg1"/>
                </a:solidFill>
              </a:rPr>
              <a:t>ksztłacie</a:t>
            </a:r>
            <a:r>
              <a:rPr lang="pl-PL" dirty="0" smtClean="0">
                <a:solidFill>
                  <a:schemeClr val="bg1"/>
                </a:solidFill>
              </a:rPr>
              <a:t> kwiatu – rozety;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W górnej części okien pojawiają się maswerki, czyli dekoracje przypominające koronkę;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Portale gotyckie są ogromne i bogato rzeźbione;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pl-PL" dirty="0" smtClean="0">
                <a:solidFill>
                  <a:srgbClr val="002060"/>
                </a:solidFill>
              </a:rPr>
              <a:t>ARCHITEKTURA GOTYCKA</a:t>
            </a:r>
            <a:endParaRPr lang="pl-P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4876800" cy="36576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 smtClean="0">
                <a:solidFill>
                  <a:schemeClr val="bg1"/>
                </a:solidFill>
              </a:rPr>
              <a:t>Katedra Notre Dame w Amiens </a:t>
            </a:r>
            <a:r>
              <a:rPr lang="pl-PL" sz="2800" dirty="0" smtClean="0">
                <a:solidFill>
                  <a:schemeClr val="bg1"/>
                </a:solidFill>
              </a:rPr>
              <a:t>(XIII w.)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63688" y="55892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http://kolumber.pl/photos/show/place:1715884/page:7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00808"/>
            <a:ext cx="4876800" cy="36576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800" dirty="0" smtClean="0">
                <a:solidFill>
                  <a:schemeClr val="bg1"/>
                </a:solidFill>
              </a:rPr>
              <a:t>Katedra Lincoln w Anglii </a:t>
            </a:r>
            <a:r>
              <a:rPr lang="pl-PL" sz="2800" dirty="0" smtClean="0">
                <a:solidFill>
                  <a:schemeClr val="bg1"/>
                </a:solidFill>
              </a:rPr>
              <a:t>(XI w.)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63688" y="551723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http://www.banktapet.pl/detal/51837/katedra-lincoln-lincoln-imp-w-kraju-anglia-uk-hd-turystycznie-tapety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rzyc5bcowo-c5bcebro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178972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50912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>
                <a:solidFill>
                  <a:schemeClr val="bg2">
                    <a:lumMod val="75000"/>
                  </a:schemeClr>
                </a:solidFill>
              </a:rPr>
              <a:t>Sklepienie gotyckie</a:t>
            </a:r>
            <a:endParaRPr lang="pl-PL" sz="3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23728" y="594928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https://batoryart.wordpress.com/2017/04/12/konstrukcja-katedry-gotyckiej/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524000"/>
            <a:ext cx="793122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	Malarstwo gotyckie było zróżnicowane. Powstawały obrazy ołtarzowe. Ręcznie malowane ilustracje zdobiące karty książek oraz witraże.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Malarstwo i rzeźba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braz 3" descr="Enguerrand_Quarton,_Le_Couronnement_de_la_Vierge_(145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852936"/>
            <a:ext cx="3346704" cy="288493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27584" y="58772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https://pl.wikipedia.org/wiki/Enguerrand_Quarton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292080" y="357301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chemeClr val="bg2">
                    <a:lumMod val="75000"/>
                  </a:schemeClr>
                </a:solidFill>
              </a:rPr>
              <a:t>Enguerrand</a:t>
            </a: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2">
                    <a:lumMod val="75000"/>
                  </a:schemeClr>
                </a:solidFill>
              </a:rPr>
              <a:t>Quarton</a:t>
            </a:r>
            <a:r>
              <a:rPr lang="pl-PL" sz="2400" dirty="0" smtClean="0">
                <a:solidFill>
                  <a:schemeClr val="bg2">
                    <a:lumMod val="75000"/>
                  </a:schemeClr>
                </a:solidFill>
              </a:rPr>
              <a:t> „Koronacja Marii”</a:t>
            </a:r>
            <a:endParaRPr lang="pl-PL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4845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rgbClr val="C00000"/>
                </a:solidFill>
              </a:rPr>
              <a:t>Średniowiecze </a:t>
            </a:r>
            <a:br>
              <a:rPr lang="pl-PL" sz="4000" dirty="0" smtClean="0">
                <a:solidFill>
                  <a:srgbClr val="C00000"/>
                </a:solidFill>
              </a:rPr>
            </a:br>
            <a:r>
              <a:rPr lang="pl-PL" sz="4000" dirty="0" smtClean="0">
                <a:solidFill>
                  <a:srgbClr val="C00000"/>
                </a:solidFill>
              </a:rPr>
              <a:t>– z łac. medium </a:t>
            </a:r>
            <a:r>
              <a:rPr lang="pl-PL" sz="4000" dirty="0" err="1" smtClean="0">
                <a:solidFill>
                  <a:srgbClr val="C00000"/>
                </a:solidFill>
              </a:rPr>
              <a:t>aevum</a:t>
            </a:r>
            <a:r>
              <a:rPr lang="pl-PL" sz="4000" dirty="0" smtClean="0">
                <a:solidFill>
                  <a:srgbClr val="C00000"/>
                </a:solidFill>
              </a:rPr>
              <a:t>, media </a:t>
            </a:r>
            <a:r>
              <a:rPr lang="pl-PL" sz="4000" dirty="0" err="1" smtClean="0">
                <a:solidFill>
                  <a:srgbClr val="C00000"/>
                </a:solidFill>
              </a:rPr>
              <a:t>aetas</a:t>
            </a:r>
            <a:r>
              <a:rPr lang="pl-PL" sz="4000" dirty="0" smtClean="0">
                <a:solidFill>
                  <a:srgbClr val="C00000"/>
                </a:solidFill>
              </a:rPr>
              <a:t>, czyli wieki średnie </a:t>
            </a:r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RAMY CZASOWE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899592" y="2780928"/>
            <a:ext cx="3456384" cy="31683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002060"/>
                </a:solidFill>
              </a:rPr>
              <a:t>początek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476 r. </a:t>
            </a:r>
            <a:r>
              <a:rPr lang="pl-PL" dirty="0" smtClean="0">
                <a:solidFill>
                  <a:schemeClr val="bg1"/>
                </a:solidFill>
              </a:rPr>
              <a:t>- upadek cesarstwa </a:t>
            </a:r>
            <a:r>
              <a:rPr lang="pl-PL" dirty="0" err="1" smtClean="0">
                <a:solidFill>
                  <a:schemeClr val="bg1"/>
                </a:solidFill>
              </a:rPr>
              <a:t>zachodniorzymskiego</a:t>
            </a:r>
            <a:r>
              <a:rPr lang="pl-PL" dirty="0" smtClean="0">
                <a:solidFill>
                  <a:schemeClr val="bg1"/>
                </a:solidFill>
              </a:rPr>
              <a:t> i podbicie Rzymu przez plemiona germańskie</a:t>
            </a:r>
            <a:r>
              <a:rPr lang="pl-PL" dirty="0" smtClean="0"/>
              <a:t>				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4788024" y="2852936"/>
            <a:ext cx="3848104" cy="338437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002060"/>
                </a:solidFill>
              </a:rPr>
              <a:t>koniec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1453 r. </a:t>
            </a:r>
            <a:r>
              <a:rPr lang="pl-PL" dirty="0" smtClean="0">
                <a:solidFill>
                  <a:schemeClr val="bg1"/>
                </a:solidFill>
              </a:rPr>
              <a:t>– upadek Konstantynopola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1455 r. </a:t>
            </a:r>
            <a:r>
              <a:rPr lang="pl-PL" dirty="0" smtClean="0">
                <a:solidFill>
                  <a:schemeClr val="bg1"/>
                </a:solidFill>
              </a:rPr>
              <a:t>– wynalezienie druku przez Jana Gutenberga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1492 r. </a:t>
            </a:r>
            <a:r>
              <a:rPr lang="pl-PL" dirty="0" smtClean="0">
                <a:solidFill>
                  <a:schemeClr val="bg1"/>
                </a:solidFill>
              </a:rPr>
              <a:t>– odkrycie Ameryki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espół_Zamku_Krzeżackiego_MALBORK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760640" cy="3642497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 smtClean="0">
                <a:solidFill>
                  <a:schemeClr val="bg1"/>
                </a:solidFill>
              </a:rPr>
              <a:t>Zamek krzyżacki w Malborku </a:t>
            </a:r>
            <a:r>
              <a:rPr lang="pl-PL" sz="2800" dirty="0" smtClean="0">
                <a:solidFill>
                  <a:schemeClr val="bg1"/>
                </a:solidFill>
              </a:rPr>
              <a:t>(XIII-XV w.)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63688" y="55172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https://pl.wikipedia.org/wiki/Zamek_w_Malborku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80px-Krumlovska_madona_KH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772816"/>
            <a:ext cx="2736304" cy="364840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Piękna Madonna z Czeskiego </a:t>
            </a:r>
            <a:r>
              <a:rPr lang="pl-PL" dirty="0" err="1" smtClean="0">
                <a:solidFill>
                  <a:schemeClr val="bg1"/>
                </a:solidFill>
              </a:rPr>
              <a:t>Krumlova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sz="3100" dirty="0" smtClean="0">
                <a:solidFill>
                  <a:schemeClr val="bg1"/>
                </a:solidFill>
              </a:rPr>
              <a:t>(ok. 1390)</a:t>
            </a:r>
            <a:endParaRPr lang="pl-PL" sz="31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267744" y="55892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https://pl.wikipedia.org/wiki/Pi%C4%99kna_Madonna_z_Czeskiego_Krumlowa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75523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3600" b="1" dirty="0" smtClean="0">
                <a:solidFill>
                  <a:schemeClr val="bg1"/>
                </a:solidFill>
              </a:rPr>
              <a:t>Zaprojektuj rozetę</a:t>
            </a:r>
            <a:r>
              <a:rPr lang="pl-PL" sz="3600" dirty="0" smtClean="0">
                <a:solidFill>
                  <a:schemeClr val="bg1"/>
                </a:solidFill>
              </a:rPr>
              <a:t>. Możesz inspirować się wybranym kwiatem lub przekrojem pomarańczy. Użyj do tego flamastrów lub farb.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rgbClr val="FF0000"/>
                </a:solidFill>
              </a:rPr>
              <a:t>ZADANIE nr 2:</a:t>
            </a:r>
            <a:endParaRPr lang="pl-PL" sz="5400" dirty="0">
              <a:solidFill>
                <a:srgbClr val="FF0000"/>
              </a:solidFill>
            </a:endParaRPr>
          </a:p>
        </p:txBody>
      </p:sp>
      <p:pic>
        <p:nvPicPr>
          <p:cNvPr id="5" name="Obraz 4" descr="large_fla-fri1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789040"/>
            <a:ext cx="3600400" cy="239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7200" dirty="0" smtClean="0">
                <a:solidFill>
                  <a:srgbClr val="C00000"/>
                </a:solidFill>
              </a:rPr>
              <a:t>Dziękuję za uwagę!</a:t>
            </a:r>
            <a:endParaRPr lang="pl-PL" sz="7200" dirty="0">
              <a:solidFill>
                <a:srgbClr val="C00000"/>
              </a:solidFill>
            </a:endParaRPr>
          </a:p>
        </p:txBody>
      </p:sp>
      <p:pic>
        <p:nvPicPr>
          <p:cNvPr id="4" name="Obraz 3" descr="smiley-16351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01008"/>
            <a:ext cx="23042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dirty="0" smtClean="0"/>
              <a:t> 		</a:t>
            </a:r>
            <a:r>
              <a:rPr lang="pl-PL" sz="3200" dirty="0" smtClean="0">
                <a:solidFill>
                  <a:schemeClr val="bg1"/>
                </a:solidFill>
              </a:rPr>
              <a:t>W sztuce średniowiecznej najważniejszą rolę odgrywała </a:t>
            </a:r>
            <a:r>
              <a:rPr lang="pl-PL" sz="3200" b="1" dirty="0" smtClean="0">
                <a:solidFill>
                  <a:srgbClr val="002060"/>
                </a:solidFill>
              </a:rPr>
              <a:t>architektura</a:t>
            </a:r>
            <a:r>
              <a:rPr lang="pl-PL" sz="3200" dirty="0" smtClean="0">
                <a:solidFill>
                  <a:srgbClr val="002060"/>
                </a:solidFill>
              </a:rPr>
              <a:t>. </a:t>
            </a:r>
            <a:r>
              <a:rPr lang="pl-PL" sz="3200" dirty="0" smtClean="0">
                <a:solidFill>
                  <a:schemeClr val="bg1"/>
                </a:solidFill>
              </a:rPr>
              <a:t>Wznoszono liczne kościoły, klasztory i zamki. Architekturze były podporządkowane malarstwo i rzeźba. </a:t>
            </a:r>
          </a:p>
          <a:p>
            <a:pPr>
              <a:buNone/>
            </a:pPr>
            <a:r>
              <a:rPr lang="pl-PL" sz="3200" dirty="0" smtClean="0">
                <a:solidFill>
                  <a:schemeClr val="bg1"/>
                </a:solidFill>
              </a:rPr>
              <a:t>	</a:t>
            </a:r>
            <a:r>
              <a:rPr lang="pl-PL" sz="3600" dirty="0" smtClean="0">
                <a:solidFill>
                  <a:schemeClr val="bg1"/>
                </a:solidFill>
              </a:rPr>
              <a:t>W sztuce średniowiecznej wyróżnia się dwa style: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</a:pPr>
            <a:r>
              <a:rPr lang="pl-PL" sz="3600" dirty="0" smtClean="0">
                <a:solidFill>
                  <a:srgbClr val="C00000"/>
                </a:solidFill>
              </a:rPr>
              <a:t>romański,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</a:pPr>
            <a:r>
              <a:rPr lang="pl-PL" sz="3600" dirty="0" smtClean="0">
                <a:solidFill>
                  <a:srgbClr val="C00000"/>
                </a:solidFill>
              </a:rPr>
              <a:t>gotycki.</a:t>
            </a:r>
          </a:p>
          <a:p>
            <a:pPr>
              <a:buNone/>
            </a:pPr>
            <a:endParaRPr lang="pl-PL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484784"/>
            <a:ext cx="7139136" cy="4572000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   		</a:t>
            </a:r>
            <a:r>
              <a:rPr lang="pl-PL" sz="2800" dirty="0" smtClean="0">
                <a:solidFill>
                  <a:schemeClr val="bg1"/>
                </a:solidFill>
              </a:rPr>
              <a:t>Określenie romański nawiązuje do łacińskiej nazwy Rzymu – „</a:t>
            </a:r>
            <a:r>
              <a:rPr lang="pl-PL" sz="2800" b="1" dirty="0" smtClean="0">
                <a:solidFill>
                  <a:srgbClr val="002060"/>
                </a:solidFill>
              </a:rPr>
              <a:t>Roma</a:t>
            </a:r>
            <a:r>
              <a:rPr lang="pl-PL" sz="2800" dirty="0" smtClean="0">
                <a:solidFill>
                  <a:schemeClr val="bg1"/>
                </a:solidFill>
              </a:rPr>
              <a:t>”. Rozwijał się pod wpływem m.in. sztuki rzymskiej, wczesnochrześcijańskiej, elementów sztuki bizantyjskiej i miejscowych tradycji. Romanizm ukształtował się w pierwszej kolejności na terenie Francji, zachodnich Niemiec i północnych Włoch, później rozprzestrzenił się na całą Europę.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dirty="0" smtClean="0">
                <a:solidFill>
                  <a:srgbClr val="C00000"/>
                </a:solidFill>
              </a:rPr>
              <a:t>1. </a:t>
            </a:r>
            <a:r>
              <a:rPr lang="pl-PL" dirty="0" smtClean="0">
                <a:solidFill>
                  <a:srgbClr val="C00000"/>
                </a:solidFill>
              </a:rPr>
              <a:t>SZTUKA ROMAŃSKA – ok. </a:t>
            </a:r>
            <a:r>
              <a:rPr lang="pl-PL" dirty="0" smtClean="0">
                <a:solidFill>
                  <a:srgbClr val="C00000"/>
                </a:solidFill>
              </a:rPr>
              <a:t>IX-XIII </a:t>
            </a:r>
            <a:r>
              <a:rPr lang="pl-PL" dirty="0" smtClean="0">
                <a:solidFill>
                  <a:srgbClr val="C00000"/>
                </a:solidFill>
              </a:rPr>
              <a:t>w.</a:t>
            </a:r>
            <a:endParaRPr lang="pl-P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1344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Architektura romańska to głównie kościoły, baptysteria i palatia (budowle przeznaczone dla władców, zamki, warownie, mury obronne);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Bryły budynków powstawały z elementów o kształtach figur geometrycznych: kwadratów, prostokątów, kół i półkoli;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Kamień jako materiał budulcowy (głównie piaskowiec, wapień, granit lub głazy narzutowe);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Grube mury, ciężkie sklepienia, małe otwory okienne i wejściowe, ciemne, skromne i proste wnętrza ozdabiane płaskorzeźbami, barwnymi freskami; 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Stałe elementy architektoniczne: okna, portale, nawa główna i nawy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boczne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Kościoły budowano na planie krzyża łacińskiego i były orientowane – prezbiterium (ołtarz główny) kierowano ku wschodowi, czyli w stronę Jerozolimy; 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§"/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dirty="0" smtClean="0">
                <a:solidFill>
                  <a:srgbClr val="002060"/>
                </a:solidFill>
              </a:rPr>
              <a:t>ARCHITEKTURA ROMAŃSKA</a:t>
            </a:r>
            <a:endParaRPr lang="pl-P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72325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Kolegiata Najświętszej Marii Panny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św. Aleksego w Tumie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3100" dirty="0" smtClean="0">
                <a:solidFill>
                  <a:schemeClr val="bg1"/>
                </a:solidFill>
              </a:rPr>
              <a:t>(1140-1161)</a:t>
            </a:r>
            <a:endParaRPr lang="pl-PL" sz="3100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5" descr="Kolegiata-w-Tum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5715000" cy="3810000"/>
          </a:xfrm>
        </p:spPr>
      </p:pic>
      <p:sp>
        <p:nvSpPr>
          <p:cNvPr id="7" name="pole tekstowe 6"/>
          <p:cNvSpPr txBox="1"/>
          <p:nvPr/>
        </p:nvSpPr>
        <p:spPr>
          <a:xfrm>
            <a:off x="2195736" y="60932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https://geoexplorer.pl/kolegiata-w-tumie/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93PisaBattist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00808"/>
            <a:ext cx="2970330" cy="396044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>
                <a:solidFill>
                  <a:schemeClr val="bg1"/>
                </a:solidFill>
              </a:rPr>
              <a:t>Baptysterium San Giovanni w Pizie</a:t>
            </a:r>
            <a:br>
              <a:rPr lang="pl-PL" sz="3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(ok. XII w.)</a:t>
            </a:r>
            <a:endParaRPr lang="pl-PL" sz="38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835696" y="57332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https://pl.wikipedia.org/wiki/Baptysterium_San_Giovanni_w_Pizie#/media/Plik:493PisaBattistero.JPG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Opactwo św. Michała Archanioła na Mont Saint-Michel we Francji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5" descr="250px-Mt_ST_michel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3175000" cy="2387600"/>
          </a:xfrm>
        </p:spPr>
      </p:pic>
      <p:pic>
        <p:nvPicPr>
          <p:cNvPr id="8" name="Obraz 7" descr="250px-200506_-_Mont_Saint-Michel_30_-_Ramp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2872660" cy="2160240"/>
          </a:xfrm>
          <a:prstGeom prst="rect">
            <a:avLst/>
          </a:prstGeom>
        </p:spPr>
      </p:pic>
      <p:pic>
        <p:nvPicPr>
          <p:cNvPr id="9" name="Obraz 8" descr="250px-MtStMichel_av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861048"/>
            <a:ext cx="2598227" cy="201622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547664" y="59492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https://pl.wikipedia.org/wiki/Opactwo_%C5%9Bw._Micha%C5%82a_Archanio%C5%82a_na_Mont_Saint-Michel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			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8" name="Obraz 7" descr="architektura_plan_podluzny_2-1024x5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812359" cy="424186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87624" y="551723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https://matura-z-historii-sztuki.pl/architektura-plany-konstrukcje/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496</TotalTime>
  <Words>411</Words>
  <Application>Microsoft Office PowerPoint</Application>
  <PresentationFormat>Pokaz na ekranie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Papier</vt:lpstr>
      <vt:lpstr>Sztuka średniowiecznej Europy</vt:lpstr>
      <vt:lpstr>Średniowiecze  – z łac. medium aevum, media aetas, czyli wieki średnie   RAMY CZASOWE</vt:lpstr>
      <vt:lpstr>Slajd 3</vt:lpstr>
      <vt:lpstr>1. SZTUKA ROMAŃSKA – ok. IX-XIII w.</vt:lpstr>
      <vt:lpstr>ARCHITEKTURA ROMAŃSKA</vt:lpstr>
      <vt:lpstr>Kolegiata Najświętszej Marii Panny  i św. Aleksego w Tumie  (1140-1161)</vt:lpstr>
      <vt:lpstr>Baptysterium San Giovanni w Pizie (ok. XII w.)</vt:lpstr>
      <vt:lpstr>Opactwo św. Michała Archanioła na Mont Saint-Michel we Francji</vt:lpstr>
      <vt:lpstr>Slajd 9</vt:lpstr>
      <vt:lpstr>Rodzaje sklepień romańskich Sklepienie – konstrukcja budowlana służąca do przykrycia dachu</vt:lpstr>
      <vt:lpstr>Malarstwo i rzeźba</vt:lpstr>
      <vt:lpstr>Kolumna z kościoła św. Trójcy i Najświętszej Marii Panny w Strzelinie</vt:lpstr>
      <vt:lpstr>ZADANIE nr 1:</vt:lpstr>
      <vt:lpstr>2. SZTUKA GOTYCKA – ok. XII-XV w.</vt:lpstr>
      <vt:lpstr>ARCHITEKTURA GOTYCKA</vt:lpstr>
      <vt:lpstr>Katedra Notre Dame w Amiens (XIII w.)</vt:lpstr>
      <vt:lpstr>Katedra Lincoln w Anglii (XI w.)</vt:lpstr>
      <vt:lpstr>Sklepienie gotyckie</vt:lpstr>
      <vt:lpstr>Malarstwo i rzeźba</vt:lpstr>
      <vt:lpstr>Zamek krzyżacki w Malborku (XIII-XV w.)</vt:lpstr>
      <vt:lpstr>Piękna Madonna z Czeskiego Krumlova (ok. 1390)</vt:lpstr>
      <vt:lpstr>ZADANIE nr 2: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ZSS</dc:creator>
  <cp:lastModifiedBy>ZSS</cp:lastModifiedBy>
  <cp:revision>38</cp:revision>
  <dcterms:created xsi:type="dcterms:W3CDTF">2020-04-29T07:40:26Z</dcterms:created>
  <dcterms:modified xsi:type="dcterms:W3CDTF">2020-04-30T10:21:05Z</dcterms:modified>
</cp:coreProperties>
</file>