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notesMasterIdLst>
    <p:notesMasterId r:id="rId25"/>
  </p:notesMasterIdLst>
  <p:sldIdLst>
    <p:sldId id="256" r:id="rId2"/>
    <p:sldId id="275" r:id="rId3"/>
    <p:sldId id="276" r:id="rId4"/>
    <p:sldId id="283" r:id="rId5"/>
    <p:sldId id="262" r:id="rId6"/>
    <p:sldId id="277" r:id="rId7"/>
    <p:sldId id="274" r:id="rId8"/>
    <p:sldId id="284" r:id="rId9"/>
    <p:sldId id="257" r:id="rId10"/>
    <p:sldId id="278" r:id="rId11"/>
    <p:sldId id="279" r:id="rId12"/>
    <p:sldId id="259" r:id="rId13"/>
    <p:sldId id="282" r:id="rId14"/>
    <p:sldId id="263" r:id="rId15"/>
    <p:sldId id="285" r:id="rId16"/>
    <p:sldId id="260" r:id="rId17"/>
    <p:sldId id="280" r:id="rId18"/>
    <p:sldId id="286" r:id="rId19"/>
    <p:sldId id="261" r:id="rId20"/>
    <p:sldId id="281" r:id="rId21"/>
    <p:sldId id="264" r:id="rId22"/>
    <p:sldId id="272" r:id="rId23"/>
    <p:sldId id="27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uczek Justyna jg54413" initials="GJj" lastIdx="1" clrIdx="0">
    <p:extLst>
      <p:ext uri="{19B8F6BF-5375-455C-9EA6-DF929625EA0E}">
        <p15:presenceInfo xmlns:p15="http://schemas.microsoft.com/office/powerpoint/2012/main" userId="S::jg54413@aps.edu.pl::6dd1df0b-3ba3-4f7f-a6fa-78858b9d4d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53BAD-3F6D-4D73-8C6A-B2E54E854790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68B16-482B-4F76-927A-B8228C97D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628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68B16-482B-4F76-927A-B8228C97D0B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668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68B16-482B-4F76-927A-B8228C97D0B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9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68B16-482B-4F76-927A-B8228C97D0B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80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630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17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517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48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52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498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779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2071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13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568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9223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9CD122B-2094-4EE9-AA30-74557B65CA56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344D16D-6972-403E-8FC1-59DC50A585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27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azetakrakowska.pl/procesja-z-jezuskiem-palmowym-w-sadeckim-skansenie-zdjecia/ar/9763389" TargetMode="External"/><Relationship Id="rId13" Type="http://schemas.openxmlformats.org/officeDocument/2006/relationships/hyperlink" Target="https://chelm.naszemiasto.pl/zielone-swiatki-jedno-z-najwazniejszych-i-najstarszych/ar/c1-7731729" TargetMode="External"/><Relationship Id="rId18" Type="http://schemas.openxmlformats.org/officeDocument/2006/relationships/hyperlink" Target="https://mok.jastrzebie.pl/wydarzenia/zwyczaje-okresu-letniego-swieto-matki-boskiej-zielnej-s-370/" TargetMode="External"/><Relationship Id="rId26" Type="http://schemas.openxmlformats.org/officeDocument/2006/relationships/hyperlink" Target="https://wiadomosci.wp.pl/boze-narodzenie-25-grudnia-6028870446850689c" TargetMode="External"/><Relationship Id="rId3" Type="http://schemas.openxmlformats.org/officeDocument/2006/relationships/hyperlink" Target="https://www.podrozepoeuropie.pl/swieta-polskie/" TargetMode="External"/><Relationship Id="rId21" Type="http://schemas.openxmlformats.org/officeDocument/2006/relationships/hyperlink" Target="https://pl.wikipedia.org/wiki/Uroczysto%C5%9B%C4%87_Wszystkich_%C5%9Awi%C4%99tych" TargetMode="External"/><Relationship Id="rId7" Type="http://schemas.openxmlformats.org/officeDocument/2006/relationships/hyperlink" Target="https://www.polskatradycja.pl/folklor/swieta/wiosenne/niedziela-palmowa.html" TargetMode="External"/><Relationship Id="rId12" Type="http://schemas.openxmlformats.org/officeDocument/2006/relationships/hyperlink" Target="https://pl.wikipedia.org/wiki/Zielone_%C5%9Awi%C4%85tki" TargetMode="External"/><Relationship Id="rId17" Type="http://schemas.openxmlformats.org/officeDocument/2006/relationships/hyperlink" Target="https://www.radiozet.pl/Co-gdzie-kiedy-jak/Swieto-Wojska-Polskiego-2020-co-to-za-swieto-kiedy-jest-i-jak-je-obchodzimy-15-SIERPNIA" TargetMode="External"/><Relationship Id="rId25" Type="http://schemas.openxmlformats.org/officeDocument/2006/relationships/hyperlink" Target="https://pl.wikipedia.org/wiki/Bo%C5%BCe_Narodzenie" TargetMode="External"/><Relationship Id="rId2" Type="http://schemas.openxmlformats.org/officeDocument/2006/relationships/image" Target="../media/image2.jpg"/><Relationship Id="rId16" Type="http://schemas.openxmlformats.org/officeDocument/2006/relationships/hyperlink" Target="http://polesie.org/2101/kalendarz-najwazniejszych-polskich-swiat-rocznic-i-zwyczajow-dla-polonusow/" TargetMode="External"/><Relationship Id="rId20" Type="http://schemas.openxmlformats.org/officeDocument/2006/relationships/hyperlink" Target="https://pl.wikipedia.org/wiki/Uroczysto%C5%9B%C4%87_Naj%C5%9Bwi%C4%99tszego_Cia%C5%82a_i_Krwi_Chrystus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skieradio.pl/39/156/Artykul/2248263,Swieto-Jordanu-pamiatka-chrztu-Chrystusa" TargetMode="External"/><Relationship Id="rId11" Type="http://schemas.openxmlformats.org/officeDocument/2006/relationships/hyperlink" Target="https://www.franciszkanie.pl/artykuly/dlaczego-zielone-swiatki" TargetMode="External"/><Relationship Id="rId24" Type="http://schemas.openxmlformats.org/officeDocument/2006/relationships/hyperlink" Target="https://pl.wikipedia.org/wiki/Barb%C3%B3rka" TargetMode="External"/><Relationship Id="rId5" Type="http://schemas.openxmlformats.org/officeDocument/2006/relationships/hyperlink" Target="https://pl.wikipedia.org/wiki/Jordan_(%C5%9Bwi%C4%99to)" TargetMode="External"/><Relationship Id="rId15" Type="http://schemas.openxmlformats.org/officeDocument/2006/relationships/hyperlink" Target="https://folklorysta.pl/swieto-matki-boskiej-zielnej/" TargetMode="External"/><Relationship Id="rId23" Type="http://schemas.openxmlformats.org/officeDocument/2006/relationships/hyperlink" Target="https://pl.wikipedia.org/wiki/Dzie%C5%84_%C5%9Awi%C4%99tego_Marcina" TargetMode="External"/><Relationship Id="rId28" Type="http://schemas.openxmlformats.org/officeDocument/2006/relationships/hyperlink" Target="https://pl.wikipedia.org/wiki/%C5%9Awi%C4%99to_Wojska_Polskiego" TargetMode="External"/><Relationship Id="rId10" Type="http://schemas.openxmlformats.org/officeDocument/2006/relationships/hyperlink" Target="https://ethnomuseum.pl/blog/procesje-z-jezuskiem-palmowym/" TargetMode="External"/><Relationship Id="rId19" Type="http://schemas.openxmlformats.org/officeDocument/2006/relationships/hyperlink" Target="http://strefahistorii.pl/article/6837-swieta-polskie-boze-cialo" TargetMode="External"/><Relationship Id="rId4" Type="http://schemas.openxmlformats.org/officeDocument/2006/relationships/hyperlink" Target="https://pl.wikipedia.org/wiki/Objawienie_Pa%C5%84skie" TargetMode="External"/><Relationship Id="rId9" Type="http://schemas.openxmlformats.org/officeDocument/2006/relationships/hyperlink" Target="https://pl.wikipedia.org/wiki/Jezusek_Palmowy" TargetMode="External"/><Relationship Id="rId14" Type="http://schemas.openxmlformats.org/officeDocument/2006/relationships/hyperlink" Target="https://deon.pl/kosciol/29-czerwca-uroczystosc-sw-piotra-i-pawla,121806" TargetMode="External"/><Relationship Id="rId22" Type="http://schemas.openxmlformats.org/officeDocument/2006/relationships/hyperlink" Target="http://strefahistorii.pl/article/6592-wszystkich-swietych-i-zaduszki-w-polskiej-tradycji-i-kulturze" TargetMode="External"/><Relationship Id="rId27" Type="http://schemas.openxmlformats.org/officeDocument/2006/relationships/hyperlink" Target="https://pl.wikipedia.org/wiki/Nowy_Rok" TargetMode="Externa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hyperlink" Target="https://m.turek.net.pl/!pliki/20130530/13699492400_brudzew-procesja-.JPG" TargetMode="External"/><Relationship Id="rId18" Type="http://schemas.openxmlformats.org/officeDocument/2006/relationships/hyperlink" Target="https://lh3.googleusercontent.com/proxy/0hSDjb4mJUvSWXYHPUvsGPcXwmHvbUHHAHxtAlcOYH1bw2ORyF7oU9lJeJ0dflNpewS52hn7wud1y6vEvSSzl6SeJ40_9zbMHF2Bw2bnyhPTAowHdbi-Y2dKS3fqwZckuvtvzmQ" TargetMode="External"/><Relationship Id="rId26" Type="http://schemas.openxmlformats.org/officeDocument/2006/relationships/hyperlink" Target="https://d-pt.ppstatic.pl/k/r/1/38/0e/56eec408adbe1_p.jpg?1458503907" TargetMode="External"/><Relationship Id="rId3" Type="http://schemas.openxmlformats.org/officeDocument/2006/relationships/hyperlink" Target="https://www.matczynefanaberie.pl/wp-content/uploads/2015/01/trzej-krolowie-940x529.jpg" TargetMode="External"/><Relationship Id="rId21" Type="http://schemas.openxmlformats.org/officeDocument/2006/relationships/hyperlink" Target="https://swiatrolnika.info/images/male/m_zielna1008.jpg" TargetMode="External"/><Relationship Id="rId34" Type="http://schemas.openxmlformats.org/officeDocument/2006/relationships/hyperlink" Target="https://lh3.googleusercontent.com/proxy/y-OCmKTeqzABFmDGr7UEWxmpJketFnY2WyJCNqbprz3S0SF5hmnQyZExSKxU_BLqw2n5bumELUkAznX6WAqr2Q_y_TSEfLOMCBkUQQIghZ-AcLGURtIl1SlkCfP-89DeQLzY" TargetMode="External"/><Relationship Id="rId7" Type="http://schemas.openxmlformats.org/officeDocument/2006/relationships/hyperlink" Target="https://ospkoscielnawies.eu/wp-content/uploads/2019/12/6891a533b46c9a4da2e4d9ccbdf2a02aa4db0d61.gif" TargetMode="External"/><Relationship Id="rId12" Type="http://schemas.openxmlformats.org/officeDocument/2006/relationships/hyperlink" Target="https://d-art.ppstatic.pl/kadry/k/r/1/fc/8a/5ece2e595bb18_o_medium.jpg" TargetMode="External"/><Relationship Id="rId17" Type="http://schemas.openxmlformats.org/officeDocument/2006/relationships/hyperlink" Target="https://polskiobserwator.de/wp-content/uploads/2017/11/dzien-gornika11.jpg" TargetMode="External"/><Relationship Id="rId25" Type="http://schemas.openxmlformats.org/officeDocument/2006/relationships/hyperlink" Target="https://s3.viva.pl/styl-zycia/-507877-GALLERY_BIG.jpg" TargetMode="External"/><Relationship Id="rId33" Type="http://schemas.openxmlformats.org/officeDocument/2006/relationships/hyperlink" Target="https://s3.tvp.pl/images2/3/f/4/uid_3f443f2e2b9d44949dfb7f469b772b961602529186979_width_907_play_0_pos_0_gs_0_height_515_wszystkich-swietych-co-zmieni-koronawirus-fot-michal-fludranurphoto-via-getty-images.jpg" TargetMode="External"/><Relationship Id="rId2" Type="http://schemas.openxmlformats.org/officeDocument/2006/relationships/image" Target="../media/image2.jpg"/><Relationship Id="rId16" Type="http://schemas.openxmlformats.org/officeDocument/2006/relationships/hyperlink" Target="https://upload.wikimedia.org/wikipedia/commons/thumb/1/1c/Figura_%C5%9Bwi%C4%99tej_Barbary_737.jpg/800px-Figura_%C5%9Bwi%C4%99tej_Barbary_737.jpg" TargetMode="External"/><Relationship Id="rId20" Type="http://schemas.openxmlformats.org/officeDocument/2006/relationships/hyperlink" Target="https://bi.im-g.pl/im/74/32/18/z25374068V,Narodowe-Swieto-Niepodleglosci-2019-w-Trojmiescie-.jpg" TargetMode="External"/><Relationship Id="rId29" Type="http://schemas.openxmlformats.org/officeDocument/2006/relationships/hyperlink" Target="https://lh3.googleusercontent.com/proxy/VrkkqOV8pJ0Y4KQOPMp0nArrCFBn7c5yQYnoNG7epz81VwOSavbyxFq0sDmwyVB252qKZ-iLW05xbtvGFwOcBdoFREECRnRrZVI1vK45fCP5hXZUBB9ojF1UHgOJY7k65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dzkie.pl/media/k2/items/cache/ee88e394cd9340831a288bce63466b2d_XL.jpg" TargetMode="External"/><Relationship Id="rId11" Type="http://schemas.openxmlformats.org/officeDocument/2006/relationships/hyperlink" Target="https://wf2.xcdn.pl/files/19/08/09/336619_17fy_nej20fot.20K.20Wasilczyk2011_82.jpg.webp" TargetMode="External"/><Relationship Id="rId24" Type="http://schemas.openxmlformats.org/officeDocument/2006/relationships/hyperlink" Target="https://lh3.googleusercontent.com/proxy/FNCjyQAvsrjJM27fgQdtZeLPk3yg_tUI0O8upCAx5si8NyMWPZCf9MS0PSeFYpiNOisaGca_AQkkq85xbT8a7SRpboKwf9uKKlPoheQI5kza5ZWkh4KpHrnWUlnBHda4NfPayf9f0SdB0j7yIfYOcclV9GCJDrqokUzt1gsIPXU" TargetMode="External"/><Relationship Id="rId32" Type="http://schemas.openxmlformats.org/officeDocument/2006/relationships/hyperlink" Target="https://upload.wikimedia.org/wikipedia/commons/thumb/5/51/Albrecht_D%C3%BCrer_003.jpg/800px-Albrecht_D%C3%BCrer_003.jpg" TargetMode="External"/><Relationship Id="rId5" Type="http://schemas.openxmlformats.org/officeDocument/2006/relationships/hyperlink" Target="https://cdn.galleries.smcloud.net/t/galleries/gf-PrZt-HSNN-pyUC_orszak-trzech-kroli-radom-664x442-nocrop.jpg" TargetMode="External"/><Relationship Id="rId15" Type="http://schemas.openxmlformats.org/officeDocument/2006/relationships/hyperlink" Target="https://www.poznan.pl/mim/s8a/pictures/imieniny-ulicy-sw-marcin,pic1,1011,3287,4953,show2.jpg" TargetMode="External"/><Relationship Id="rId23" Type="http://schemas.openxmlformats.org/officeDocument/2006/relationships/hyperlink" Target="https://parafiaszczekociny.pl/wp-content/uploads/2020/04/Niedziela-Palmowa.jpg" TargetMode="External"/><Relationship Id="rId28" Type="http://schemas.openxmlformats.org/officeDocument/2006/relationships/hyperlink" Target="https://assets.puzzlefactory.pl/puzzle/196/164/original.jpg" TargetMode="External"/><Relationship Id="rId10" Type="http://schemas.openxmlformats.org/officeDocument/2006/relationships/hyperlink" Target="https://www.portalwarszawski.com.pl/wp-content/uploads/2018/12/rudzki.jpg" TargetMode="External"/><Relationship Id="rId19" Type="http://schemas.openxmlformats.org/officeDocument/2006/relationships/hyperlink" Target="https://www.powiat.oswiecim.pl/wp-content/uploads/2019/08/wojskooo.jpg" TargetMode="External"/><Relationship Id="rId31" Type="http://schemas.openxmlformats.org/officeDocument/2006/relationships/hyperlink" Target="https://opatowka.blink.pl/old/wp-content/uploads/2019/08/Niedziela_Zielna.jpg" TargetMode="External"/><Relationship Id="rId4" Type="http://schemas.openxmlformats.org/officeDocument/2006/relationships/hyperlink" Target="https://www.radio.bialystok.pl/src/385/75a82f936ae99d7774c40b1fddecc950" TargetMode="External"/><Relationship Id="rId9" Type="http://schemas.openxmlformats.org/officeDocument/2006/relationships/hyperlink" Target="https://i.pinimg.com/originals/5f/f0/2d/5ff02d6b187feea6868cba3a441e0558.jpg" TargetMode="External"/><Relationship Id="rId14" Type="http://schemas.openxmlformats.org/officeDocument/2006/relationships/hyperlink" Target="https://lh3.googleusercontent.com/proxy/3vpi9wjYLpzlUXP_0368MojJvFyOyDOK2UjtAkj4BzpM5yAlmnWokhEC4FaCyfgDjcDA_GoHtKusAkXKKloRnJ2HDKlY9H863vH9AI8bzHZGNE5XGnYDFhtF" TargetMode="External"/><Relationship Id="rId22" Type="http://schemas.openxmlformats.org/officeDocument/2006/relationships/hyperlink" Target="http://dziedzictwo.ekai.pl/_album/693,500,q.jpg" TargetMode="External"/><Relationship Id="rId27" Type="http://schemas.openxmlformats.org/officeDocument/2006/relationships/hyperlink" Target="https://upload.wikimedia.org/wikipedia/commons/thumb/9/9c/Jesus_ane.jpg/800px-Jesus_ane.jpg" TargetMode="External"/><Relationship Id="rId30" Type="http://schemas.openxmlformats.org/officeDocument/2006/relationships/hyperlink" Target="https://lh3.googleusercontent.com/proxy/rt8HvGgdySPBm4ST2M4-RZ20mEOOHBjYLDsUTavwk5IgQlm6plPe9wWkvytAmU14b-XmAuwEJOOpbJgSnPjQNvQ4mKmwOsMdm5H1ciW4Od1yc-5H_9BSUmagHj-CHH8Fewq6Ld7oeTKfX8sY" TargetMode="External"/><Relationship Id="rId8" Type="http://schemas.openxmlformats.org/officeDocument/2006/relationships/hyperlink" Target="https://www.franciszkanie.pl/uploaded/cache/gallery_photo/uploaded/FSiBundleContentBlockBundleEntityBlockImageBlock/filePath/10626/trzej_krolowie%20%E2%80%94%20kopia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67AEA9-8F77-4C1C-9962-B2D2C0D69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Różne polskie święta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3BE661A-40E1-4FB3-8668-1B45E04627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Opracowanie: </a:t>
            </a:r>
            <a:r>
              <a:rPr lang="pl-PL"/>
              <a:t>Justyna Gruczek</a:t>
            </a:r>
          </a:p>
        </p:txBody>
      </p:sp>
    </p:spTree>
    <p:extLst>
      <p:ext uri="{BB962C8B-B14F-4D97-AF65-F5344CB8AC3E}">
        <p14:creationId xmlns:p14="http://schemas.microsoft.com/office/powerpoint/2010/main" val="61769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5F6306EB-203B-4A48-8CDF-23DD52F03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7801EC8-B630-4BF4-841D-CDE9A180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2E15A4-EAD0-4813-8402-06D4CE73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237744"/>
            <a:ext cx="6281928" cy="1744183"/>
          </a:xfrm>
        </p:spPr>
        <p:txBody>
          <a:bodyPr>
            <a:normAutofit/>
          </a:bodyPr>
          <a:lstStyle/>
          <a:p>
            <a:r>
              <a:rPr lang="pl-PL" dirty="0"/>
              <a:t>Niedziela Palmowa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154E9E-F1F7-4ADE-BE06-E24A5C05C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42" y="1867381"/>
            <a:ext cx="6281928" cy="4867422"/>
          </a:xfrm>
        </p:spPr>
        <p:txBody>
          <a:bodyPr>
            <a:normAutofit/>
          </a:bodyPr>
          <a:lstStyle/>
          <a:p>
            <a:r>
              <a:rPr lang="pl-PL" sz="2000" dirty="0"/>
              <a:t>W niektórych parafiach wierni w Niedzielę Palmową przynoszą do Kościoła gałązki wierzby, ponieważ uważają wierzbę za symbol Zmartwychwstania i nieśmiertelność duszy. </a:t>
            </a:r>
          </a:p>
          <a:p>
            <a:r>
              <a:rPr lang="pl-PL" sz="2000" dirty="0"/>
              <a:t>Gałązki wierzby przygotowują już w Środę Popielcową – ścinają je i </a:t>
            </a:r>
            <a:r>
              <a:rPr lang="pl-PL" sz="2000" dirty="0" err="1"/>
              <a:t>wstawiją</a:t>
            </a:r>
            <a:r>
              <a:rPr lang="pl-PL" sz="2000" dirty="0"/>
              <a:t> do naczynia z wodą, by zazieleniły się na tydzień przed Wielkanocą.</a:t>
            </a:r>
          </a:p>
          <a:p>
            <a:r>
              <a:rPr lang="pl-PL" sz="2000" dirty="0"/>
              <a:t>W niektórych parafiach od wielu lat organizuje się konkursy na największa lub najpiękniejszą palmę.</a:t>
            </a:r>
          </a:p>
          <a:p>
            <a:endParaRPr lang="pl-PL" dirty="0"/>
          </a:p>
        </p:txBody>
      </p:sp>
      <p:pic>
        <p:nvPicPr>
          <p:cNvPr id="4102" name="Picture 6" descr="NIEDZIELA PALMOWA – 29.03.2015 r. | Rzymskokatolicka Parafia św. Barbary">
            <a:extLst>
              <a:ext uri="{FF2B5EF4-FFF2-40B4-BE49-F238E27FC236}">
                <a16:creationId xmlns:a16="http://schemas.microsoft.com/office/drawing/2014/main" id="{AFC57A39-81AE-47ED-A803-AAD12F83B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3812" b="-1"/>
          <a:stretch/>
        </p:blipFill>
        <p:spPr bwMode="auto">
          <a:xfrm>
            <a:off x="8386170" y="484632"/>
            <a:ext cx="3318953" cy="279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rób sama wielkanocną palmę, to łatwiejsze niż myślisz! | Viva.pl">
            <a:extLst>
              <a:ext uri="{FF2B5EF4-FFF2-40B4-BE49-F238E27FC236}">
                <a16:creationId xmlns:a16="http://schemas.microsoft.com/office/drawing/2014/main" id="{3274DFD6-2B03-4AE2-A4AF-1F3CC6567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11196" b="4"/>
          <a:stretch/>
        </p:blipFill>
        <p:spPr bwMode="auto">
          <a:xfrm>
            <a:off x="8386170" y="3435522"/>
            <a:ext cx="3321198" cy="279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53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72">
            <a:extLst>
              <a:ext uri="{FF2B5EF4-FFF2-40B4-BE49-F238E27FC236}">
                <a16:creationId xmlns:a16="http://schemas.microsoft.com/office/drawing/2014/main" id="{8B8B85F6-6831-4D2A-9EFD-9CFC13EB1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7" name="Rectangle 74">
            <a:extLst>
              <a:ext uri="{FF2B5EF4-FFF2-40B4-BE49-F238E27FC236}">
                <a16:creationId xmlns:a16="http://schemas.microsoft.com/office/drawing/2014/main" id="{67E72B3D-9DFB-422A-92FC-8B1B9DE59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5656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F7E9EEA-1D88-428F-B724-1F116B9A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4657"/>
            <a:ext cx="6281928" cy="1744183"/>
          </a:xfrm>
        </p:spPr>
        <p:txBody>
          <a:bodyPr>
            <a:normAutofit/>
          </a:bodyPr>
          <a:lstStyle/>
          <a:p>
            <a:r>
              <a:rPr lang="pl-PL" dirty="0"/>
              <a:t>Procesje z Jezuskiem Palmowym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45ABEE-C3CC-4288-931B-F62937379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33" y="2148840"/>
            <a:ext cx="6281928" cy="36484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dirty="0"/>
              <a:t>Innym, mniej znanym, zwyczajem wielkanocnym jest procesja z Jezuskiem Palmowym.</a:t>
            </a:r>
          </a:p>
          <a:p>
            <a:pPr>
              <a:lnSpc>
                <a:spcPct val="90000"/>
              </a:lnSpc>
            </a:pPr>
            <a:r>
              <a:rPr lang="pl-PL" dirty="0"/>
              <a:t>Procesje te znane były w Polsce od XV w. Obecnie bywa kultywowany w niewielu miejscach. </a:t>
            </a:r>
          </a:p>
          <a:p>
            <a:pPr>
              <a:lnSpc>
                <a:spcPct val="90000"/>
              </a:lnSpc>
            </a:pPr>
            <a:r>
              <a:rPr lang="pl-PL" dirty="0"/>
              <a:t>Drewnianą figurę Jezusa  ustawiało się na platformie wózeczka, a do jego ciągnięcia zapraszano najbardziej znaczne osobistości. Wózek z Jezuskiem Palmowym obwoziło się po nawach kościelnych oraz po całym przykościelnym dziedzińcu.</a:t>
            </a:r>
          </a:p>
          <a:p>
            <a:pPr>
              <a:lnSpc>
                <a:spcPct val="90000"/>
              </a:lnSpc>
            </a:pPr>
            <a:r>
              <a:rPr lang="pl-PL" dirty="0"/>
              <a:t>Podczas tej procesji mieszkańcy zbierali się przy drogach, krzyczeli „Hosanna” na cześć Jezuska Palmowego i rzucali pod koła gałązki wierzbowe tak samo, jak robili to mieszkańcy Jerozolimy podczas triumfalnego wjazdu Jezusa do miasta.</a:t>
            </a:r>
          </a:p>
        </p:txBody>
      </p:sp>
      <p:sp useBgFill="1">
        <p:nvSpPr>
          <p:cNvPr id="5128" name="Rectangle 76">
            <a:extLst>
              <a:ext uri="{FF2B5EF4-FFF2-40B4-BE49-F238E27FC236}">
                <a16:creationId xmlns:a16="http://schemas.microsoft.com/office/drawing/2014/main" id="{8BDB2D29-D4A4-449C-9673-11FAF8A1C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44989" y="0"/>
            <a:ext cx="4447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Jezusek Palmowy">
            <a:extLst>
              <a:ext uri="{FF2B5EF4-FFF2-40B4-BE49-F238E27FC236}">
                <a16:creationId xmlns:a16="http://schemas.microsoft.com/office/drawing/2014/main" id="{54CF1E19-08B8-4B4D-BC80-892D5ED3E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1" r="25544" b="1"/>
          <a:stretch/>
        </p:blipFill>
        <p:spPr bwMode="auto">
          <a:xfrm>
            <a:off x="7833571" y="237744"/>
            <a:ext cx="2024804" cy="32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BD78B3D-3618-481D-A18C-CD037D576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r="3373" b="-5"/>
          <a:stretch/>
        </p:blipFill>
        <p:spPr bwMode="auto">
          <a:xfrm>
            <a:off x="9944100" y="237744"/>
            <a:ext cx="2019300" cy="32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rocesja z Jezuskiem Palmowym w sądeckim skansenie [ZDJĘCIA]">
            <a:extLst>
              <a:ext uri="{FF2B5EF4-FFF2-40B4-BE49-F238E27FC236}">
                <a16:creationId xmlns:a16="http://schemas.microsoft.com/office/drawing/2014/main" id="{C6EA7DEF-4C66-40A8-9BE7-84A4C5E7F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r="3624" b="1"/>
          <a:stretch/>
        </p:blipFill>
        <p:spPr bwMode="auto">
          <a:xfrm>
            <a:off x="7833572" y="3533774"/>
            <a:ext cx="4129828" cy="30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39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F935B0-21A2-40C2-9FC7-EB1FE915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272" y="642594"/>
            <a:ext cx="5387927" cy="1371600"/>
          </a:xfrm>
        </p:spPr>
        <p:txBody>
          <a:bodyPr/>
          <a:lstStyle/>
          <a:p>
            <a:r>
              <a:rPr lang="pl-PL" dirty="0"/>
              <a:t>Zielone Świątki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245995-C0FA-417E-90E5-422D592A7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602" y="1946370"/>
            <a:ext cx="5596597" cy="4566972"/>
          </a:xfrm>
        </p:spPr>
        <p:txBody>
          <a:bodyPr>
            <a:normAutofit/>
          </a:bodyPr>
          <a:lstStyle/>
          <a:p>
            <a:r>
              <a:rPr lang="pl-PL" sz="2000" dirty="0"/>
              <a:t>Dzień zesłania Ducha Świętego, zwany jest potocznie Zielonymi Świątkami albo też Pięćdziesiątnicą. Przypada 50 dni po Wielkanocy (między 10 maja a 13 czerwca). </a:t>
            </a:r>
          </a:p>
          <a:p>
            <a:r>
              <a:rPr lang="pl-PL" sz="2000" dirty="0"/>
              <a:t>Święto to upamiętnia wydarzenie zstąpienia Ducha Świętego na Apostołów zebranych w wieczerniku.</a:t>
            </a:r>
          </a:p>
          <a:p>
            <a:r>
              <a:rPr lang="pl-PL" sz="2000" dirty="0"/>
              <a:t>Nazwa „Zielone Świątki” wzięła się stąd, iż to święto zawsze przypada wiosną, podczas święta rolników, pasterzy i powitania lata. Święto to zastąpiło starosłowiańskie „nowe latko”. </a:t>
            </a:r>
          </a:p>
          <a:p>
            <a:endParaRPr lang="pl-PL" dirty="0"/>
          </a:p>
        </p:txBody>
      </p:sp>
      <p:pic>
        <p:nvPicPr>
          <p:cNvPr id="1026" name="Picture 2" descr="ZESŁANIE DUCHA ŚWIĘTEGO - Ułóż Puzzle Online za darmo na Puzzle Factory">
            <a:extLst>
              <a:ext uri="{FF2B5EF4-FFF2-40B4-BE49-F238E27FC236}">
                <a16:creationId xmlns:a16="http://schemas.microsoft.com/office/drawing/2014/main" id="{6710628B-5C2F-4A86-9D46-08B75DE9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8" y="709267"/>
            <a:ext cx="4121150" cy="543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9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F31DA5-6E64-406D-80DD-4042972BE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108" y="188735"/>
            <a:ext cx="5447250" cy="1645920"/>
          </a:xfrm>
        </p:spPr>
        <p:txBody>
          <a:bodyPr>
            <a:normAutofit/>
          </a:bodyPr>
          <a:lstStyle/>
          <a:p>
            <a:r>
              <a:rPr lang="pl-PL" dirty="0"/>
              <a:t>Boże Ciało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FC67B06-867A-4D0B-8E72-3D1CBBABF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42DA6F1-EE0D-4BF0-B5FE-BF303A6B8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1026" name="Picture 2" descr="Boże Ciało 2020. Czy sklepy będą otwarte 11 czerwca? Sprawdź, gdzie zrobisz  zakupy | Gazeta Krakowska">
            <a:extLst>
              <a:ext uri="{FF2B5EF4-FFF2-40B4-BE49-F238E27FC236}">
                <a16:creationId xmlns:a16="http://schemas.microsoft.com/office/drawing/2014/main" id="{B1B943B2-3C87-4B45-85A2-BEA8C6889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r="-3" b="-3"/>
          <a:stretch/>
        </p:blipFill>
        <p:spPr bwMode="auto">
          <a:xfrm>
            <a:off x="820198" y="809244"/>
            <a:ext cx="3639312" cy="25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udzew: Procesja dotarła do wszystkich ołtarzy - Turek.net.pl">
            <a:extLst>
              <a:ext uri="{FF2B5EF4-FFF2-40B4-BE49-F238E27FC236}">
                <a16:creationId xmlns:a16="http://schemas.microsoft.com/office/drawing/2014/main" id="{BA5A4682-7048-4DFE-B8BB-0B7C2988F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" r="-3" b="5278"/>
          <a:stretch/>
        </p:blipFill>
        <p:spPr bwMode="auto">
          <a:xfrm>
            <a:off x="820198" y="3509431"/>
            <a:ext cx="3639312" cy="253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304C10-3715-4484-9687-BCFFAFD91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873" y="1834655"/>
            <a:ext cx="5447251" cy="4136377"/>
          </a:xfrm>
        </p:spPr>
        <p:txBody>
          <a:bodyPr>
            <a:normAutofit/>
          </a:bodyPr>
          <a:lstStyle/>
          <a:p>
            <a:r>
              <a:rPr lang="pl-PL" dirty="0"/>
              <a:t>Uroczystość Najświętszego Ciała i Krwi Chrystusa – tak brzmi pełna nazwa święta, które potocznie nazywamy Bożym Ciałem.</a:t>
            </a:r>
          </a:p>
          <a:p>
            <a:r>
              <a:rPr lang="pl-PL" dirty="0"/>
              <a:t>Święto wypada jedenaście dni po Zielonych Świątkach.</a:t>
            </a:r>
          </a:p>
          <a:p>
            <a:r>
              <a:rPr lang="pl-PL" dirty="0"/>
              <a:t>Najbardziej charakterystycznym elementem tego święta są procesje z Najświętszym Sakramentem. Mieszkańcy przygotowują wtedy 4 ołtarze (liczba 4 symbolizuje 4 strony świata oraz 4 Ewangelie).</a:t>
            </a:r>
          </a:p>
          <a:p>
            <a:r>
              <a:rPr lang="pl-PL" dirty="0"/>
              <a:t>Jedna z polskich miejscowości </a:t>
            </a:r>
            <a:r>
              <a:rPr lang="pl-PL" dirty="0" err="1"/>
              <a:t>Spycimierz</a:t>
            </a:r>
            <a:r>
              <a:rPr lang="pl-PL" dirty="0"/>
              <a:t>, ma wyjątkową tradycję – mieszkańcy  dekorują dywanem z kwiatów trasę procesji.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7027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rska Pielgrzymka Rybaków na odpust Św. Piotra i Pawła w Pucku | OKSIT PUCK">
            <a:extLst>
              <a:ext uri="{FF2B5EF4-FFF2-40B4-BE49-F238E27FC236}">
                <a16:creationId xmlns:a16="http://schemas.microsoft.com/office/drawing/2014/main" id="{244DC646-0AEF-40F4-8873-184A86D22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r="24389" b="-2"/>
          <a:stretch/>
        </p:blipFill>
        <p:spPr bwMode="auto">
          <a:xfrm>
            <a:off x="7837371" y="237744"/>
            <a:ext cx="4124416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AF7F2E-1536-457B-91FB-E6C42AC5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pl-PL" dirty="0"/>
              <a:t>Morska pielgrzymka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AC5A57-EDD3-4E2D-AD28-157067506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842868"/>
            <a:ext cx="6151098" cy="4628270"/>
          </a:xfrm>
        </p:spPr>
        <p:txBody>
          <a:bodyPr>
            <a:normAutofit/>
          </a:bodyPr>
          <a:lstStyle/>
          <a:p>
            <a:r>
              <a:rPr lang="pl-PL" sz="2000" dirty="0"/>
              <a:t>Dzień 29 czerwca większości z nas nie kojarzy się z żadnym świętem. Jednak właśnie wtedy Kościół katolicki wspomina świętych Piotra i Pawła.</a:t>
            </a:r>
          </a:p>
          <a:p>
            <a:r>
              <a:rPr lang="pl-PL" sz="2000" dirty="0"/>
              <a:t> Ciekawą tradycją jest organizowana wówczas pielgrzymka kutrów do Pucka. Miało to miejsce w XIII wieku, kiedy Hel nie był połączony z resztą kraju stałym lądem. </a:t>
            </a:r>
          </a:p>
          <a:p>
            <a:r>
              <a:rPr lang="pl-PL" sz="2000" dirty="0"/>
              <a:t>Tradycja przetrwała do dzisiaj - kutry przypływają do puckiej świątyni między innymi z Kuźnicy, Jastarni, Swarzewa czy Władysławowa.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5209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E5F0B0-13FF-4072-B862-E06C85585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253548"/>
            <a:ext cx="4602152" cy="1718225"/>
          </a:xfrm>
        </p:spPr>
        <p:txBody>
          <a:bodyPr>
            <a:normAutofit/>
          </a:bodyPr>
          <a:lstStyle/>
          <a:p>
            <a:r>
              <a:rPr lang="pl-PL" dirty="0"/>
              <a:t>Święto Wojska Polskiego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3076" name="Picture 4" descr="Święto Wojska Polskiego | Witamy na stronie Powiatu Oświęcimskiego">
            <a:extLst>
              <a:ext uri="{FF2B5EF4-FFF2-40B4-BE49-F238E27FC236}">
                <a16:creationId xmlns:a16="http://schemas.microsoft.com/office/drawing/2014/main" id="{E3E1E2B4-E851-46AB-AB4A-DD739747D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r="25888" b="2"/>
          <a:stretch/>
        </p:blipFill>
        <p:spPr bwMode="auto">
          <a:xfrm>
            <a:off x="407432" y="419292"/>
            <a:ext cx="5522976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0291A0-B6C7-47FD-8114-3B943B521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1971773"/>
            <a:ext cx="4602152" cy="4500847"/>
          </a:xfrm>
        </p:spPr>
        <p:txBody>
          <a:bodyPr>
            <a:normAutofit/>
          </a:bodyPr>
          <a:lstStyle/>
          <a:p>
            <a:r>
              <a:rPr lang="pl-PL" dirty="0"/>
              <a:t>Święto Wojska Polskiego jest obchodzone 15 sierpnia od 1923 r. </a:t>
            </a:r>
          </a:p>
          <a:p>
            <a:r>
              <a:rPr lang="pl-PL" dirty="0"/>
              <a:t>Jest to rocznica jednej z najsłynniejszych bitew świata, która przeszła do historii jako „cud nad Wisłą”, która została stoczona w wojnie polsko-bolszewickiej.</a:t>
            </a:r>
          </a:p>
          <a:p>
            <a:r>
              <a:rPr lang="pl-PL" dirty="0"/>
              <a:t>  Rokrocznie 15 sierpnia w kościołach polowych w naszym kraju odbywają się specjalne Msze Święte w intencji poległych. Z kolei przed Grobem Nieznanego Żołnierza w Warszawie odprawiana jest honorowa zmiana warty, w której biorą udział najwyższe władze państwowe. </a:t>
            </a:r>
          </a:p>
        </p:txBody>
      </p:sp>
    </p:spTree>
    <p:extLst>
      <p:ext uri="{BB962C8B-B14F-4D97-AF65-F5344CB8AC3E}">
        <p14:creationId xmlns:p14="http://schemas.microsoft.com/office/powerpoint/2010/main" val="196287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A54D2F-0477-42A5-A02D-EC4A4AAA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795" y="229026"/>
            <a:ext cx="5718367" cy="1371600"/>
          </a:xfrm>
        </p:spPr>
        <p:txBody>
          <a:bodyPr>
            <a:normAutofit/>
          </a:bodyPr>
          <a:lstStyle/>
          <a:p>
            <a:r>
              <a:rPr lang="pl-PL" sz="4400" dirty="0"/>
              <a:t>Matki Boskiej Zielnej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002C418-3365-4907-945C-9E2B34D5C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Zwyczaje: Matka Boska Zielna – opatowka.pl">
            <a:extLst>
              <a:ext uri="{FF2B5EF4-FFF2-40B4-BE49-F238E27FC236}">
                <a16:creationId xmlns:a16="http://schemas.microsoft.com/office/drawing/2014/main" id="{BF62F2A1-15C6-4A1C-ADF7-DB7554E87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r="25661" b="-3"/>
          <a:stretch/>
        </p:blipFill>
        <p:spPr bwMode="auto">
          <a:xfrm>
            <a:off x="233264" y="233264"/>
            <a:ext cx="3324388" cy="37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Odpust Matki Bożej Zielnej w skansenie - lublin.gosc.pl">
            <a:extLst>
              <a:ext uri="{FF2B5EF4-FFF2-40B4-BE49-F238E27FC236}">
                <a16:creationId xmlns:a16="http://schemas.microsoft.com/office/drawing/2014/main" id="{710428D9-677B-4D95-8ADF-09CBA0840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r="16578"/>
          <a:stretch/>
        </p:blipFill>
        <p:spPr bwMode="auto">
          <a:xfrm>
            <a:off x="3719534" y="229026"/>
            <a:ext cx="2695380" cy="24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bliża się Matki Boskiej Zielnej - przygotujmy bukiety">
            <a:extLst>
              <a:ext uri="{FF2B5EF4-FFF2-40B4-BE49-F238E27FC236}">
                <a16:creationId xmlns:a16="http://schemas.microsoft.com/office/drawing/2014/main" id="{9A400295-6A4A-4EE0-A61E-3493157FC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r="22448" b="3"/>
          <a:stretch/>
        </p:blipFill>
        <p:spPr bwMode="auto">
          <a:xfrm>
            <a:off x="232594" y="4154696"/>
            <a:ext cx="3325058" cy="24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ZEGORZ BIALIK - Malarz/Galeria/Matka Boska Zielna - Madonna z Brennej">
            <a:extLst>
              <a:ext uri="{FF2B5EF4-FFF2-40B4-BE49-F238E27FC236}">
                <a16:creationId xmlns:a16="http://schemas.microsoft.com/office/drawing/2014/main" id="{03246CE1-A498-482D-AD36-F36A1326C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611"/>
          <a:stretch/>
        </p:blipFill>
        <p:spPr bwMode="auto">
          <a:xfrm>
            <a:off x="3719534" y="2874856"/>
            <a:ext cx="2695380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D964A6-24A5-4504-B572-ADC196EB2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279" y="1471508"/>
            <a:ext cx="5020457" cy="53586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900" dirty="0"/>
              <a:t>15 sierpnia w Kościele katolickim obchodzone jest święto Wniebowzięcia Najświętszej Maryi Panny, potocznie zwane Świętem Matki Boskiej Zielnej.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Święto związane jest z opowieścią o zniknięciu ciała Maryi po złożeniu go do grobu, co zostało zinterpretowane jako </a:t>
            </a:r>
            <a:r>
              <a:rPr lang="pl-PL" sz="1900" dirty="0" err="1"/>
              <a:t>wniebozięcie</a:t>
            </a:r>
            <a:r>
              <a:rPr lang="pl-PL" sz="1900" dirty="0"/>
              <a:t>. 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Według wierzeń tego dnia Matka Boska z Dzieciątkiem chodziła po polach i święciła zioła i kwiaty. Święto to wywodzi się ze słowiańskiego kultu Bogini Matki, a według tradycji ludowej Maryja czczona jest właśnie jako patronka ziemi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W ten dzień wierni przynoszą do Kościoła bukiety z kwiatów, ziół i zbóż. </a:t>
            </a:r>
          </a:p>
        </p:txBody>
      </p:sp>
    </p:spTree>
    <p:extLst>
      <p:ext uri="{BB962C8B-B14F-4D97-AF65-F5344CB8AC3E}">
        <p14:creationId xmlns:p14="http://schemas.microsoft.com/office/powerpoint/2010/main" val="77137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5F6306EB-203B-4A48-8CDF-23DD52F03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76">
            <a:extLst>
              <a:ext uri="{FF2B5EF4-FFF2-40B4-BE49-F238E27FC236}">
                <a16:creationId xmlns:a16="http://schemas.microsoft.com/office/drawing/2014/main" id="{17801EC8-B630-4BF4-841D-CDE9A180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13ECABC-91CB-465A-AF56-60526103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64444"/>
            <a:ext cx="6281928" cy="1744183"/>
          </a:xfrm>
        </p:spPr>
        <p:txBody>
          <a:bodyPr>
            <a:normAutofit/>
          </a:bodyPr>
          <a:lstStyle/>
          <a:p>
            <a:r>
              <a:rPr lang="pl-PL" dirty="0"/>
              <a:t>Wszystkich Świętych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E9EA5E-EC59-48CB-ADAC-D606B9D07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208627"/>
            <a:ext cx="6281928" cy="4164037"/>
          </a:xfrm>
        </p:spPr>
        <p:txBody>
          <a:bodyPr>
            <a:normAutofit/>
          </a:bodyPr>
          <a:lstStyle/>
          <a:p>
            <a:r>
              <a:rPr lang="pl-PL" sz="1900" dirty="0"/>
              <a:t>1 listopada w Kościele katolickim obchodzona jest uroczystość ku czci wszystkich chrześcijan, którzy osiągnęli stan zbawienia i przebywają w niebie – Dzień Wszystkich Świętych. </a:t>
            </a:r>
          </a:p>
          <a:p>
            <a:r>
              <a:rPr lang="pl-PL" sz="1900" dirty="0"/>
              <a:t>Jest to dzień radosny, w którym wspomina się wszystkich, którzy odeszli z tego świata i są już w wieczności z Bogiem.</a:t>
            </a:r>
          </a:p>
          <a:p>
            <a:r>
              <a:rPr lang="pl-PL" sz="1900" dirty="0"/>
              <a:t>W dniu Uroczystości Wszystkich Świętych, a także następnego dnia (Dzień Zaduszny, 2 listopada) Polacy odwiedzają cmentarze, aby ozdobić groby swoich bliskich kwiatami i zapalić znicze.</a:t>
            </a:r>
          </a:p>
          <a:p>
            <a:endParaRPr lang="pl-PL" dirty="0"/>
          </a:p>
        </p:txBody>
      </p:sp>
      <p:pic>
        <p:nvPicPr>
          <p:cNvPr id="1028" name="Picture 4" descr="Ilustracja">
            <a:extLst>
              <a:ext uri="{FF2B5EF4-FFF2-40B4-BE49-F238E27FC236}">
                <a16:creationId xmlns:a16="http://schemas.microsoft.com/office/drawing/2014/main" id="{4A78AC10-9664-400E-A1B9-645FDADA0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b="15595"/>
          <a:stretch/>
        </p:blipFill>
        <p:spPr bwMode="auto">
          <a:xfrm>
            <a:off x="8386170" y="484632"/>
            <a:ext cx="3318953" cy="279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szystkich Świętych. Co rząd planuje w związku z koronawirusem? - tvp.info">
            <a:extLst>
              <a:ext uri="{FF2B5EF4-FFF2-40B4-BE49-F238E27FC236}">
                <a16:creationId xmlns:a16="http://schemas.microsoft.com/office/drawing/2014/main" id="{D1940F70-EB09-4292-A2BD-C6FDA416E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 r="19710" b="1"/>
          <a:stretch/>
        </p:blipFill>
        <p:spPr bwMode="auto">
          <a:xfrm>
            <a:off x="8386170" y="3435522"/>
            <a:ext cx="3321198" cy="279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92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110C67-EDF0-4EEB-936A-73EAC2F1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288140"/>
            <a:ext cx="10058400" cy="1371600"/>
          </a:xfrm>
        </p:spPr>
        <p:txBody>
          <a:bodyPr/>
          <a:lstStyle/>
          <a:p>
            <a:r>
              <a:rPr lang="pl-PL" dirty="0"/>
              <a:t>Święto Niepodległości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B37600-0F9B-4BCF-B779-7F53483BB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31" y="1659740"/>
            <a:ext cx="6234332" cy="4111816"/>
          </a:xfrm>
        </p:spPr>
        <p:txBody>
          <a:bodyPr>
            <a:normAutofit/>
          </a:bodyPr>
          <a:lstStyle/>
          <a:p>
            <a:r>
              <a:rPr lang="pl-PL" sz="2000" dirty="0"/>
              <a:t>11 listopada to rocznica odzyskania przez Polskę niepodległości w 1918 r. </a:t>
            </a:r>
          </a:p>
          <a:p>
            <a:r>
              <a:rPr lang="pl-PL" sz="2000" dirty="0"/>
              <a:t>Upamiętnia ono odzyskanie przez nasz kraj niepodległości po 123 latach niewoli (1795-1918).</a:t>
            </a:r>
          </a:p>
          <a:p>
            <a:r>
              <a:rPr lang="pl-PL" sz="2000" dirty="0"/>
              <a:t>Dzień ten obchodzony jest bardzo uroczyście. W większych miastach organizowane są specjalne defilady, a nawet  organizowane są koncerty, na których można usłyszeć patriotyczne piosenki, odbywają się wykłady tematyczne czy inscenizacje historyczne.</a:t>
            </a:r>
          </a:p>
        </p:txBody>
      </p:sp>
      <p:pic>
        <p:nvPicPr>
          <p:cNvPr id="4098" name="Picture 2" descr="Narodowe Święto Niepodległości / Kalendarz imprez / KULTURA / Strona główna  - Bogatynia">
            <a:extLst>
              <a:ext uri="{FF2B5EF4-FFF2-40B4-BE49-F238E27FC236}">
                <a16:creationId xmlns:a16="http://schemas.microsoft.com/office/drawing/2014/main" id="{1DEE5637-3933-427D-9486-AAE0A29B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25" y="542795"/>
            <a:ext cx="3973703" cy="26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1 listopada. Święto Niepodległości 2019 w Gdańsku, Gdyni i Sopocie. Będzie  kolorowo i patriotycznie">
            <a:extLst>
              <a:ext uri="{FF2B5EF4-FFF2-40B4-BE49-F238E27FC236}">
                <a16:creationId xmlns:a16="http://schemas.microsoft.com/office/drawing/2014/main" id="{434412F8-3A99-420A-AF5A-54A2FEB5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25" y="3446585"/>
            <a:ext cx="4103910" cy="274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82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FBE323-604F-49FD-BA31-73453F04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715" y="233264"/>
            <a:ext cx="5146021" cy="922581"/>
          </a:xfrm>
        </p:spPr>
        <p:txBody>
          <a:bodyPr>
            <a:normAutofit/>
          </a:bodyPr>
          <a:lstStyle/>
          <a:p>
            <a:r>
              <a:rPr lang="pl-PL" sz="4400" dirty="0"/>
              <a:t>Świętego Marcina</a:t>
            </a:r>
          </a:p>
        </p:txBody>
      </p:sp>
      <p:sp>
        <p:nvSpPr>
          <p:cNvPr id="2058" name="Rectangle 140">
            <a:extLst>
              <a:ext uri="{FF2B5EF4-FFF2-40B4-BE49-F238E27FC236}">
                <a16:creationId xmlns:a16="http://schemas.microsoft.com/office/drawing/2014/main" id="{E7466779-CC72-4765-90DC-60D672C6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Ulica Św. Marcin była pierwszą ulicą w Poznaniu o nawierzchni asfaltowej -  Fakty i liczby - Poznan.pl">
            <a:extLst>
              <a:ext uri="{FF2B5EF4-FFF2-40B4-BE49-F238E27FC236}">
                <a16:creationId xmlns:a16="http://schemas.microsoft.com/office/drawing/2014/main" id="{C2C7F845-6DD5-43E8-A766-B30247F27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r="30935" b="-3"/>
          <a:stretch/>
        </p:blipFill>
        <p:spPr bwMode="auto">
          <a:xfrm>
            <a:off x="233264" y="233264"/>
            <a:ext cx="3324388" cy="37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D4CC21CB-C801-4F0F-9D0C-F0DC56B41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Poznań: Caritas chce sprzedać 25 tys. rogali. Zysk zostanie przeznaczony na  potrzebujących">
            <a:extLst>
              <a:ext uri="{FF2B5EF4-FFF2-40B4-BE49-F238E27FC236}">
                <a16:creationId xmlns:a16="http://schemas.microsoft.com/office/drawing/2014/main" id="{13732CF9-8FDE-4373-A680-C29F10DA7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r="6839" b="3"/>
          <a:stretch/>
        </p:blipFill>
        <p:spPr bwMode="auto">
          <a:xfrm>
            <a:off x="3692243" y="239052"/>
            <a:ext cx="2722671" cy="24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01F54991-4556-4CD5-8883-CB801924B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Osiedle Stare Miasto (Poznań) – Wikipedia, wolna encyklopedia">
            <a:extLst>
              <a:ext uri="{FF2B5EF4-FFF2-40B4-BE49-F238E27FC236}">
                <a16:creationId xmlns:a16="http://schemas.microsoft.com/office/drawing/2014/main" id="{A79F5AE0-5AE1-4641-9504-0A2CBFC96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6" b="-1"/>
          <a:stretch/>
        </p:blipFill>
        <p:spPr bwMode="auto">
          <a:xfrm>
            <a:off x="233264" y="4154694"/>
            <a:ext cx="3324388" cy="24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rafia św. Marcina z Tours Ćwiklice | Patron">
            <a:extLst>
              <a:ext uri="{FF2B5EF4-FFF2-40B4-BE49-F238E27FC236}">
                <a16:creationId xmlns:a16="http://schemas.microsoft.com/office/drawing/2014/main" id="{58B26FBA-D3A9-4383-BABA-47C3F02AF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4" b="3"/>
          <a:stretch/>
        </p:blipFill>
        <p:spPr bwMode="auto">
          <a:xfrm>
            <a:off x="3692243" y="2874858"/>
            <a:ext cx="2722671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335162-C021-459D-BE65-80DDFB894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2715" y="1145369"/>
            <a:ext cx="4877537" cy="547936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pl-PL" sz="1900" dirty="0"/>
              <a:t>11 listopada wypada polskie Święto Niepodległości, ale to nie jedyne święto, które wypada tego dnia. 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W Wielkopolsce, a szczególnie w Poznaniu dzień 11 listopada ma dodatkowy wymiar. W Kościele katolickim wspomina się wtedy świętego Marcina, jednego z patronów miasta. 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Jest to święto patrona  dzieci, hotelarzy, jeźdźców, kawalerii, kapeluszników, kowali, krawców, młynarzy, tkaczy, podróżników, więźniów, właścicieli winnic, żebraków i żołnierzy – Marcina z Tours. 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Nawiązując do tradycji średniowiecznych mieszkańcy i turyści udają się w kolorowym pochodzie do zamku, gdzie aktor odgrywający świętego odbiera od burmistrza klucze do bram miasta.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Tradycyjnie tego dnia je się rogale </a:t>
            </a:r>
            <a:r>
              <a:rPr lang="pl-PL" sz="1900" dirty="0" err="1"/>
              <a:t>świętomarcińskie</a:t>
            </a:r>
            <a:r>
              <a:rPr lang="pl-PL" sz="19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100" dirty="0"/>
          </a:p>
          <a:p>
            <a:pPr>
              <a:lnSpc>
                <a:spcPct val="90000"/>
              </a:lnSpc>
            </a:pP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419355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52F3F4-ECE9-44BC-AC91-7835E05C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009" y="675249"/>
            <a:ext cx="9523828" cy="6049107"/>
          </a:xfrm>
        </p:spPr>
        <p:txBody>
          <a:bodyPr>
            <a:normAutofit/>
          </a:bodyPr>
          <a:lstStyle/>
          <a:p>
            <a:r>
              <a:rPr lang="pl-PL" sz="2800" b="1" dirty="0"/>
              <a:t>Kompetencje kluczowe: </a:t>
            </a:r>
            <a:br>
              <a:rPr lang="pl-PL" sz="2800" dirty="0"/>
            </a:br>
            <a:r>
              <a:rPr lang="pl-PL" sz="2800" dirty="0"/>
              <a:t>-kompetencje społeczne i obywatelskie</a:t>
            </a:r>
            <a:br>
              <a:rPr lang="pl-PL" sz="2800" dirty="0"/>
            </a:br>
            <a:br>
              <a:rPr lang="pl-PL" sz="2800" dirty="0"/>
            </a:br>
            <a:r>
              <a:rPr lang="pl-PL" sz="2800" b="1" dirty="0"/>
              <a:t>Dzięki prezentacji dowiesz się: </a:t>
            </a:r>
            <a:br>
              <a:rPr lang="pl-PL" sz="2800" dirty="0"/>
            </a:br>
            <a:r>
              <a:rPr lang="pl-PL" sz="2800" dirty="0"/>
              <a:t>- jakie święta dawniej występowały w Polsce oraz jakie święta nadal są obchodzone,</a:t>
            </a:r>
            <a:br>
              <a:rPr lang="pl-PL" sz="2800" dirty="0"/>
            </a:br>
            <a:r>
              <a:rPr lang="pl-PL" sz="2800" dirty="0"/>
              <a:t>- w jaki sposób obchodzi się  dane święta,</a:t>
            </a:r>
            <a:br>
              <a:rPr lang="pl-PL" sz="2800" dirty="0"/>
            </a:br>
            <a:r>
              <a:rPr lang="pl-PL" sz="2800" dirty="0"/>
              <a:t>- jakie tradycje są związane z tymi świętami, a także co jest w nich charakterystycznego. </a:t>
            </a:r>
            <a:br>
              <a:rPr lang="pl-PL" sz="2800" dirty="0"/>
            </a:br>
            <a:br>
              <a:rPr lang="pl-PL" sz="2800" dirty="0"/>
            </a:br>
            <a:br>
              <a:rPr lang="pl-PL" sz="2800" dirty="0"/>
            </a:br>
            <a:br>
              <a:rPr lang="pl-PL" sz="2800" dirty="0"/>
            </a:br>
            <a:br>
              <a:rPr lang="pl-PL" sz="2800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938551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79">
            <a:extLst>
              <a:ext uri="{FF2B5EF4-FFF2-40B4-BE49-F238E27FC236}">
                <a16:creationId xmlns:a16="http://schemas.microsoft.com/office/drawing/2014/main" id="{9072B4C9-69BE-4B8D-93D9-A8B3A6305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3FED231-D2AF-4918-8B34-AAA5368E0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5656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091461D-8BA8-443C-847A-7562F5F8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189" y="250926"/>
            <a:ext cx="6281928" cy="1744183"/>
          </a:xfrm>
        </p:spPr>
        <p:txBody>
          <a:bodyPr>
            <a:normAutofit/>
          </a:bodyPr>
          <a:lstStyle/>
          <a:p>
            <a:r>
              <a:rPr lang="pl-PL" dirty="0"/>
              <a:t>Barbórka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08062D-3272-4ED0-A5A2-796DD9911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99" y="1674055"/>
            <a:ext cx="6096147" cy="47813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000" dirty="0"/>
              <a:t> Barbórka to tradycyjne święto górników. 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Obchodzone jest w Polsce 4 grudnia, w dniu św. Barbary z </a:t>
            </a:r>
            <a:r>
              <a:rPr lang="pl-PL" sz="2000" dirty="0" err="1"/>
              <a:t>Nikomedii</a:t>
            </a:r>
            <a:r>
              <a:rPr lang="pl-PL" sz="2000" dirty="0"/>
              <a:t> - patronki dobrej śmierci i trudnej pracy. 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Poza górnikami Barbórkę obchodzą także geolodzy i inne osoby wykonujące zawody związane z poszukiwaniem paliw kopalnych.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W tradycji górniczej Barbórka rozpoczyna się poranną mszą świętą w kościele lub w cechowni, przy figurze św. Barbary. Następnie orkiestra górnicza maszeruje grając m.in. swój hymn przez górnicze osiedla.</a:t>
            </a:r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3F936B23-473B-484C-9BD1-C870FC134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44989" y="0"/>
            <a:ext cx="4447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Dziś Barbórka. Św. Barbara to nie tylko patronka górników - RMF 24">
            <a:extLst>
              <a:ext uri="{FF2B5EF4-FFF2-40B4-BE49-F238E27FC236}">
                <a16:creationId xmlns:a16="http://schemas.microsoft.com/office/drawing/2014/main" id="{1B8D6F61-37D1-41E9-BF03-9AD2D9BBC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-3" b="-3"/>
          <a:stretch/>
        </p:blipFill>
        <p:spPr bwMode="auto">
          <a:xfrm>
            <a:off x="7833571" y="250926"/>
            <a:ext cx="2024804" cy="156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rbórka - Kalendarz Świąt">
            <a:extLst>
              <a:ext uri="{FF2B5EF4-FFF2-40B4-BE49-F238E27FC236}">
                <a16:creationId xmlns:a16="http://schemas.microsoft.com/office/drawing/2014/main" id="{C25E1448-4D69-410C-90AF-1400AFAD9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 b="-3"/>
          <a:stretch/>
        </p:blipFill>
        <p:spPr bwMode="auto">
          <a:xfrm>
            <a:off x="7833571" y="1892350"/>
            <a:ext cx="2024804" cy="15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3550201-ACEB-4ACD-8433-FC2387557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7" r="-5" b="-5"/>
          <a:stretch/>
        </p:blipFill>
        <p:spPr bwMode="auto">
          <a:xfrm>
            <a:off x="9944100" y="237744"/>
            <a:ext cx="2019300" cy="32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rbórka na liście UNESCO - Polski Obserwator">
            <a:extLst>
              <a:ext uri="{FF2B5EF4-FFF2-40B4-BE49-F238E27FC236}">
                <a16:creationId xmlns:a16="http://schemas.microsoft.com/office/drawing/2014/main" id="{52C88EDB-1828-44A1-A94F-18078C003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r="19149" b="1"/>
          <a:stretch/>
        </p:blipFill>
        <p:spPr bwMode="auto">
          <a:xfrm>
            <a:off x="7833572" y="3533774"/>
            <a:ext cx="4129828" cy="30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864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DF15A5-3D6A-4D44-A4F3-0B6CB664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841" y="419292"/>
            <a:ext cx="5685159" cy="1718225"/>
          </a:xfrm>
        </p:spPr>
        <p:txBody>
          <a:bodyPr>
            <a:normAutofit/>
          </a:bodyPr>
          <a:lstStyle/>
          <a:p>
            <a:r>
              <a:rPr lang="pl-PL" dirty="0"/>
              <a:t>Boże Narodzenie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100" name="Picture 4" descr="HEJ KOLĘDA KOLĘDA - KA 4">
            <a:extLst>
              <a:ext uri="{FF2B5EF4-FFF2-40B4-BE49-F238E27FC236}">
                <a16:creationId xmlns:a16="http://schemas.microsoft.com/office/drawing/2014/main" id="{2881E4E1-2A70-4552-83EF-4A965A371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r="15462" b="1"/>
          <a:stretch/>
        </p:blipFill>
        <p:spPr bwMode="auto">
          <a:xfrm>
            <a:off x="407432" y="419292"/>
            <a:ext cx="5522976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A64712-D71E-486E-8F1E-9623B4509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6" y="1772528"/>
            <a:ext cx="4717507" cy="47000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000" dirty="0"/>
              <a:t>Święta Bożego Narodzenia upamiętniają narodziny Jezusa i przypadają na dzień 25 grudnia.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Historia Bożego Narodzenia sięga IV w n.e. ze względu na fakt, że dokładna data urodzin Chrystusa nigdy nie została poznana.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Boże Narodzenie poprzedzone jest okresem trzytygodniowego oczekiwania (dokładnie czterech niedziel), zwanego adwentem.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Z Bożym Narodzeniem związanych jest wiele tradycji, m.in. Kolacja wigilijna, ubieranie choinki. </a:t>
            </a:r>
          </a:p>
        </p:txBody>
      </p:sp>
    </p:spTree>
    <p:extLst>
      <p:ext uri="{BB962C8B-B14F-4D97-AF65-F5344CB8AC3E}">
        <p14:creationId xmlns:p14="http://schemas.microsoft.com/office/powerpoint/2010/main" val="2171919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BEB7B1-2B36-47B5-AB82-0E6ED203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518" y="570809"/>
            <a:ext cx="3466540" cy="1533509"/>
          </a:xfrm>
        </p:spPr>
        <p:txBody>
          <a:bodyPr>
            <a:normAutofit/>
          </a:bodyPr>
          <a:lstStyle/>
          <a:p>
            <a:r>
              <a:rPr lang="pl-PL" sz="3600" dirty="0"/>
              <a:t>Źródła: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091FC7-4C26-48A1-9974-72B4B81A6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041" y="1631852"/>
            <a:ext cx="5514758" cy="4489054"/>
          </a:xfrm>
        </p:spPr>
        <p:txBody>
          <a:bodyPr anchor="ctr">
            <a:normAutofit fontScale="32500" lnSpcReduction="20000"/>
          </a:bodyPr>
          <a:lstStyle/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https://www.podrozepoeuropie.pl/swieta-polskie/</a:t>
            </a:r>
            <a:endParaRPr lang="pl-P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https://pl.wikipedia.org/wiki/Objawienie_Pa%C5%84skie</a:t>
            </a:r>
            <a:endParaRPr lang="pl-P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https://pl.wikipedia.org/wiki/Jordan_(%C5%9Bwi%C4%99to)</a:t>
            </a:r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https://www.polskieradio.pl/39/156/Artykul/2248263,Swieto-Jordanu-pamiatka-chrztu-Chrystusa</a:t>
            </a:r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https://www.polskatradycja.pl/folklor/swieta/wiosenne/niedziela-palmowa.html</a:t>
            </a:r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8"/>
              </a:rPr>
              <a:t>https://gazetakrakowska.pl/procesja-z-jezuskiem-palmowym-w-sadeckim-skansenie-zdjecia/ar/9763389</a:t>
            </a:r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9"/>
              </a:rPr>
              <a:t>https://pl.wikipedia.org/wiki/Jezusek_Palmowy</a:t>
            </a:r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10"/>
              </a:rPr>
              <a:t>https://ethnomuseum.pl/blog/procesje-z-jezuskiem-palmowym/</a:t>
            </a:r>
            <a:endParaRPr lang="pl-P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11"/>
              </a:rPr>
              <a:t>https://www.franciszkanie.pl/artykuly/dlaczego-zielone-swiatki</a:t>
            </a:r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12"/>
              </a:rPr>
              <a:t>https://pl.wikipedia.org/wiki/Zielone_%C5%9Awi%C4%85tki</a:t>
            </a:r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13"/>
              </a:rPr>
              <a:t>https://chelm.naszemiasto.pl/zielone-swiatki-jedno-z-najwazniejszych-i-najstarszych/ar/c1-7731729</a:t>
            </a:r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  <a:hlinkClick r:id="rId14"/>
              </a:rPr>
              <a:t>https://deon.pl/kosciol/29-czerwca-uroczystosc-sw-piotra-i-pawla,121806</a:t>
            </a:r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2500" dirty="0">
                <a:hlinkClick r:id="rId15"/>
              </a:rPr>
              <a:t>https://folklorysta.pl/swieto-matki-boskiej-zielnej/</a:t>
            </a:r>
            <a:endParaRPr lang="pl-PL" sz="2500" dirty="0"/>
          </a:p>
          <a:p>
            <a:r>
              <a:rPr lang="pl-PL" sz="2500" dirty="0">
                <a:hlinkClick r:id="rId16"/>
              </a:rPr>
              <a:t>http://polesie.org/2101/kalendarz-najwazniejszych-polskich-swiat-rocznic-i-zwyczajow-dla-polonusow/</a:t>
            </a:r>
            <a:r>
              <a:rPr lang="pl-PL" sz="2500" dirty="0"/>
              <a:t> </a:t>
            </a:r>
          </a:p>
          <a:p>
            <a:r>
              <a:rPr lang="pl-PL" sz="2500" dirty="0">
                <a:hlinkClick r:id="rId17"/>
              </a:rPr>
              <a:t>https://www.radiozet.pl/Co-gdzie-kiedy-jak/Swieto-Wojska-Polskiego-2020-co-to-za-swieto-kiedy-jest-i-jak-je-obchodzimy-15-SIERPNIA</a:t>
            </a:r>
            <a:r>
              <a:rPr lang="pl-PL" sz="2500" dirty="0"/>
              <a:t> </a:t>
            </a:r>
          </a:p>
          <a:p>
            <a:pPr marL="0" indent="0">
              <a:buNone/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[dostęp: 13.11.2020 r.]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1501020-67CF-4A9D-BB94-80913EA29236}"/>
              </a:ext>
            </a:extLst>
          </p:cNvPr>
          <p:cNvSpPr txBox="1"/>
          <p:nvPr/>
        </p:nvSpPr>
        <p:spPr>
          <a:xfrm>
            <a:off x="7555907" y="1039840"/>
            <a:ext cx="34665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18"/>
              </a:rPr>
              <a:t>https://mok.jastrzebie.pl/wydarzenia/zwyczaje-okresu-letniego-swieto-matki-boskiej-zielnej-s-370/</a:t>
            </a:r>
            <a:endParaRPr lang="pl-PL" sz="1000" dirty="0"/>
          </a:p>
          <a:p>
            <a:r>
              <a:rPr lang="pl-PL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19"/>
              </a:rPr>
              <a:t>http://strefahistorii.pl/article/6837-swieta-polskie-boze-cialo</a:t>
            </a:r>
            <a:r>
              <a:rPr lang="pl-PL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20"/>
              </a:rPr>
              <a:t>https://pl.wikipedia.org/wiki/Uroczysto%C5%9B%C4%87_Naj%C5%9Bwi%C4%99tszego_Cia%C5%82a_i_Krwi_Chrystusa</a:t>
            </a:r>
            <a:endParaRPr lang="pl-PL" sz="1000" dirty="0"/>
          </a:p>
          <a:p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21"/>
              </a:rPr>
              <a:t>https://pl.wikipedia.org/wiki/Uroczysto%C5%9B%C4%87_Wszystkich_%C5%9Awi%C4%99tych</a:t>
            </a:r>
            <a:r>
              <a:rPr lang="pl-PL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22"/>
              </a:rPr>
              <a:t>http://strefahistorii.pl/article/6592-wszystkich-swietych-i-zaduszki-w-polskiej-tradycji-i-kulturze</a:t>
            </a:r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23"/>
              </a:rPr>
              <a:t>https://pl.wikipedia.org/wiki/Dzie%C5%84_%C5%9Awi%C4%99tego_Marcina</a:t>
            </a:r>
            <a:r>
              <a:rPr lang="pl-PL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/>
              <a:t> </a:t>
            </a:r>
            <a:r>
              <a:rPr lang="pl-PL" sz="1000" dirty="0">
                <a:hlinkClick r:id="rId24"/>
              </a:rPr>
              <a:t>https://pl.wikipedia.org/wiki/Barb%C3%B3rka</a:t>
            </a:r>
            <a:r>
              <a:rPr lang="pl-PL" sz="1000" dirty="0"/>
              <a:t> </a:t>
            </a:r>
          </a:p>
          <a:p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25"/>
              </a:rPr>
              <a:t>https://pl.wikipedia.org/wiki/Bo%C5%BCe_Narodzenie</a:t>
            </a:r>
            <a:r>
              <a:rPr lang="pl-PL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26"/>
              </a:rPr>
              <a:t>https://wiadomosci.wp.pl/boze-narodzenie-25-grudnia-6028870446850689c</a:t>
            </a:r>
            <a:r>
              <a:rPr lang="pl-PL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27"/>
              </a:rPr>
              <a:t>https://pl.wikipedia.org/wiki/Nowy_Rok</a:t>
            </a:r>
            <a:r>
              <a:rPr lang="pl-PL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hlinkClick r:id="rId28"/>
              </a:rPr>
              <a:t>https://pl.wikipedia.org/wiki/%C5%9Awi%C4%99to_Wojska_Polskiego</a:t>
            </a:r>
            <a:r>
              <a:rPr lang="pl-PL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3521197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B0976E-D43B-4629-AA2A-5F549F2A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65" y="777240"/>
            <a:ext cx="3466540" cy="680499"/>
          </a:xfrm>
        </p:spPr>
        <p:txBody>
          <a:bodyPr>
            <a:normAutofit/>
          </a:bodyPr>
          <a:lstStyle/>
          <a:p>
            <a:r>
              <a:rPr lang="pl-PL" sz="3600" dirty="0"/>
              <a:t>Źródła zdjęć: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C2DD68-001B-45BD-9B58-E7343DAB3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672" y="1624025"/>
            <a:ext cx="6070111" cy="4319706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https://www.matczynefanaberie.pl/wp-content/uploads/2015/01/trzej-krolowie-940x529.jpg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https://www.radio.bialystok.pl/src/385/75a82f936ae99d7774c40b1fddecc950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https://cdn.galleries.smcloud.net/t/galleries/gf-PrZt-HSNN-pyUC_orszak-trzech-kroli-radom-664x442-nocrop.jpg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https://www.lodzkie.pl/media/k2/items/cache/ee88e394cd9340831a288bce63466b2d_XL.jpg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https://ospkoscielnawies.eu/wp-content/uploads/2019/12/6891a533b46c9a4da2e4d9ccbdf2a02aa4db0d61.gif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8"/>
              </a:rPr>
              <a:t>https://www.franciszkanie.pl/uploaded/cache/gallery_photo/uploaded/FSiBundleContentBlockBundleEntityBlockImageBlock/filePath/10626/trzej_krolowie%20%E2%80%94%20kopia.jpg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9"/>
              </a:rPr>
              <a:t>https://i.pinimg.com/originals/5f/f0/2d/5ff02d6b187feea6868cba3a441e0558.jpg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0"/>
              </a:rPr>
              <a:t>https://www.portalwarszawski.com.pl/wp-content/uploads/2018/12/rudzki.jpg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1"/>
              </a:rPr>
              <a:t>https://wf2.xcdn.pl/files/19/08/09/336619_17fy_nej20fot.20K.20Wasilczyk2011_82.jpg.webp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2"/>
              </a:rPr>
              <a:t>https://d-art.ppstatic.pl/kadry/k/r/1/fc/8a/5ece2e595bb18_o_medium.jpg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3"/>
              </a:rPr>
              <a:t>https://m.turek.net.pl/!pliki/20130530/13699492400_brudzew-procesja-.JPG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4"/>
              </a:rPr>
              <a:t>https://lh3.googleusercontent.com/proxy/3vpi9wjYLpzlUXP_0368MojJvFyOyDOK2UjtAkj4BzpM5yAlmnWokhEC4FaCyfgDjcDA_GoHtKusAkXKKloRnJ2HDKlY9H863vH9AI8bzHZGNE5XGnYDFhtF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5"/>
              </a:rPr>
              <a:t>https://www.poznan.pl/mim/s8a/pictures/imieniny-ulicy-sw-marcin,pic1,1011,3287,4953,show2.jpg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6"/>
              </a:rPr>
              <a:t>https://upload.wikimedia.org/wikipedia/commons/thumb/1/1c/Figura_%C5%9Bwi%C4%99tej_Barbary_737.jpg/800px-Figura_%C5%9Bwi%C4%99tej_Barbary_737.jpg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7"/>
              </a:rPr>
              <a:t>https://polskiobserwator.de/wp-content/uploads/2017/11/dzien-gornika11.jpg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8"/>
              </a:rPr>
              <a:t>https://lh3.googleusercontent.com/proxy/0hSDjb4mJUvSWXYHPUvsGPcXwmHvbUHHAHxtAlcOYH1bw2ORyF7oU9lJeJ0dflNpewS52hn7wud1y6vEvSSzl6SeJ40_9zbMHF2Bw2bnyhPTAowHdbi-Y2dKS3fqwZckuvtvzmQ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19"/>
              </a:rPr>
              <a:t>https://www.powiat.oswiecim.pl/wp-content/uploads/2019/08/wojskooo.jpg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  <a:hlinkClick r:id="rId20"/>
              </a:rPr>
              <a:t>https://bi.im-g.pl/im/74/32/18/z25374068V,Narodowe-Swieto-Niepodleglosci-2019-w-Trojmiescie-.jpg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[dostęp: 13.11.2020 r.]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Opracowanie: </a:t>
            </a:r>
            <a:r>
              <a:rPr lang="pl-PL" sz="1000">
                <a:solidFill>
                  <a:schemeClr val="tx1">
                    <a:lumMod val="75000"/>
                    <a:lumOff val="25000"/>
                  </a:schemeClr>
                </a:solidFill>
              </a:rPr>
              <a:t>Justyna Gruczek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9CD019F-531E-48B4-8793-6062C5F6B16E}"/>
              </a:ext>
            </a:extLst>
          </p:cNvPr>
          <p:cNvSpPr txBox="1"/>
          <p:nvPr/>
        </p:nvSpPr>
        <p:spPr>
          <a:xfrm>
            <a:off x="7329269" y="859065"/>
            <a:ext cx="407872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hlinkClick r:id="rId21"/>
              </a:rPr>
              <a:t>https://swiatrolnika.info/images/male/m_zielna1008.jpg</a:t>
            </a:r>
            <a:endParaRPr lang="pl-PL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8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2"/>
              </a:rPr>
              <a:t>http://dziedzictwo.ekai.pl/_album/693,500,q.jpg</a:t>
            </a: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3"/>
              </a:rPr>
              <a:t>https://parafiaszczekociny.pl/wp-content/uploads/2020/04/Niedziela-Palmowa.jpg</a:t>
            </a: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4"/>
              </a:rPr>
              <a:t>https://lh3.googleusercontent.com/proxy/FNCjyQAvsrjJM27fgQdtZeLPk3yg_tUI0O8upCAx5si8NyMWPZCf9MS0PSeFYpiNOisaGca_AQkkq85xbT8a7SRpboKwf9uKKlPoheQI5kza5ZWkh4KpHrnWUlnBHda4NfPayf9f0SdB0j7yIfYOcclV9GCJDrqokUzt1gsIPXU</a:t>
            </a: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5"/>
              </a:rPr>
              <a:t>https://s3.viva.pl/styl-zycia/-507877-GALLERY_BIG.jpg</a:t>
            </a: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6"/>
              </a:rPr>
              <a:t>https://d-pt.ppstatic.pl/k/r/1/38/0e/56eec408adbe1_p.jpg?1458503907</a:t>
            </a: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7"/>
              </a:rPr>
              <a:t>https://upload.wikimedia.org/wikipedia/commons/thumb/9/9c/Jesus_ane.jpg/800px-Jesus_ane.jpg</a:t>
            </a: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8"/>
              </a:rPr>
              <a:t>https://assets.puzzlefactory.pl/puzzle/196/164/original.jpg</a:t>
            </a: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9"/>
              </a:rPr>
              <a:t>https://lh3.googleusercontent.com/proxy/VrkkqOV8pJ0Y4KQOPMp0nArrCFBn7c5yQYnoNG7epz81VwOSavbyxFq0sDmwyVB252qKZ-iLW05xbtvGFwOcBdoFREECRnRrZVI1vK45fCP5hXZUBB9ojF1UHgOJY7k65A</a:t>
            </a: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30"/>
              </a:rPr>
              <a:t>https://lh3.googleusercontent.com/proxy/rt8HvGgdySPBm4ST2M4-RZ20mEOOHBjYLDsUTavwk5IgQlm6plPe9wWkvytAmU14b-XmAuwEJOOpbJgSnPjQNvQ4mKmwOsMdm5H1ciW4Od1yc-5H_9BSUmagHj-CHH8Fewq6Ld7oeTKfX8sY</a:t>
            </a: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31"/>
              </a:rPr>
              <a:t>https://opatowka.blink.pl/old/wp-content/uploads/2019/08/Niedziela_Zielna.jpg</a:t>
            </a:r>
            <a:r>
              <a:rPr lang="pl-PL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8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hlinkClick r:id="rId32"/>
              </a:rPr>
              <a:t>https://upload.wikimedia.org/wikipedia/commons/thumb/5/51/Albrecht_D%C3%BCrer_003.jpg/800px-Albrecht_D%C3%BCrer_003.jpg</a:t>
            </a:r>
            <a:r>
              <a:rPr lang="pl-PL" sz="8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hlinkClick r:id="rId33"/>
              </a:rPr>
              <a:t>https://s3.tvp.pl/images2/3/f/4/uid_3f443f2e2b9d44949dfb7f469b772b961602529186979_width_907_play_0_pos_0_gs_0_height_515_wszystkich-swietych-co-zmieni-koronawirus-fot-michal-fludranurphoto-via-getty-images.jpg</a:t>
            </a:r>
            <a:r>
              <a:rPr lang="pl-PL" sz="8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hlinkClick r:id="rId34"/>
              </a:rPr>
              <a:t>https://lh3.googleusercontent.com/proxy/y-OCmKTeqzABFmDGr7UEWxmpJketFnY2WyJCNqbprz3S0SF5hmnQyZExSKxU_BLqw2n5bumELUkAznX6WAqr2Q_y_TSEfLOMCBkUQQIghZ-AcLGURtIl1SlkCfP-89DeQLzY</a:t>
            </a:r>
            <a:r>
              <a:rPr lang="pl-PL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4509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lski wzór ludowy&quot; obrazów stockowych i plików wektorowych royalty free w  Fotolia.com - Obraz 69645883 | Folk art flowers, Free art prints, Folk  embroidery">
            <a:extLst>
              <a:ext uri="{FF2B5EF4-FFF2-40B4-BE49-F238E27FC236}">
                <a16:creationId xmlns:a16="http://schemas.microsoft.com/office/drawing/2014/main" id="{77AE3F6C-B86A-407D-93A1-5FE6BBCEC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0" r="15019" b="-2"/>
          <a:stretch/>
        </p:blipFill>
        <p:spPr bwMode="auto">
          <a:xfrm>
            <a:off x="190846" y="237744"/>
            <a:ext cx="4040033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8111AA-0E7F-4D0B-A6DB-EF12C4564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438912"/>
            <a:ext cx="6280826" cy="1746504"/>
          </a:xfrm>
        </p:spPr>
        <p:txBody>
          <a:bodyPr>
            <a:normAutofit/>
          </a:bodyPr>
          <a:lstStyle/>
          <a:p>
            <a:r>
              <a:rPr lang="pl-PL" sz="4400" dirty="0"/>
              <a:t>Różne święta występujące w Polsce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07A98D-7A7C-4BD8-B661-14EAF75E6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166425"/>
            <a:ext cx="6280826" cy="4233672"/>
          </a:xfrm>
        </p:spPr>
        <p:txBody>
          <a:bodyPr>
            <a:noAutofit/>
          </a:bodyPr>
          <a:lstStyle/>
          <a:p>
            <a:r>
              <a:rPr lang="pl-PL" sz="2400" dirty="0"/>
              <a:t>Zagłębiając się w  historię Polaków można poznać różne święta, które obchodzili. </a:t>
            </a:r>
          </a:p>
          <a:p>
            <a:r>
              <a:rPr lang="pl-PL" sz="2400" dirty="0"/>
              <a:t>Niektóre przetrwały do czasów obecnych, choć czasem zmieniły formę. </a:t>
            </a:r>
          </a:p>
          <a:p>
            <a:r>
              <a:rPr lang="pl-PL" sz="2400" dirty="0"/>
              <a:t>Niektóre zostały zapomniane, a jeszcze inne są obchodzone jedynie w konkretnym rejonie Polski. </a:t>
            </a:r>
          </a:p>
          <a:p>
            <a:r>
              <a:rPr lang="pl-PL" sz="2400" dirty="0"/>
              <a:t>Czy jesteś ciekawy co to za święta?</a:t>
            </a:r>
          </a:p>
        </p:txBody>
      </p:sp>
    </p:spTree>
    <p:extLst>
      <p:ext uri="{BB962C8B-B14F-4D97-AF65-F5344CB8AC3E}">
        <p14:creationId xmlns:p14="http://schemas.microsoft.com/office/powerpoint/2010/main" val="312702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74">
            <a:extLst>
              <a:ext uri="{FF2B5EF4-FFF2-40B4-BE49-F238E27FC236}">
                <a16:creationId xmlns:a16="http://schemas.microsoft.com/office/drawing/2014/main" id="{93EF527E-76C9-48D0-AD8D-3694C5FCE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F0B011F-6C65-4AC1-9953-6861E70AA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460340-C7DD-4811-A5E0-F8BB20DB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65" y="211598"/>
            <a:ext cx="6281928" cy="1744183"/>
          </a:xfrm>
        </p:spPr>
        <p:txBody>
          <a:bodyPr>
            <a:normAutofit/>
          </a:bodyPr>
          <a:lstStyle/>
          <a:p>
            <a:r>
              <a:rPr lang="pl-PL" dirty="0"/>
              <a:t>Nowy Rok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430921-96D7-41DA-8630-D81F5654A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758462"/>
            <a:ext cx="5827542" cy="4276578"/>
          </a:xfrm>
        </p:spPr>
        <p:txBody>
          <a:bodyPr>
            <a:normAutofit/>
          </a:bodyPr>
          <a:lstStyle/>
          <a:p>
            <a:r>
              <a:rPr lang="pl-PL" sz="2000" dirty="0"/>
              <a:t>W pierwszy dzień nowego roku obchodzone jest święto Matki Boskiej Świętej Rodzicielki.</a:t>
            </a:r>
          </a:p>
          <a:p>
            <a:r>
              <a:rPr lang="pl-PL" sz="2000" dirty="0"/>
              <a:t>W powszechnie przyjętym zwyczaju obchodzenie święta Nowego Roku  rozpoczyna się od powitania go o północy z dnia 31 grudnia na 1 stycznia następnego roku.</a:t>
            </a:r>
          </a:p>
          <a:p>
            <a:r>
              <a:rPr lang="pl-PL" sz="2000" dirty="0"/>
              <a:t> Dzień poprzedzający Nowy Rok nosi w polskiej tradycji miano Sylwestra od imienia świętego, który wspominany jest w tym dniu w liturgii w Kościele rzymskokatolickim (papież Sylwester).</a:t>
            </a:r>
          </a:p>
        </p:txBody>
      </p:sp>
      <p:pic>
        <p:nvPicPr>
          <p:cNvPr id="1026" name="Picture 2" descr="Zimne ognie 70 cm - 5 sztuk - z-Milosci.pl - Zaproszenia Ślubne oraz  zaproszenia na ślub">
            <a:extLst>
              <a:ext uri="{FF2B5EF4-FFF2-40B4-BE49-F238E27FC236}">
                <a16:creationId xmlns:a16="http://schemas.microsoft.com/office/drawing/2014/main" id="{6475FFED-2C6D-4158-9418-C0EAED95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386170" y="635036"/>
            <a:ext cx="3318953" cy="248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ylwester w Krakowie - Hotel Sympozjum &amp; SPA - Kraków!">
            <a:extLst>
              <a:ext uri="{FF2B5EF4-FFF2-40B4-BE49-F238E27FC236}">
                <a16:creationId xmlns:a16="http://schemas.microsoft.com/office/drawing/2014/main" id="{BECC5334-CF8F-474C-ABAD-1FBDF9D22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170" y="3825872"/>
            <a:ext cx="3321198" cy="200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762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621D42-B192-4243-BAE2-324E506D3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884" y="299780"/>
            <a:ext cx="10058400" cy="1371600"/>
          </a:xfrm>
        </p:spPr>
        <p:txBody>
          <a:bodyPr/>
          <a:lstStyle/>
          <a:p>
            <a:r>
              <a:rPr lang="pl-PL" dirty="0"/>
              <a:t>Święto Trzech Króli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BB1D94-7B7B-41FF-AEF9-50C63C9C9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1380"/>
            <a:ext cx="9272954" cy="1737360"/>
          </a:xfrm>
        </p:spPr>
        <p:txBody>
          <a:bodyPr>
            <a:normAutofit/>
          </a:bodyPr>
          <a:lstStyle/>
          <a:p>
            <a:r>
              <a:rPr lang="pl-PL" sz="2400" dirty="0"/>
              <a:t>Tak naprawdę to święto nosi nazwę - Objawienie Pańskie lub Epifania (gr. </a:t>
            </a:r>
            <a:r>
              <a:rPr lang="pl-PL" sz="2400" i="1" dirty="0" err="1"/>
              <a:t>epifaneia</a:t>
            </a:r>
            <a:r>
              <a:rPr lang="pl-PL" sz="2400" dirty="0"/>
              <a:t>; objawienie, ukazanie się).</a:t>
            </a:r>
          </a:p>
          <a:p>
            <a:r>
              <a:rPr lang="pl-PL" sz="2400" dirty="0"/>
              <a:t>Święto poświęcone jest czci objawienia Chrystusa człowiekowi.</a:t>
            </a:r>
          </a:p>
        </p:txBody>
      </p:sp>
      <p:pic>
        <p:nvPicPr>
          <p:cNvPr id="4" name="Picture 4" descr="Co napisać na drzwiach 6 stycznia, święto Trzech Króli">
            <a:extLst>
              <a:ext uri="{FF2B5EF4-FFF2-40B4-BE49-F238E27FC236}">
                <a16:creationId xmlns:a16="http://schemas.microsoft.com/office/drawing/2014/main" id="{96A2B114-515A-46E7-A878-66DC7DBE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2" y="3673842"/>
            <a:ext cx="4655059" cy="261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 trzech królach słów kilka | Franciszkanie.pl">
            <a:extLst>
              <a:ext uri="{FF2B5EF4-FFF2-40B4-BE49-F238E27FC236}">
                <a16:creationId xmlns:a16="http://schemas.microsoft.com/office/drawing/2014/main" id="{C4A1D700-DE56-4311-B5FF-F87E8A11D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0"/>
          <a:stretch/>
        </p:blipFill>
        <p:spPr bwMode="auto">
          <a:xfrm>
            <a:off x="7996239" y="3706530"/>
            <a:ext cx="3970679" cy="261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SP Kościelna Wieś">
            <a:extLst>
              <a:ext uri="{FF2B5EF4-FFF2-40B4-BE49-F238E27FC236}">
                <a16:creationId xmlns:a16="http://schemas.microsoft.com/office/drawing/2014/main" id="{AD135393-2551-4BFB-92AE-66F2C2298D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81" y="3420809"/>
            <a:ext cx="4250641" cy="31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82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713255-1D84-40E6-B9D0-4BCF0417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Orszak Trzech Króli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FA8052-5056-4CE1-85B9-A228E79FD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58" y="2030853"/>
            <a:ext cx="6923649" cy="3931920"/>
          </a:xfrm>
        </p:spPr>
        <p:txBody>
          <a:bodyPr/>
          <a:lstStyle/>
          <a:p>
            <a:r>
              <a:rPr lang="pl-PL" sz="2400" dirty="0"/>
              <a:t>Mimo, że Święto Trzech Króli należy do najważniejszych chrześcijańskich uroczystości to zwyczaj organizowania Orszaków Trzech Króli jest bardzo młody. Pierwszy z nich wyruszył w 2009 roku i był powiązany z przedstawieniami jasełkowymi. </a:t>
            </a:r>
          </a:p>
          <a:p>
            <a:r>
              <a:rPr lang="pl-PL" sz="2400" dirty="0"/>
              <a:t>Orszak Trzech Króli to Inscenizacje związane są z biblijną opowieścią o hołdzie złożonym Jezusowi przez trzech mędrców (według tradycji również władców).</a:t>
            </a:r>
          </a:p>
          <a:p>
            <a:endParaRPr lang="pl-PL" dirty="0"/>
          </a:p>
        </p:txBody>
      </p:sp>
      <p:pic>
        <p:nvPicPr>
          <p:cNvPr id="2050" name="Picture 2" descr="Orszaki Trzech Króli na ulicach podlaskich miast [zdjęcia, wideo]">
            <a:extLst>
              <a:ext uri="{FF2B5EF4-FFF2-40B4-BE49-F238E27FC236}">
                <a16:creationId xmlns:a16="http://schemas.microsoft.com/office/drawing/2014/main" id="{CB65A695-DBE8-400D-AAEE-57DE5E0E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07" y="185765"/>
            <a:ext cx="4502468" cy="25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31D09B0-30D9-46BA-A4A4-CEE030411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966" y="2471023"/>
            <a:ext cx="3844526" cy="25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om: Orszak Trzech Króli 2020. Wiemy, jak będzie wyglądał - Radom, Super  Express">
            <a:extLst>
              <a:ext uri="{FF2B5EF4-FFF2-40B4-BE49-F238E27FC236}">
                <a16:creationId xmlns:a16="http://schemas.microsoft.com/office/drawing/2014/main" id="{551EAF99-B620-4E9D-8B0B-D87314DF4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9" b="15114"/>
          <a:stretch/>
        </p:blipFill>
        <p:spPr bwMode="auto">
          <a:xfrm>
            <a:off x="7459507" y="4469682"/>
            <a:ext cx="4562170" cy="220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64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9BF814-9750-470F-B7AB-E0F3A89F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941" y="214473"/>
            <a:ext cx="5447250" cy="1645920"/>
          </a:xfrm>
        </p:spPr>
        <p:txBody>
          <a:bodyPr>
            <a:normAutofit/>
          </a:bodyPr>
          <a:lstStyle/>
          <a:p>
            <a:r>
              <a:rPr lang="pl-PL" dirty="0"/>
              <a:t>Święto Jordanu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FC67B06-867A-4D0B-8E72-3D1CBBABF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Rectangle 142">
            <a:extLst>
              <a:ext uri="{FF2B5EF4-FFF2-40B4-BE49-F238E27FC236}">
                <a16:creationId xmlns:a16="http://schemas.microsoft.com/office/drawing/2014/main" id="{742DA6F1-EE0D-4BF0-B5FE-BF303A6B8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Picture 6" descr="Mistyczne prawosławne święto Jordanu - 19 stycznia [Wycieczka do  Drohiczyna] - Portal Warszawski : Portal Warszawski">
            <a:extLst>
              <a:ext uri="{FF2B5EF4-FFF2-40B4-BE49-F238E27FC236}">
                <a16:creationId xmlns:a16="http://schemas.microsoft.com/office/drawing/2014/main" id="{2D590BFA-5FF2-429C-8E7A-49CEC2819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r="-4" b="-4"/>
          <a:stretch/>
        </p:blipFill>
        <p:spPr bwMode="auto">
          <a:xfrm>
            <a:off x="276482" y="211356"/>
            <a:ext cx="4726744" cy="329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27DA8A-1A9C-40E1-8ACD-92CD134A2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200" y="1547446"/>
            <a:ext cx="6277316" cy="50991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sz="2000" dirty="0"/>
              <a:t>Święto Jordanu, zwane także Chrztem Pańskim, jest jednym z prawosławnych i grekokatolickich świąt związanych z objawieniem Jezusa. 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Obchodzone jest 19 stycznia na pamiątkę chrztu Jezusa w Jordanie.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Tego dnia w cerkwiach święci się wodę. Następnie organizuje się procesję nad brzeg pobliskiego zbiornika wodnego, gdzie duchowny dokonuje zanurzenia krzyża.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Poświęconą wodę uczestnicy liturgii zabierają do swoich domów, wierząc w jej właściwości uzdrawiające. Czasem odważni wierni obmywają się w lodowatej wodzie. 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Taki obrzęd nadal można zobaczyć na Podlasiu, m.in. sprawowany jest w Drohiczynie.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4A386B2-F207-48F5-9341-344055FC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82" y="3509430"/>
            <a:ext cx="4726744" cy="30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35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83EAB2-8B08-4BD1-B1AE-F2F1F2389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576" y="238374"/>
            <a:ext cx="7390222" cy="1645920"/>
          </a:xfrm>
        </p:spPr>
        <p:txBody>
          <a:bodyPr>
            <a:normAutofit/>
          </a:bodyPr>
          <a:lstStyle/>
          <a:p>
            <a:r>
              <a:rPr lang="pl-PL" sz="4000" dirty="0"/>
              <a:t>Matki Boskiej Gromnicznej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FF45042-AEC9-4B91-860A-994157883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AB7BCF8-0384-41F0-BF6F-C8642DBCD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2050" name="Picture 2" descr="ofiarowanie-panskie – Parafia pw. Św. Michała Archanioła">
            <a:extLst>
              <a:ext uri="{FF2B5EF4-FFF2-40B4-BE49-F238E27FC236}">
                <a16:creationId xmlns:a16="http://schemas.microsoft.com/office/drawing/2014/main" id="{D7BF4C13-F667-4057-9D5E-2DEE3FF0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198" y="1246864"/>
            <a:ext cx="3639312" cy="210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 luty – Matki Boskiej Gromnicznej | NaLudowo.pl - Folklor, Etno Design,  Kultura Ludowa">
            <a:extLst>
              <a:ext uri="{FF2B5EF4-FFF2-40B4-BE49-F238E27FC236}">
                <a16:creationId xmlns:a16="http://schemas.microsoft.com/office/drawing/2014/main" id="{3266B7D4-B932-415B-A1AB-0994A374C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5"/>
          <a:stretch/>
        </p:blipFill>
        <p:spPr bwMode="auto">
          <a:xfrm>
            <a:off x="820198" y="3509431"/>
            <a:ext cx="3639312" cy="23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65C7B7-42C5-4F82-8232-5F97F3B79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30" y="1526486"/>
            <a:ext cx="6489073" cy="497370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sz="1900" dirty="0"/>
              <a:t>2 luty to dzień Ofiarowania Pańskiego, w tradycji polskiej nazywany powszechnie świętem Matki Boskiej Gromnicznej.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 Jest to święto kościelne, wspomnienie pewnego wydarzenia, które miało miejsce w 40 dni po narodzeniu Chrystusa. 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W tym dniu Maryja, matka Jezusa, zgodnie z ówczesnym obyczajem izraelskim przyniosła do świątyni jerozolimskiej swojego, nowonarodzonego syna, by go ofiarować Panu Bogu, a sama poddała się obrzędowi Oczyszczenia.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W kościele od najdawniejszych czasów święci się w tym dniu świece, które potem wierni zanoszą do domu.</a:t>
            </a:r>
          </a:p>
          <a:p>
            <a:pPr>
              <a:lnSpc>
                <a:spcPct val="90000"/>
              </a:lnSpc>
            </a:pPr>
            <a:r>
              <a:rPr lang="pl-PL" sz="1900" dirty="0"/>
              <a:t>Świeca ta miała chronić przed uderzeniem pioruna – gromu, stąd jej nazwa – gromnica i nazwa święta – Matki Boskiej Gromnicznej. </a:t>
            </a:r>
          </a:p>
        </p:txBody>
      </p:sp>
    </p:spTree>
    <p:extLst>
      <p:ext uri="{BB962C8B-B14F-4D97-AF65-F5344CB8AC3E}">
        <p14:creationId xmlns:p14="http://schemas.microsoft.com/office/powerpoint/2010/main" val="2607078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DE9938-3BCA-4123-A804-FF0B2B68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237743"/>
            <a:ext cx="6281928" cy="1744183"/>
          </a:xfrm>
        </p:spPr>
        <p:txBody>
          <a:bodyPr>
            <a:normAutofit/>
          </a:bodyPr>
          <a:lstStyle/>
          <a:p>
            <a:r>
              <a:rPr lang="pl-PL" dirty="0"/>
              <a:t>Niedziela Palmowa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BDFDB1-D1D7-4C13-A651-38BE04A3B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674055"/>
            <a:ext cx="6281928" cy="462264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pl-PL" sz="2000" dirty="0"/>
              <a:t>Najpopularniejszą tradycją związaną z Niedzielą Palmową jest święcenie palmy. 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Palma to nieodłączny atrybut Niedzieli Palmowej (zwanej też Kwietną lub </a:t>
            </a:r>
            <a:r>
              <a:rPr lang="pl-PL" sz="2000" dirty="0" err="1"/>
              <a:t>Wierzbną</a:t>
            </a:r>
            <a:r>
              <a:rPr lang="pl-PL" sz="2000" dirty="0"/>
              <a:t>), która rozpoczyna obchody Wielkiego Tygodnia. Tego dnia wierni Kościoła katolickiego uczestniczą we Mszy Świętej, w trakcie której kapłan święci palmy.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Zwyczaj ten ustanowiono w XI w. na pamiątkę wjazdu Chrystusa do Jerozolimy, gdzie wedle Ewangelii, tłum witał Go entuzjastycznie gałązkami palmy.</a:t>
            </a:r>
          </a:p>
          <a:p>
            <a:pPr>
              <a:lnSpc>
                <a:spcPct val="90000"/>
              </a:lnSpc>
            </a:pPr>
            <a:r>
              <a:rPr lang="pl-PL" sz="2000" dirty="0"/>
              <a:t>Palma symbolizuje jednocześnie Mękę Chrystusa oraz Jego triumf nad śmiercią, czyli Zmartwychwstanie. Jest też symbolem nieśmiertelności duszy ludzkiej. Procesje z palmami mają więc głęboki wymiar religijny.</a:t>
            </a:r>
          </a:p>
          <a:p>
            <a:pPr>
              <a:lnSpc>
                <a:spcPct val="90000"/>
              </a:lnSpc>
            </a:pPr>
            <a:endParaRPr lang="pl-PL" sz="1500" dirty="0"/>
          </a:p>
        </p:txBody>
      </p:sp>
      <p:pic>
        <p:nvPicPr>
          <p:cNvPr id="3076" name="Picture 4" descr="Niedziela Palmowa -5.04.2020 – Parafia bł. Wincentego Kadłubka w  Domaszowicach">
            <a:extLst>
              <a:ext uri="{FF2B5EF4-FFF2-40B4-BE49-F238E27FC236}">
                <a16:creationId xmlns:a16="http://schemas.microsoft.com/office/drawing/2014/main" id="{B84EEE2D-A815-43D9-ACF2-6F0330222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r="17629"/>
          <a:stretch/>
        </p:blipFill>
        <p:spPr bwMode="auto">
          <a:xfrm>
            <a:off x="7903029" y="237745"/>
            <a:ext cx="4058758" cy="319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roczysta procesja w Łysych. Niedziela Palmowa - Kurpie - Polskie Krajobrazy">
            <a:extLst>
              <a:ext uri="{FF2B5EF4-FFF2-40B4-BE49-F238E27FC236}">
                <a16:creationId xmlns:a16="http://schemas.microsoft.com/office/drawing/2014/main" id="{AD325660-E0ED-484F-ADBB-B95EECB9B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r="10657" b="3"/>
          <a:stretch/>
        </p:blipFill>
        <p:spPr bwMode="auto">
          <a:xfrm>
            <a:off x="7903029" y="3429002"/>
            <a:ext cx="4058758" cy="319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8727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2636</Words>
  <Application>Microsoft Office PowerPoint</Application>
  <PresentationFormat>Panoramiczny</PresentationFormat>
  <Paragraphs>181</Paragraphs>
  <Slides>23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Garamond</vt:lpstr>
      <vt:lpstr>Mydło</vt:lpstr>
      <vt:lpstr>Różne polskie święta</vt:lpstr>
      <vt:lpstr>Kompetencje kluczowe:  -kompetencje społeczne i obywatelskie  Dzięki prezentacji dowiesz się:  - jakie święta dawniej występowały w Polsce oraz jakie święta nadal są obchodzone, - w jaki sposób obchodzi się  dane święta, - jakie tradycje są związane z tymi świętami, a także co jest w nich charakterystycznego.      </vt:lpstr>
      <vt:lpstr>Różne święta występujące w Polsce</vt:lpstr>
      <vt:lpstr>Nowy Rok</vt:lpstr>
      <vt:lpstr>Święto Trzech Króli</vt:lpstr>
      <vt:lpstr>Orszak Trzech Króli</vt:lpstr>
      <vt:lpstr>Święto Jordanu</vt:lpstr>
      <vt:lpstr>Matki Boskiej Gromnicznej</vt:lpstr>
      <vt:lpstr>Niedziela Palmowa</vt:lpstr>
      <vt:lpstr>Niedziela Palmowa</vt:lpstr>
      <vt:lpstr>Procesje z Jezuskiem Palmowym</vt:lpstr>
      <vt:lpstr>Zielone Świątki</vt:lpstr>
      <vt:lpstr>Boże Ciało</vt:lpstr>
      <vt:lpstr>Morska pielgrzymka </vt:lpstr>
      <vt:lpstr>Święto Wojska Polskiego</vt:lpstr>
      <vt:lpstr>Matki Boskiej Zielnej</vt:lpstr>
      <vt:lpstr>Wszystkich Świętych</vt:lpstr>
      <vt:lpstr>Święto Niepodległości</vt:lpstr>
      <vt:lpstr>Świętego Marcina</vt:lpstr>
      <vt:lpstr>Barbórka</vt:lpstr>
      <vt:lpstr>Boże Narodzenie</vt:lpstr>
      <vt:lpstr>Źródła:</vt:lpstr>
      <vt:lpstr>Źródła zdjęć: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Różne polskie święta</dc:title>
  <dc:creator>Gruczek Justyna jg54413</dc:creator>
  <cp:lastModifiedBy>Vostro 15</cp:lastModifiedBy>
  <cp:revision>3</cp:revision>
  <dcterms:created xsi:type="dcterms:W3CDTF">2020-11-19T01:41:07Z</dcterms:created>
  <dcterms:modified xsi:type="dcterms:W3CDTF">2020-11-20T13:43:50Z</dcterms:modified>
</cp:coreProperties>
</file>