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71" r:id="rId9"/>
    <p:sldId id="263" r:id="rId10"/>
    <p:sldId id="267" r:id="rId11"/>
    <p:sldId id="265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EE2E"/>
    <a:srgbClr val="FFBE69"/>
    <a:srgbClr val="FC0AD0"/>
    <a:srgbClr val="670AFC"/>
    <a:srgbClr val="C1F589"/>
    <a:srgbClr val="E37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BE5CAB-8BF7-89CB-4557-F93162E61792}" v="10" dt="2020-04-01T20:52:56.827"/>
    <p1510:client id="{AC9CDE0A-0880-7D67-BF7B-2F64E68E71FF}" v="3033" dt="2020-04-01T13:48:37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bg>
      <p:bgPr>
        <a:blipFill dpi="0" rotWithShape="1">
          <a:blip r:embed="rId2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blipFill dpi="0" rotWithShape="1">
          <a:blip r:embed="rId2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898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0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7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6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bg>
      <p:bgPr>
        <a:blipFill dpi="0" rotWithShape="1">
          <a:blip r:embed="rId2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7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Pr>
        <a:blipFill dpi="0" rotWithShape="1">
          <a:blip r:embed="rId2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5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bg>
      <p:bgPr>
        <a:blipFill dpi="0" rotWithShape="1">
          <a:blip r:embed="rId2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9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bg>
      <p:bgPr>
        <a:blipFill dpi="0" rotWithShape="1">
          <a:blip r:embed="rId2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7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blipFill dpi="0" rotWithShape="1">
          <a:blip r:embed="rId2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1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24. 4. 2020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2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841230"/>
            <a:ext cx="9144000" cy="1668733"/>
          </a:xfrm>
        </p:spPr>
        <p:txBody>
          <a:bodyPr>
            <a:normAutofit/>
          </a:bodyPr>
          <a:lstStyle/>
          <a:p>
            <a:r>
              <a:rPr lang="sk-SK" sz="9600" b="1" dirty="0">
                <a:solidFill>
                  <a:srgbClr val="FFFF00"/>
                </a:solidFill>
                <a:highlight>
                  <a:srgbClr val="C0C0C0"/>
                </a:highlight>
                <a:latin typeface="Cavolini"/>
                <a:cs typeface="Calibri Light"/>
              </a:rPr>
              <a:t>Číslovky</a:t>
            </a:r>
            <a:endParaRPr lang="sk-SK" sz="9600" b="1" dirty="0">
              <a:solidFill>
                <a:srgbClr val="FFFF00"/>
              </a:solidFill>
              <a:highlight>
                <a:srgbClr val="C0C0C0"/>
              </a:highlight>
              <a:latin typeface="Cavolini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sk-SK" sz="8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/>
                <a:cs typeface="Calibri"/>
              </a:rPr>
              <a:t>Számnevek</a:t>
            </a:r>
            <a:endParaRPr lang="sk-SK" sz="80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8FB0A-0116-464C-B3CF-6A4FE3D2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21" y="170150"/>
            <a:ext cx="11636476" cy="77374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C000"/>
                </a:solidFill>
                <a:latin typeface="Cavolini"/>
                <a:ea typeface="+mn-lt"/>
                <a:cs typeface="+mn-lt"/>
              </a:rPr>
              <a:t>P</a:t>
            </a:r>
            <a:r>
              <a:rPr lang="sk-SK" b="1" dirty="0" smtClean="0">
                <a:solidFill>
                  <a:srgbClr val="FFC000"/>
                </a:solidFill>
                <a:latin typeface="Cavolini"/>
                <a:ea typeface="+mn-lt"/>
                <a:cs typeface="+mn-lt"/>
              </a:rPr>
              <a:t>repíš vety – írd át a számneveket bet</a:t>
            </a:r>
            <a:r>
              <a:rPr lang="hu-HU" b="1" dirty="0" err="1" smtClean="0">
                <a:solidFill>
                  <a:srgbClr val="FFC000"/>
                </a:solidFill>
                <a:latin typeface="Cavolini"/>
                <a:ea typeface="+mn-lt"/>
                <a:cs typeface="+mn-lt"/>
              </a:rPr>
              <a:t>űvel</a:t>
            </a:r>
            <a:r>
              <a:rPr lang="hu-HU" b="1" dirty="0" smtClean="0">
                <a:solidFill>
                  <a:srgbClr val="FFC000"/>
                </a:solidFill>
                <a:latin typeface="Cavolini"/>
                <a:ea typeface="+mn-lt"/>
                <a:cs typeface="+mn-lt"/>
              </a:rPr>
              <a:t>!</a:t>
            </a:r>
            <a:endParaRPr lang="sk-SK" sz="5500" b="1" dirty="0">
              <a:solidFill>
                <a:srgbClr val="FFBE69"/>
              </a:solidFill>
              <a:latin typeface="Cavolini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CB1309-679A-40B7-9677-1E0557321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06" y="884903"/>
            <a:ext cx="11637033" cy="5810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k-SK" sz="3200" b="1" dirty="0" smtClean="0">
              <a:latin typeface="Cavolini"/>
              <a:ea typeface="+mn-lt"/>
              <a:cs typeface="+mn-lt"/>
            </a:endParaRPr>
          </a:p>
          <a:p>
            <a:pPr marL="0" indent="0">
              <a:buNone/>
            </a:pPr>
            <a:r>
              <a:rPr lang="sk-SK" sz="3200" b="1" dirty="0" smtClean="0">
                <a:latin typeface="Cavolini"/>
                <a:ea typeface="+mn-lt"/>
                <a:cs typeface="+mn-lt"/>
              </a:rPr>
              <a:t>Môj </a:t>
            </a:r>
            <a:r>
              <a:rPr lang="sk-SK" sz="3200" b="1" dirty="0">
                <a:latin typeface="Cavolini"/>
                <a:ea typeface="+mn-lt"/>
                <a:cs typeface="+mn-lt"/>
              </a:rPr>
              <a:t>2. brat má 14 </a:t>
            </a:r>
            <a:r>
              <a:rPr lang="sk-SK" sz="3200" b="1" dirty="0" smtClean="0">
                <a:latin typeface="Cavolini"/>
                <a:ea typeface="+mn-lt"/>
                <a:cs typeface="+mn-lt"/>
              </a:rPr>
              <a:t>rokov</a:t>
            </a:r>
            <a:r>
              <a:rPr lang="sk-SK" sz="3200" b="1" dirty="0">
                <a:latin typeface="Cavolini"/>
                <a:ea typeface="+mn-lt"/>
                <a:cs typeface="+mn-lt"/>
              </a:rPr>
              <a:t>.</a:t>
            </a:r>
            <a:endParaRPr lang="sk-SK" sz="3200" b="1" dirty="0" smtClean="0">
              <a:latin typeface="Cavolini"/>
              <a:ea typeface="+mn-lt"/>
              <a:cs typeface="+mn-lt"/>
            </a:endParaRPr>
          </a:p>
          <a:p>
            <a:pPr marL="0" indent="0">
              <a:buNone/>
            </a:pPr>
            <a:r>
              <a:rPr lang="sk-SK" sz="3200" b="1" dirty="0">
                <a:latin typeface="Cavolini"/>
                <a:ea typeface="+mn-lt"/>
                <a:cs typeface="+mn-lt"/>
              </a:rPr>
              <a:t>Je od babky mladší o </a:t>
            </a:r>
            <a:r>
              <a:rPr lang="sk-SK" sz="3200" b="1" dirty="0" smtClean="0">
                <a:latin typeface="Cavolini"/>
                <a:ea typeface="+mn-lt"/>
                <a:cs typeface="+mn-lt"/>
              </a:rPr>
              <a:t>41 rokov</a:t>
            </a:r>
            <a:r>
              <a:rPr lang="sk-SK" sz="3200" b="1" dirty="0">
                <a:latin typeface="Cavolini"/>
                <a:ea typeface="+mn-lt"/>
                <a:cs typeface="+mn-lt"/>
              </a:rPr>
              <a:t>.</a:t>
            </a:r>
            <a:endParaRPr lang="sk-SK" sz="3200" b="1" dirty="0" smtClean="0">
              <a:latin typeface="Cavolini"/>
              <a:ea typeface="+mn-lt"/>
              <a:cs typeface="+mn-lt"/>
            </a:endParaRPr>
          </a:p>
          <a:p>
            <a:pPr marL="0" indent="0">
              <a:buNone/>
            </a:pPr>
            <a:r>
              <a:rPr lang="sk-SK" sz="3200" b="1" dirty="0" smtClean="0">
                <a:latin typeface="Cavolini"/>
                <a:ea typeface="+mn-lt"/>
                <a:cs typeface="+mn-lt"/>
              </a:rPr>
              <a:t>Ona oslavuje </a:t>
            </a:r>
            <a:r>
              <a:rPr lang="sk-SK" sz="3200" b="1" dirty="0">
                <a:latin typeface="Cavolini"/>
                <a:ea typeface="+mn-lt"/>
                <a:cs typeface="+mn-lt"/>
              </a:rPr>
              <a:t>5</a:t>
            </a:r>
            <a:r>
              <a:rPr lang="sk-SK" sz="3200" b="1" dirty="0" smtClean="0">
                <a:latin typeface="Cavolini"/>
                <a:ea typeface="+mn-lt"/>
                <a:cs typeface="+mn-lt"/>
              </a:rPr>
              <a:t>5</a:t>
            </a:r>
            <a:r>
              <a:rPr lang="sk-SK" sz="3200" b="1" dirty="0">
                <a:latin typeface="Cavolini"/>
                <a:ea typeface="+mn-lt"/>
                <a:cs typeface="+mn-lt"/>
              </a:rPr>
              <a:t>. </a:t>
            </a:r>
            <a:r>
              <a:rPr lang="sk-SK" sz="3200" b="1" dirty="0" smtClean="0">
                <a:latin typeface="Cavolini"/>
                <a:ea typeface="+mn-lt"/>
                <a:cs typeface="+mn-lt"/>
              </a:rPr>
              <a:t>narodeniny.</a:t>
            </a:r>
          </a:p>
          <a:p>
            <a:pPr marL="0" indent="0">
              <a:buNone/>
            </a:pPr>
            <a:endParaRPr lang="sk-SK" sz="900" b="1" dirty="0" smtClean="0">
              <a:latin typeface="Cavolini"/>
              <a:ea typeface="+mn-lt"/>
              <a:cs typeface="+mn-lt"/>
            </a:endParaRPr>
          </a:p>
          <a:p>
            <a:pPr marL="0" indent="0">
              <a:buNone/>
            </a:pPr>
            <a:endParaRPr lang="sk-SK" sz="900" b="1" dirty="0" smtClean="0">
              <a:latin typeface="Cavolini"/>
              <a:ea typeface="+mn-lt"/>
              <a:cs typeface="+mn-lt"/>
            </a:endParaRPr>
          </a:p>
          <a:p>
            <a:pPr marL="0" indent="0">
              <a:buNone/>
            </a:pPr>
            <a:endParaRPr lang="sk-SK" sz="3200" b="1" dirty="0">
              <a:latin typeface="Cavolini"/>
              <a:ea typeface="+mn-lt"/>
              <a:cs typeface="+mn-lt"/>
            </a:endParaRPr>
          </a:p>
          <a:p>
            <a:pPr marL="0" indent="0">
              <a:buNone/>
            </a:pPr>
            <a:endParaRPr lang="sk-SK" b="1" dirty="0">
              <a:latin typeface="Cavolin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578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CA30DF9E-CC34-4633-8F38-ADCD900465C1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Dúfam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že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Vám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prezentácia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28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pomohla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28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 že sa Vám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páčila</a:t>
            </a:r>
            <a:r>
              <a:rPr lang="sk-SK" sz="28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</a:t>
            </a:r>
            <a:endParaRPr lang="en-US" sz="28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BA843776-868A-4670-971D-7F1AB79BC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3099" r="3" b="3"/>
          <a:stretch/>
        </p:blipFill>
        <p:spPr>
          <a:xfrm>
            <a:off x="1" y="827546"/>
            <a:ext cx="5413702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1329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0744B7A7-59EA-4AB9-85FE-0230C0A4244C}"/>
              </a:ext>
            </a:extLst>
          </p:cNvPr>
          <p:cNvSpPr txBox="1"/>
          <p:nvPr/>
        </p:nvSpPr>
        <p:spPr>
          <a:xfrm>
            <a:off x="612477" y="425572"/>
            <a:ext cx="1109644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6000" b="1">
                <a:solidFill>
                  <a:srgbClr val="FFFF00"/>
                </a:solidFill>
                <a:latin typeface="Cavolini"/>
              </a:rPr>
              <a:t>Číslovky</a:t>
            </a:r>
            <a:r>
              <a:rPr lang="sk-SK" sz="6000" b="1">
                <a:latin typeface="Cavolini"/>
              </a:rPr>
              <a:t> sú slová, </a:t>
            </a:r>
            <a:r>
              <a:rPr lang="sk-SK" sz="6000" b="1" dirty="0">
                <a:latin typeface="Cavolini"/>
              </a:rPr>
              <a:t/>
            </a:r>
            <a:br>
              <a:rPr lang="sk-SK" sz="6000" b="1" dirty="0">
                <a:latin typeface="Cavolini"/>
              </a:rPr>
            </a:br>
            <a:r>
              <a:rPr lang="sk-SK" sz="6000" b="1">
                <a:latin typeface="Cavolini"/>
              </a:rPr>
              <a:t>ktorými vyjadrujeme </a:t>
            </a:r>
            <a:r>
              <a:rPr lang="sk-SK" sz="6000" b="1" dirty="0">
                <a:latin typeface="Cavolini"/>
              </a:rPr>
              <a:t/>
            </a:r>
            <a:br>
              <a:rPr lang="sk-SK" sz="6000" b="1" dirty="0">
                <a:latin typeface="Cavolini"/>
              </a:rPr>
            </a:br>
            <a:r>
              <a:rPr lang="sk-SK" sz="6000" b="1">
                <a:solidFill>
                  <a:srgbClr val="FFFF00"/>
                </a:solidFill>
                <a:latin typeface="Cavolini"/>
              </a:rPr>
              <a:t>počet</a:t>
            </a:r>
            <a:r>
              <a:rPr lang="sk-SK" sz="6000" b="1">
                <a:latin typeface="Cavolini"/>
              </a:rPr>
              <a:t> alebo </a:t>
            </a:r>
            <a:r>
              <a:rPr lang="sk-SK" sz="6000" b="1">
                <a:solidFill>
                  <a:srgbClr val="FFFF00"/>
                </a:solidFill>
                <a:latin typeface="Cavolini"/>
              </a:rPr>
              <a:t>poradie</a:t>
            </a:r>
            <a:r>
              <a:rPr lang="sk-SK" sz="6000" b="1" dirty="0">
                <a:latin typeface="Cavolini"/>
              </a:rPr>
              <a:t> </a:t>
            </a:r>
            <a:br>
              <a:rPr lang="sk-SK" sz="6000" b="1" dirty="0">
                <a:latin typeface="Cavolini"/>
              </a:rPr>
            </a:br>
            <a:r>
              <a:rPr lang="sk-SK" sz="6000" b="1">
                <a:latin typeface="Cavolini"/>
              </a:rPr>
              <a:t>osôb, zvierat a vecí.</a:t>
            </a:r>
            <a:endParaRPr lang="sk-SK" sz="6000" b="1">
              <a:latin typeface="Cavolini"/>
              <a:cs typeface="Calibri"/>
            </a:endParaRPr>
          </a:p>
        </p:txBody>
      </p:sp>
      <p:pic>
        <p:nvPicPr>
          <p:cNvPr id="6" name="Obrázok 6" descr="Obrázok, na ktorom je kreslenie, hodiny&#10;&#10;Popis vygenerovaný s veľmi vysokou spoľahlivosťou">
            <a:extLst>
              <a:ext uri="{FF2B5EF4-FFF2-40B4-BE49-F238E27FC236}">
                <a16:creationId xmlns:a16="http://schemas.microsoft.com/office/drawing/2014/main" id="{9631A694-9F48-479E-B08F-C677FE4E3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4626707"/>
            <a:ext cx="12203501" cy="21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5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68BA6-F7CE-4453-9937-6F3E654F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365125"/>
            <a:ext cx="11565146" cy="1339940"/>
          </a:xfrm>
        </p:spPr>
        <p:txBody>
          <a:bodyPr>
            <a:normAutofit/>
          </a:bodyPr>
          <a:lstStyle/>
          <a:p>
            <a:pPr algn="ctr"/>
            <a:r>
              <a:rPr lang="sk-SK" sz="4000" dirty="0">
                <a:latin typeface="Cavolini"/>
                <a:cs typeface="Calibri Light"/>
              </a:rPr>
              <a:t/>
            </a:r>
            <a:br>
              <a:rPr lang="sk-SK" sz="4000" dirty="0">
                <a:latin typeface="Cavolini"/>
                <a:cs typeface="Calibri Light"/>
              </a:rPr>
            </a:br>
            <a:r>
              <a:rPr lang="sk-SK" sz="4000" dirty="0">
                <a:latin typeface="Cavolini"/>
                <a:cs typeface="Calibri Light"/>
              </a:rPr>
              <a:t>Č</a:t>
            </a:r>
            <a:r>
              <a:rPr lang="sk-SK" sz="4000" dirty="0" smtClean="0">
                <a:latin typeface="Cavolini"/>
                <a:cs typeface="Calibri Light"/>
              </a:rPr>
              <a:t>íslovky </a:t>
            </a:r>
            <a:r>
              <a:rPr lang="sk-SK" sz="4000" dirty="0">
                <a:latin typeface="Cavolini"/>
                <a:cs typeface="Calibri Light"/>
              </a:rPr>
              <a:t>delíme na:</a:t>
            </a:r>
            <a:endParaRPr lang="sk-SK" sz="4000" dirty="0">
              <a:latin typeface="Cavolini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6FB684-0E59-443A-B2B2-6930B7D75F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sz="3600" b="1">
                <a:solidFill>
                  <a:srgbClr val="7030A0"/>
                </a:solidFill>
                <a:latin typeface="Cavolini"/>
              </a:rPr>
              <a:t>Základné</a:t>
            </a:r>
          </a:p>
          <a:p>
            <a:r>
              <a:rPr lang="sk-SK" sz="3600" b="1">
                <a:latin typeface="Cavolini"/>
              </a:rPr>
              <a:t>Určujú počet</a:t>
            </a:r>
          </a:p>
          <a:p>
            <a:r>
              <a:rPr lang="sk-SK" sz="3600" b="1">
                <a:latin typeface="Cavolini"/>
              </a:rPr>
              <a:t>Pýtame sa na ne</a:t>
            </a:r>
            <a:r>
              <a:rPr lang="sk-SK" sz="3600" b="1" dirty="0">
                <a:latin typeface="Cavolini"/>
              </a:rPr>
              <a:t/>
            </a:r>
            <a:br>
              <a:rPr lang="sk-SK" sz="3600" b="1" dirty="0">
                <a:latin typeface="Cavolini"/>
              </a:rPr>
            </a:br>
            <a:r>
              <a:rPr lang="sk-SK" sz="3600" b="1">
                <a:latin typeface="Cavolini"/>
              </a:rPr>
              <a:t>otázkami:</a:t>
            </a:r>
            <a:r>
              <a:rPr lang="sk-SK" sz="3600" b="1" dirty="0">
                <a:latin typeface="Cavolini"/>
              </a:rPr>
              <a:t/>
            </a:r>
            <a:br>
              <a:rPr lang="sk-SK" sz="3600" b="1" dirty="0">
                <a:latin typeface="Cavolini"/>
              </a:rPr>
            </a:br>
            <a:r>
              <a:rPr lang="sk-SK" sz="3600" b="1">
                <a:solidFill>
                  <a:srgbClr val="7030A0"/>
                </a:solidFill>
                <a:latin typeface="Cavolini"/>
              </a:rPr>
              <a:t>Koľko? </a:t>
            </a:r>
            <a:r>
              <a:rPr lang="sk-SK" sz="3600" b="1" dirty="0">
                <a:latin typeface="Cavolini"/>
              </a:rPr>
              <a:t/>
            </a:r>
            <a:br>
              <a:rPr lang="sk-SK" sz="3600" b="1" dirty="0">
                <a:latin typeface="Cavolini"/>
              </a:rPr>
            </a:br>
            <a:r>
              <a:rPr lang="sk-SK" sz="3600" b="1">
                <a:solidFill>
                  <a:srgbClr val="7030A0"/>
                </a:solidFill>
                <a:latin typeface="Cavolini"/>
              </a:rPr>
              <a:t>Koľkí?</a:t>
            </a:r>
            <a:r>
              <a:rPr lang="sk-SK" sz="3600" b="1">
                <a:latin typeface="Cavolini"/>
              </a:rPr>
              <a:t>(ak ich je viac)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C033ACC-B379-4859-ADF8-DDFCFEB019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sz="3200" b="1">
                <a:solidFill>
                  <a:srgbClr val="FF0000"/>
                </a:solidFill>
                <a:latin typeface="Cavolini"/>
              </a:rPr>
              <a:t>Radové</a:t>
            </a:r>
            <a:endParaRPr lang="sk-SK" sz="3200" b="1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sk-SK" sz="3200" b="1">
                <a:latin typeface="Cavolini"/>
              </a:rPr>
              <a:t>Určujú poradie</a:t>
            </a:r>
          </a:p>
          <a:p>
            <a:r>
              <a:rPr lang="sk-SK" sz="3200" b="1">
                <a:latin typeface="Cavolini"/>
              </a:rPr>
              <a:t>Pýtame sa na nich </a:t>
            </a:r>
            <a:r>
              <a:rPr lang="sk-SK" sz="3200" b="1" dirty="0">
                <a:latin typeface="Cavolini"/>
              </a:rPr>
              <a:t/>
            </a:r>
            <a:br>
              <a:rPr lang="sk-SK" sz="3200" b="1" dirty="0">
                <a:latin typeface="Cavolini"/>
              </a:rPr>
            </a:br>
            <a:r>
              <a:rPr lang="sk-SK" sz="3200" b="1">
                <a:latin typeface="Cavolini"/>
              </a:rPr>
              <a:t>otázkami: </a:t>
            </a:r>
            <a:r>
              <a:rPr lang="sk-SK" sz="3200" b="1" dirty="0">
                <a:latin typeface="Cavolini"/>
              </a:rPr>
              <a:t/>
            </a:r>
            <a:br>
              <a:rPr lang="sk-SK" sz="3200" b="1" dirty="0">
                <a:latin typeface="Cavolini"/>
              </a:rPr>
            </a:br>
            <a:r>
              <a:rPr lang="sk-SK" sz="3200" b="1">
                <a:solidFill>
                  <a:srgbClr val="FF0000"/>
                </a:solidFill>
                <a:latin typeface="Cavolini"/>
              </a:rPr>
              <a:t>Koľký v poradí?</a:t>
            </a:r>
            <a:r>
              <a:rPr lang="sk-SK" sz="3200" b="1">
                <a:latin typeface="Cavolini"/>
              </a:rPr>
              <a:t> (jeden)</a:t>
            </a:r>
            <a:r>
              <a:rPr lang="sk-SK" sz="3200" b="1" dirty="0">
                <a:latin typeface="Cavolini"/>
              </a:rPr>
              <a:t/>
            </a:r>
            <a:br>
              <a:rPr lang="sk-SK" sz="3200" b="1" dirty="0">
                <a:latin typeface="Cavolini"/>
              </a:rPr>
            </a:br>
            <a:r>
              <a:rPr lang="sk-SK" sz="3200" b="1">
                <a:solidFill>
                  <a:srgbClr val="FF0000"/>
                </a:solidFill>
                <a:latin typeface="Cavolini"/>
              </a:rPr>
              <a:t>Koľkí v poradí?</a:t>
            </a:r>
            <a:r>
              <a:rPr lang="sk-SK" sz="3200" b="1">
                <a:latin typeface="Cavolini"/>
              </a:rPr>
              <a:t> (viacerí)</a:t>
            </a:r>
          </a:p>
        </p:txBody>
      </p:sp>
    </p:spTree>
    <p:extLst>
      <p:ext uri="{BB962C8B-B14F-4D97-AF65-F5344CB8AC3E}">
        <p14:creationId xmlns:p14="http://schemas.microsoft.com/office/powerpoint/2010/main" val="2986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A1568-3048-4294-93B6-08FD3591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500" b="1">
                <a:solidFill>
                  <a:srgbClr val="FFBE69"/>
                </a:solidFill>
                <a:latin typeface="Cavolini"/>
                <a:cs typeface="Calibri Light"/>
              </a:rPr>
              <a:t>Základné číslovky</a:t>
            </a:r>
            <a:endParaRPr lang="sk-SK" sz="5500" b="1">
              <a:solidFill>
                <a:srgbClr val="FFBE69"/>
              </a:solidFill>
              <a:latin typeface="Cavolini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BC7735-31DA-4C72-B980-95F85AA5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64" y="1969398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sk-SK" sz="3200" b="1">
                <a:latin typeface="Cavolini"/>
                <a:cs typeface="Calibri"/>
              </a:rPr>
              <a:t>Zapísať ich môžeme dvoma spôsobmi: </a:t>
            </a:r>
            <a:endParaRPr lang="sk-SK" sz="3200" b="1" dirty="0">
              <a:latin typeface="Cavolini"/>
              <a:cs typeface="Calibri"/>
            </a:endParaRPr>
          </a:p>
          <a:p>
            <a:pPr marL="514350" indent="-514350">
              <a:buAutoNum type="arabicPeriod"/>
            </a:pPr>
            <a:r>
              <a:rPr lang="sk-SK" sz="3200" b="1">
                <a:solidFill>
                  <a:srgbClr val="E37FF0"/>
                </a:solidFill>
                <a:latin typeface="Cavolini"/>
                <a:cs typeface="Calibri"/>
              </a:rPr>
              <a:t>Číslom</a:t>
            </a:r>
            <a:r>
              <a:rPr lang="sk-SK" sz="3200" b="1">
                <a:latin typeface="Cavolini"/>
                <a:cs typeface="Calibri"/>
              </a:rPr>
              <a:t> (1, 2, 3, ...)</a:t>
            </a:r>
            <a:endParaRPr lang="sk-SK" sz="3200" b="1" dirty="0">
              <a:latin typeface="Cavolini"/>
              <a:cs typeface="Calibri"/>
            </a:endParaRPr>
          </a:p>
          <a:p>
            <a:pPr marL="514350" indent="-514350">
              <a:buAutoNum type="arabicPeriod"/>
            </a:pPr>
            <a:r>
              <a:rPr lang="sk-SK" sz="3200" b="1">
                <a:solidFill>
                  <a:srgbClr val="E37FF0"/>
                </a:solidFill>
                <a:latin typeface="Cavolini"/>
                <a:cs typeface="Calibri"/>
              </a:rPr>
              <a:t>Slovom</a:t>
            </a:r>
            <a:r>
              <a:rPr lang="sk-SK" sz="3200" b="1">
                <a:latin typeface="Cavolini"/>
                <a:cs typeface="Calibri"/>
              </a:rPr>
              <a:t> (jeden, dva, traja,deviat</a:t>
            </a:r>
            <a:r>
              <a:rPr lang="sk-SK" sz="3200" b="1">
                <a:solidFill>
                  <a:srgbClr val="FFFF00"/>
                </a:solidFill>
                <a:latin typeface="Cavolini"/>
                <a:cs typeface="Calibri"/>
              </a:rPr>
              <a:t>i</a:t>
            </a:r>
            <a:r>
              <a:rPr lang="sk-SK" sz="3200" b="1">
                <a:latin typeface="Cavolini"/>
                <a:cs typeface="Calibri"/>
              </a:rPr>
              <a:t>, ...)</a:t>
            </a:r>
            <a:endParaRPr lang="sk-SK" sz="3200" b="1" dirty="0">
              <a:latin typeface="Cavolini"/>
              <a:cs typeface="Calibri"/>
            </a:endParaRPr>
          </a:p>
          <a:p>
            <a:pPr marL="514350" indent="-514350">
              <a:buAutoNum type="arabicPeriod"/>
            </a:pPr>
            <a:endParaRPr lang="sk-SK" sz="3200" b="1" dirty="0">
              <a:latin typeface="Cavolini"/>
              <a:cs typeface="Calibri"/>
            </a:endParaRPr>
          </a:p>
          <a:p>
            <a:r>
              <a:rPr lang="sk-SK" sz="3200" b="1">
                <a:latin typeface="Cavolini"/>
                <a:cs typeface="Calibri"/>
              </a:rPr>
              <a:t>Koľko detí je na ihrisku? </a:t>
            </a:r>
            <a:r>
              <a:rPr lang="sk-SK" sz="3200" b="1" dirty="0">
                <a:latin typeface="Cavolini"/>
                <a:cs typeface="Calibri"/>
              </a:rPr>
              <a:t/>
            </a:r>
            <a:br>
              <a:rPr lang="sk-SK" sz="3200" b="1" dirty="0">
                <a:latin typeface="Cavolini"/>
                <a:cs typeface="Calibri"/>
              </a:rPr>
            </a:br>
            <a:r>
              <a:rPr lang="sk-SK" sz="3200" b="1">
                <a:latin typeface="Cavolini"/>
                <a:cs typeface="Calibri"/>
              </a:rPr>
              <a:t>Na ihrisku sú 4 deti.</a:t>
            </a:r>
            <a:endParaRPr lang="sk-SK" sz="3200" b="1" dirty="0">
              <a:latin typeface="Cavolini"/>
              <a:cs typeface="Calibri"/>
            </a:endParaRPr>
          </a:p>
          <a:p>
            <a:r>
              <a:rPr lang="sk-SK" sz="3200" b="1">
                <a:latin typeface="Cavolini"/>
                <a:cs typeface="Calibri"/>
              </a:rPr>
              <a:t>Koľkí chlapci prišli do kina?</a:t>
            </a:r>
            <a:r>
              <a:rPr lang="sk-SK" sz="3200" b="1" dirty="0">
                <a:latin typeface="Cavolini"/>
                <a:cs typeface="Calibri"/>
              </a:rPr>
              <a:t/>
            </a:r>
            <a:br>
              <a:rPr lang="sk-SK" sz="3200" b="1" dirty="0">
                <a:latin typeface="Cavolini"/>
                <a:cs typeface="Calibri"/>
              </a:rPr>
            </a:br>
            <a:r>
              <a:rPr lang="sk-SK" sz="3200" b="1">
                <a:latin typeface="Cavolini"/>
                <a:cs typeface="Calibri"/>
              </a:rPr>
              <a:t>Do kina prišli dvanást</a:t>
            </a:r>
            <a:r>
              <a:rPr lang="sk-SK" sz="3200" b="1">
                <a:solidFill>
                  <a:srgbClr val="FFFF00"/>
                </a:solidFill>
                <a:latin typeface="Cavolini"/>
                <a:cs typeface="Calibri"/>
              </a:rPr>
              <a:t>i</a:t>
            </a:r>
            <a:r>
              <a:rPr lang="sk-SK" sz="3200" b="1">
                <a:latin typeface="Cavolini"/>
                <a:cs typeface="Calibri"/>
              </a:rPr>
              <a:t> chlapci.</a:t>
            </a:r>
            <a:endParaRPr lang="sk-SK" sz="3200" b="1" dirty="0">
              <a:latin typeface="Cavolini"/>
              <a:cs typeface="Calibri"/>
            </a:endParaRPr>
          </a:p>
          <a:p>
            <a:pPr marL="0" indent="0">
              <a:buNone/>
            </a:pPr>
            <a:r>
              <a:rPr lang="sk-SK" sz="3200" b="1">
                <a:latin typeface="Cavolini"/>
                <a:cs typeface="Calibri"/>
              </a:rPr>
              <a:t>Ak zapisujeme počet </a:t>
            </a:r>
            <a:r>
              <a:rPr lang="sk-SK" sz="3200" b="1">
                <a:solidFill>
                  <a:srgbClr val="FFFF00"/>
                </a:solidFill>
                <a:latin typeface="Cavolini"/>
                <a:cs typeface="Calibri"/>
              </a:rPr>
              <a:t>slovom</a:t>
            </a:r>
            <a:r>
              <a:rPr lang="sk-SK" sz="3200" b="1">
                <a:latin typeface="Cavolini"/>
                <a:cs typeface="Calibri"/>
              </a:rPr>
              <a:t>, na konci píšeme</a:t>
            </a:r>
            <a:r>
              <a:rPr lang="sk-SK" sz="3200" b="1" dirty="0">
                <a:latin typeface="Cavolini"/>
                <a:cs typeface="Calibri"/>
              </a:rPr>
              <a:t> </a:t>
            </a:r>
            <a:r>
              <a:rPr lang="sk-SK" sz="3200" b="1">
                <a:solidFill>
                  <a:srgbClr val="FFFF00"/>
                </a:solidFill>
                <a:latin typeface="Cavolini"/>
                <a:cs typeface="Calibri"/>
              </a:rPr>
              <a:t>i</a:t>
            </a:r>
            <a:r>
              <a:rPr lang="sk-SK" sz="3200" b="1">
                <a:latin typeface="Cavolini"/>
                <a:cs typeface="Calibri"/>
              </a:rPr>
              <a:t>.</a:t>
            </a:r>
            <a:endParaRPr lang="sk-SK" sz="3200" b="1" dirty="0">
              <a:latin typeface="Cavolin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7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7F014603-4068-4D29-ABC6-DE5483D4AC07}"/>
              </a:ext>
            </a:extLst>
          </p:cNvPr>
          <p:cNvSpPr txBox="1"/>
          <p:nvPr/>
        </p:nvSpPr>
        <p:spPr>
          <a:xfrm>
            <a:off x="425571" y="526213"/>
            <a:ext cx="11455878" cy="6401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4000" b="1" dirty="0">
                <a:latin typeface="Cavolini"/>
                <a:cs typeface="Calibri"/>
              </a:rPr>
              <a:t>Ak potrebujem slovom zapísať dvojciferné čísla, </a:t>
            </a:r>
            <a:br>
              <a:rPr lang="sk-SK" sz="4000" b="1" dirty="0">
                <a:latin typeface="Cavolini"/>
                <a:cs typeface="Calibri"/>
              </a:rPr>
            </a:br>
            <a:r>
              <a:rPr lang="sk-SK" sz="4000" b="1">
                <a:latin typeface="Cavolini"/>
                <a:cs typeface="Calibri"/>
              </a:rPr>
              <a:t>píšem to ako </a:t>
            </a:r>
            <a:r>
              <a:rPr lang="sk-SK" sz="5000" b="1">
                <a:solidFill>
                  <a:srgbClr val="FFBE69"/>
                </a:solidFill>
                <a:latin typeface="Cavolini"/>
                <a:cs typeface="Calibri"/>
              </a:rPr>
              <a:t>jedno slovo</a:t>
            </a:r>
            <a:r>
              <a:rPr lang="sk-SK" sz="4000" b="1">
                <a:latin typeface="Cavolini"/>
                <a:cs typeface="Calibri"/>
              </a:rPr>
              <a:t>: </a:t>
            </a:r>
            <a:r>
              <a:rPr lang="sk-SK" sz="4000" b="1" dirty="0">
                <a:latin typeface="Cavolini"/>
                <a:cs typeface="Calibri"/>
              </a:rPr>
              <a:t/>
            </a:r>
            <a:br>
              <a:rPr lang="sk-SK" sz="4000" b="1" dirty="0">
                <a:latin typeface="Cavolini"/>
                <a:cs typeface="Calibri"/>
              </a:rPr>
            </a:br>
            <a:endParaRPr lang="sk-SK" sz="4000" b="1" dirty="0">
              <a:latin typeface="Cavolini"/>
              <a:cs typeface="Calibri"/>
            </a:endParaRPr>
          </a:p>
          <a:p>
            <a:pPr marL="571500" indent="-571500">
              <a:buFont typeface="Wingdings"/>
              <a:buChar char="q"/>
            </a:pPr>
            <a:r>
              <a:rPr lang="sk-SK" sz="4000" b="1">
                <a:latin typeface="Cavolini"/>
                <a:cs typeface="Calibri"/>
              </a:rPr>
              <a:t>20 = dva</a:t>
            </a:r>
            <a:r>
              <a:rPr lang="sk-SK" sz="4000" b="1">
                <a:solidFill>
                  <a:srgbClr val="FC0AD0"/>
                </a:solidFill>
                <a:latin typeface="Cavolini"/>
                <a:cs typeface="Calibri"/>
              </a:rPr>
              <a:t>dsať</a:t>
            </a:r>
            <a:endParaRPr lang="sk-SK" sz="4000">
              <a:solidFill>
                <a:srgbClr val="FC0AD0"/>
              </a:solidFill>
              <a:latin typeface="Calibri"/>
              <a:cs typeface="Calibri"/>
            </a:endParaRPr>
          </a:p>
          <a:p>
            <a:pPr marL="571500" indent="-571500">
              <a:buFont typeface="Wingdings"/>
              <a:buChar char="q"/>
            </a:pPr>
            <a:r>
              <a:rPr lang="sk-SK" sz="4000" b="1">
                <a:latin typeface="Cavolini"/>
                <a:cs typeface="Calibri"/>
              </a:rPr>
              <a:t>90 = deväť</a:t>
            </a:r>
            <a:r>
              <a:rPr lang="sk-SK" sz="4000" b="1">
                <a:solidFill>
                  <a:srgbClr val="FC0AD0"/>
                </a:solidFill>
                <a:latin typeface="Cavolini"/>
                <a:cs typeface="Calibri"/>
              </a:rPr>
              <a:t>desiat</a:t>
            </a:r>
            <a:endParaRPr lang="sk-SK" sz="4000">
              <a:solidFill>
                <a:srgbClr val="FC0AD0"/>
              </a:solidFill>
              <a:ea typeface="+mn-lt"/>
              <a:cs typeface="+mn-lt"/>
            </a:endParaRPr>
          </a:p>
          <a:p>
            <a:pPr marL="571500" indent="-571500">
              <a:buFont typeface="Wingdings"/>
              <a:buChar char="q"/>
            </a:pPr>
            <a:r>
              <a:rPr lang="sk-SK" sz="4000" b="1">
                <a:latin typeface="Cavolini"/>
                <a:cs typeface="Calibri"/>
              </a:rPr>
              <a:t>56 = päť</a:t>
            </a:r>
            <a:r>
              <a:rPr lang="sk-SK" sz="4000" b="1">
                <a:solidFill>
                  <a:srgbClr val="FC0AD0"/>
                </a:solidFill>
                <a:latin typeface="Cavolini"/>
                <a:cs typeface="Calibri"/>
              </a:rPr>
              <a:t>desiat</a:t>
            </a:r>
            <a:r>
              <a:rPr lang="sk-SK" sz="4000" b="1">
                <a:solidFill>
                  <a:srgbClr val="670AFC"/>
                </a:solidFill>
                <a:latin typeface="Cavolini"/>
                <a:cs typeface="Calibri"/>
              </a:rPr>
              <a:t>šesť</a:t>
            </a:r>
            <a:endParaRPr lang="sk-SK">
              <a:solidFill>
                <a:srgbClr val="670AFC"/>
              </a:solidFill>
              <a:cs typeface="Calibri"/>
            </a:endParaRPr>
          </a:p>
          <a:p>
            <a:pPr marL="571500" indent="-571500">
              <a:buFont typeface="Wingdings"/>
              <a:buChar char="q"/>
            </a:pPr>
            <a:r>
              <a:rPr lang="sk-SK" sz="4000" b="1">
                <a:latin typeface="Cavolini"/>
                <a:cs typeface="Calibri"/>
              </a:rPr>
              <a:t>83 = osem</a:t>
            </a:r>
            <a:r>
              <a:rPr lang="sk-SK" sz="4000" b="1">
                <a:solidFill>
                  <a:srgbClr val="FC0AD0"/>
                </a:solidFill>
                <a:latin typeface="Cavolini"/>
                <a:cs typeface="Calibri"/>
              </a:rPr>
              <a:t>desiat</a:t>
            </a:r>
            <a:r>
              <a:rPr lang="sk-SK" sz="4000" b="1">
                <a:solidFill>
                  <a:srgbClr val="670AFC"/>
                </a:solidFill>
                <a:latin typeface="Cavolini"/>
                <a:cs typeface="Calibri"/>
              </a:rPr>
              <a:t>tri</a:t>
            </a:r>
            <a:endParaRPr lang="sk-SK" sz="4000" b="1" dirty="0">
              <a:solidFill>
                <a:srgbClr val="670AFC"/>
              </a:solidFill>
              <a:latin typeface="Cavolini"/>
              <a:cs typeface="Calibri"/>
            </a:endParaRPr>
          </a:p>
          <a:p>
            <a:pPr marL="571500" indent="-571500">
              <a:buFont typeface="Wingdings"/>
              <a:buChar char="q"/>
            </a:pPr>
            <a:r>
              <a:rPr lang="sk-SK" sz="4000" b="1">
                <a:latin typeface="Cavolini"/>
                <a:cs typeface="Calibri"/>
              </a:rPr>
              <a:t>61 = šesť</a:t>
            </a:r>
            <a:r>
              <a:rPr lang="sk-SK" sz="4000" b="1">
                <a:solidFill>
                  <a:srgbClr val="FC0AD0"/>
                </a:solidFill>
                <a:latin typeface="Cavolini"/>
                <a:cs typeface="Calibri"/>
              </a:rPr>
              <a:t>desiat</a:t>
            </a:r>
            <a:r>
              <a:rPr lang="sk-SK" sz="4000" b="1">
                <a:solidFill>
                  <a:srgbClr val="670AFC"/>
                </a:solidFill>
                <a:latin typeface="Cavolini"/>
                <a:cs typeface="Calibri"/>
              </a:rPr>
              <a:t>jeden</a:t>
            </a:r>
            <a:endParaRPr lang="sk-SK" sz="4000" b="1" dirty="0">
              <a:solidFill>
                <a:srgbClr val="670AFC"/>
              </a:solidFill>
              <a:latin typeface="Cavolini"/>
              <a:cs typeface="Calibri"/>
            </a:endParaRPr>
          </a:p>
          <a:p>
            <a:pPr marL="571500" indent="-571500">
              <a:buFont typeface="Wingdings"/>
              <a:buChar char="q"/>
            </a:pPr>
            <a:endParaRPr lang="sk-SK" sz="4000" b="1" dirty="0">
              <a:latin typeface="Cavolini"/>
              <a:cs typeface="Calibri"/>
            </a:endParaRPr>
          </a:p>
          <a:p>
            <a:endParaRPr lang="sk-SK" sz="4000" b="1" dirty="0">
              <a:latin typeface="Cavolin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63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3354E-3B61-40B8-A3D0-2EED93E1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500" b="1">
                <a:solidFill>
                  <a:srgbClr val="FFBE69"/>
                </a:solidFill>
                <a:latin typeface="Cavolini"/>
                <a:cs typeface="Calibri Light"/>
              </a:rPr>
              <a:t>Radové číslovky</a:t>
            </a:r>
            <a:endParaRPr lang="sk-SK" sz="5500" b="1">
              <a:solidFill>
                <a:srgbClr val="FFBE69"/>
              </a:solidFill>
              <a:latin typeface="Cavolini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77D36A-B115-4C1F-B731-FC6AAC43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595587"/>
            <a:ext cx="11823938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k-SK" sz="3200" b="1" dirty="0">
                <a:latin typeface="Cavolini"/>
                <a:cs typeface="Calibri" panose="020F0502020204030204"/>
              </a:rPr>
              <a:t>Aj radové číslovky </a:t>
            </a:r>
            <a:r>
              <a:rPr lang="sk-SK" sz="3200" b="1" dirty="0" smtClean="0">
                <a:latin typeface="Cavolini"/>
                <a:cs typeface="Calibri" panose="020F0502020204030204"/>
              </a:rPr>
              <a:t>môžeme </a:t>
            </a:r>
            <a:r>
              <a:rPr lang="sk-SK" sz="3200" b="1" dirty="0">
                <a:latin typeface="Cavolini"/>
                <a:cs typeface="Calibri" panose="020F0502020204030204"/>
              </a:rPr>
              <a:t>zapísať dvoma spôsobmi:</a:t>
            </a:r>
          </a:p>
          <a:p>
            <a:pPr marL="514350" indent="-514350">
              <a:buAutoNum type="arabicPeriod"/>
            </a:pPr>
            <a:r>
              <a:rPr lang="sk-SK" sz="3200" b="1" dirty="0">
                <a:solidFill>
                  <a:srgbClr val="FC0AD0"/>
                </a:solidFill>
                <a:latin typeface="Cavolini"/>
                <a:cs typeface="Calibri" panose="020F0502020204030204"/>
              </a:rPr>
              <a:t>Číslom</a:t>
            </a:r>
            <a:r>
              <a:rPr lang="sk-SK" sz="3200" b="1" dirty="0">
                <a:latin typeface="Cavolini"/>
                <a:cs typeface="Calibri" panose="020F0502020204030204"/>
              </a:rPr>
              <a:t> ( 9., 16., 57.,.... - </a:t>
            </a:r>
            <a:r>
              <a:rPr lang="sk-SK" sz="3200" b="1" dirty="0">
                <a:solidFill>
                  <a:srgbClr val="FFFF00"/>
                </a:solidFill>
                <a:latin typeface="Cavolini"/>
                <a:cs typeface="Calibri" panose="020F0502020204030204"/>
              </a:rPr>
              <a:t>nezabudni na bodku!</a:t>
            </a:r>
            <a:r>
              <a:rPr lang="sk-SK" sz="3200" b="1" dirty="0">
                <a:latin typeface="Cavolini"/>
                <a:cs typeface="Calibri" panose="020F0502020204030204"/>
              </a:rPr>
              <a:t>)</a:t>
            </a:r>
          </a:p>
          <a:p>
            <a:pPr marL="514350" indent="-514350">
              <a:buAutoNum type="arabicPeriod"/>
            </a:pPr>
            <a:r>
              <a:rPr lang="sk-SK" sz="3200" b="1" dirty="0">
                <a:solidFill>
                  <a:srgbClr val="FC0AD0"/>
                </a:solidFill>
                <a:latin typeface="Cavolini"/>
                <a:cs typeface="Calibri" panose="020F0502020204030204"/>
              </a:rPr>
              <a:t>Slovom</a:t>
            </a:r>
            <a:r>
              <a:rPr lang="sk-SK" sz="3200" b="1" dirty="0">
                <a:latin typeface="Cavolini"/>
                <a:cs typeface="Calibri" panose="020F0502020204030204"/>
              </a:rPr>
              <a:t> ( pätnásty, tridsiaty ôsmy, ...)</a:t>
            </a:r>
          </a:p>
          <a:p>
            <a:pPr marL="0" indent="0">
              <a:buNone/>
            </a:pPr>
            <a:endParaRPr lang="sk-SK" sz="3200" b="1" dirty="0">
              <a:latin typeface="Cavolini"/>
              <a:cs typeface="Calibri" panose="020F0502020204030204"/>
            </a:endParaRPr>
          </a:p>
          <a:p>
            <a:r>
              <a:rPr lang="sk-SK" sz="3200" b="1" dirty="0">
                <a:latin typeface="Cavolini"/>
                <a:cs typeface="Calibri" panose="020F0502020204030204"/>
              </a:rPr>
              <a:t>Koľký si skončil na pretekoch?</a:t>
            </a:r>
            <a:br>
              <a:rPr lang="sk-SK" sz="3200" b="1" dirty="0">
                <a:latin typeface="Cavolini"/>
                <a:cs typeface="Calibri" panose="020F0502020204030204"/>
              </a:rPr>
            </a:br>
            <a:r>
              <a:rPr lang="sk-SK" sz="3200" b="1" dirty="0">
                <a:latin typeface="Cavolini"/>
                <a:cs typeface="Calibri" panose="020F0502020204030204"/>
              </a:rPr>
              <a:t>Bol som 5. z osemnástich.</a:t>
            </a:r>
          </a:p>
          <a:p>
            <a:r>
              <a:rPr lang="sk-SK" sz="3200" b="1" dirty="0">
                <a:latin typeface="Cavolini"/>
                <a:cs typeface="Calibri" panose="020F0502020204030204"/>
              </a:rPr>
              <a:t>Koľkí ste skončili  na súťaži?</a:t>
            </a:r>
            <a:br>
              <a:rPr lang="sk-SK" sz="3200" b="1" dirty="0">
                <a:latin typeface="Cavolini"/>
                <a:cs typeface="Calibri" panose="020F0502020204030204"/>
              </a:rPr>
            </a:br>
            <a:r>
              <a:rPr lang="sk-SK" sz="3200" b="1" dirty="0">
                <a:latin typeface="Cavolini"/>
                <a:cs typeface="Calibri" panose="020F0502020204030204"/>
              </a:rPr>
              <a:t>Skončili sme </a:t>
            </a:r>
            <a:r>
              <a:rPr lang="sk-SK" sz="3200" b="1" dirty="0" smtClean="0">
                <a:latin typeface="Cavolini"/>
                <a:cs typeface="Calibri" panose="020F0502020204030204"/>
              </a:rPr>
              <a:t>ôsmy.</a:t>
            </a:r>
            <a:endParaRPr lang="sk-SK" sz="3200" b="1" dirty="0">
              <a:latin typeface="Cavolin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597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9F90FD4A-5E1E-47C5-835B-3E8C1C2E4CB2}"/>
              </a:ext>
            </a:extLst>
          </p:cNvPr>
          <p:cNvSpPr txBox="1"/>
          <p:nvPr/>
        </p:nvSpPr>
        <p:spPr>
          <a:xfrm>
            <a:off x="209910" y="224287"/>
            <a:ext cx="11642784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b="1" dirty="0">
                <a:latin typeface="Cavolini"/>
              </a:rPr>
              <a:t>Pri písaní radových čísloviek slovom, </a:t>
            </a:r>
            <a:br>
              <a:rPr lang="sk-SK" sz="3200" b="1" dirty="0">
                <a:latin typeface="Cavolini"/>
              </a:rPr>
            </a:br>
            <a:r>
              <a:rPr lang="sk-SK" sz="3200" b="1" dirty="0">
                <a:latin typeface="Cavolini"/>
              </a:rPr>
              <a:t>píšeme na konci </a:t>
            </a:r>
            <a:r>
              <a:rPr lang="sk-SK" sz="4500" b="1" dirty="0">
                <a:solidFill>
                  <a:srgbClr val="FFBE69"/>
                </a:solidFill>
                <a:latin typeface="Cavolini"/>
              </a:rPr>
              <a:t>y</a:t>
            </a:r>
            <a:r>
              <a:rPr lang="sk-SK" sz="3200" b="1" dirty="0">
                <a:latin typeface="Cavolini"/>
              </a:rPr>
              <a:t>. </a:t>
            </a:r>
            <a:endParaRPr lang="sk-SK" sz="3200" b="1" dirty="0">
              <a:latin typeface="Cavolini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b="1" dirty="0">
                <a:latin typeface="Cavolini"/>
              </a:rPr>
              <a:t>Výnimkou je slovo </a:t>
            </a:r>
            <a:r>
              <a:rPr lang="sk-SK" sz="4500" b="1" dirty="0">
                <a:solidFill>
                  <a:srgbClr val="FFBE69"/>
                </a:solidFill>
                <a:latin typeface="Cavolini"/>
              </a:rPr>
              <a:t>tretí</a:t>
            </a:r>
            <a:r>
              <a:rPr lang="sk-SK" sz="3200" b="1" dirty="0">
                <a:solidFill>
                  <a:srgbClr val="FFBE69"/>
                </a:solidFill>
                <a:latin typeface="Cavolini"/>
              </a:rPr>
              <a:t> </a:t>
            </a:r>
            <a:r>
              <a:rPr lang="sk-SK" sz="3200" b="1" dirty="0">
                <a:latin typeface="Cavolini"/>
              </a:rPr>
              <a:t>(ale kto má uši, počuje</a:t>
            </a:r>
            <a:r>
              <a:rPr lang="sk-SK" sz="3200" b="1" dirty="0">
                <a:latin typeface="Cavolini"/>
                <a:ea typeface="+mn-lt"/>
                <a:cs typeface="+mn-lt"/>
              </a:rPr>
              <a:t> 😉)</a:t>
            </a:r>
            <a:endParaRPr lang="sk-SK" sz="3200" b="1" dirty="0">
              <a:latin typeface="Cavolini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b="1" dirty="0">
                <a:latin typeface="Cavolini"/>
                <a:cs typeface="Calibri" panose="020F0502020204030204"/>
              </a:rPr>
              <a:t>Ak píšeme dvojciferné radové číslovky, </a:t>
            </a:r>
            <a:br>
              <a:rPr lang="sk-SK" sz="3200" b="1" dirty="0">
                <a:latin typeface="Cavolini"/>
                <a:cs typeface="Calibri" panose="020F0502020204030204"/>
              </a:rPr>
            </a:br>
            <a:r>
              <a:rPr lang="sk-SK" sz="3200" b="1" dirty="0">
                <a:latin typeface="Cavolini"/>
                <a:cs typeface="Calibri" panose="020F0502020204030204"/>
              </a:rPr>
              <a:t>väčšie ako dvadsať, slovom, </a:t>
            </a:r>
            <a:br>
              <a:rPr lang="sk-SK" sz="3200" b="1" dirty="0">
                <a:latin typeface="Cavolini"/>
                <a:cs typeface="Calibri" panose="020F0502020204030204"/>
              </a:rPr>
            </a:br>
            <a:r>
              <a:rPr lang="sk-SK" sz="3200" b="1" dirty="0">
                <a:latin typeface="Cavolini"/>
                <a:cs typeface="Calibri" panose="020F0502020204030204"/>
              </a:rPr>
              <a:t>jednotlivé rady zapisujeme osobitne: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3200" b="1" dirty="0">
              <a:latin typeface="Cavolini"/>
              <a:cs typeface="Calibri" panose="020F0502020204030204"/>
            </a:endParaRPr>
          </a:p>
          <a:p>
            <a:pPr marL="457200" indent="-457200">
              <a:buFont typeface="Wingdings"/>
              <a:buChar char="q"/>
            </a:pPr>
            <a:r>
              <a:rPr lang="sk-SK" sz="3200" b="1" dirty="0">
                <a:latin typeface="Cavolini"/>
                <a:cs typeface="Calibri" panose="020F0502020204030204"/>
              </a:rPr>
              <a:t>25. = dvadsiaty</a:t>
            </a:r>
            <a:r>
              <a:rPr lang="sk-SK" sz="3200" b="1" dirty="0">
                <a:highlight>
                  <a:srgbClr val="FF0000"/>
                </a:highlight>
                <a:latin typeface="Cavolini"/>
                <a:cs typeface="Calibri" panose="020F0502020204030204"/>
              </a:rPr>
              <a:t> </a:t>
            </a:r>
            <a:r>
              <a:rPr lang="sk-SK" sz="3200" b="1" dirty="0">
                <a:latin typeface="Cavolini"/>
                <a:cs typeface="Calibri" panose="020F0502020204030204"/>
              </a:rPr>
              <a:t>piaty</a:t>
            </a:r>
          </a:p>
          <a:p>
            <a:pPr marL="457200" indent="-457200">
              <a:buFont typeface="Wingdings"/>
              <a:buChar char="q"/>
            </a:pPr>
            <a:r>
              <a:rPr lang="sk-SK" sz="3200" b="1" dirty="0">
                <a:latin typeface="Cavolini"/>
                <a:cs typeface="Calibri" panose="020F0502020204030204"/>
              </a:rPr>
              <a:t>37. = tridsiaty</a:t>
            </a:r>
            <a:r>
              <a:rPr lang="sk-SK" sz="3200" b="1" dirty="0">
                <a:highlight>
                  <a:srgbClr val="FF0000"/>
                </a:highlight>
                <a:latin typeface="Cavolini"/>
                <a:cs typeface="Calibri" panose="020F0502020204030204"/>
              </a:rPr>
              <a:t> </a:t>
            </a:r>
            <a:r>
              <a:rPr lang="sk-SK" sz="3200" b="1" dirty="0">
                <a:latin typeface="Cavolini"/>
                <a:cs typeface="Calibri" panose="020F0502020204030204"/>
              </a:rPr>
              <a:t>siedmy</a:t>
            </a:r>
          </a:p>
          <a:p>
            <a:pPr marL="457200" indent="-457200">
              <a:buFont typeface="Wingdings"/>
              <a:buChar char="q"/>
            </a:pPr>
            <a:r>
              <a:rPr lang="sk-SK" sz="3200" b="1" dirty="0">
                <a:latin typeface="Cavolini"/>
                <a:cs typeface="Calibri" panose="020F0502020204030204"/>
              </a:rPr>
              <a:t>94. = deväťdesiaty</a:t>
            </a:r>
            <a:r>
              <a:rPr lang="sk-SK" sz="3200" b="1" dirty="0">
                <a:highlight>
                  <a:srgbClr val="FF0000"/>
                </a:highlight>
                <a:latin typeface="Cavolini"/>
                <a:cs typeface="Calibri" panose="020F0502020204030204"/>
              </a:rPr>
              <a:t> </a:t>
            </a:r>
            <a:r>
              <a:rPr lang="sk-SK" sz="3200" b="1" dirty="0">
                <a:latin typeface="Cavolini"/>
                <a:cs typeface="Calibri" panose="020F0502020204030204"/>
              </a:rPr>
              <a:t>šiesty</a:t>
            </a:r>
          </a:p>
          <a:p>
            <a:pPr marL="457200" indent="-457200">
              <a:buFont typeface="Wingdings"/>
              <a:buChar char="q"/>
            </a:pPr>
            <a:r>
              <a:rPr lang="sk-SK" sz="3200" b="1" dirty="0">
                <a:latin typeface="Cavolini"/>
                <a:cs typeface="Calibri" panose="020F0502020204030204"/>
              </a:rPr>
              <a:t>86. = </a:t>
            </a:r>
            <a:r>
              <a:rPr lang="sk-SK" sz="3200" b="1" dirty="0" smtClean="0">
                <a:latin typeface="Cavolini"/>
                <a:cs typeface="Calibri" panose="020F0502020204030204"/>
              </a:rPr>
              <a:t>osemdesiaty</a:t>
            </a:r>
            <a:r>
              <a:rPr lang="sk-SK" sz="3200" b="1" dirty="0" smtClean="0">
                <a:highlight>
                  <a:srgbClr val="FF0000"/>
                </a:highlight>
                <a:latin typeface="Cavolini"/>
                <a:cs typeface="Calibri" panose="020F0502020204030204"/>
              </a:rPr>
              <a:t> </a:t>
            </a:r>
            <a:r>
              <a:rPr lang="sk-SK" sz="3200" b="1" dirty="0">
                <a:latin typeface="Cavolini"/>
                <a:cs typeface="Calibri" panose="020F0502020204030204"/>
              </a:rPr>
              <a:t>šiesty</a:t>
            </a:r>
          </a:p>
        </p:txBody>
      </p:sp>
    </p:spTree>
    <p:extLst>
      <p:ext uri="{BB962C8B-B14F-4D97-AF65-F5344CB8AC3E}">
        <p14:creationId xmlns:p14="http://schemas.microsoft.com/office/powerpoint/2010/main" val="100029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/>
                <a:ea typeface="+mn-lt"/>
                <a:cs typeface="+mn-lt"/>
              </a:rPr>
              <a:t>Základné 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/>
                <a:ea typeface="+mn-lt"/>
                <a:cs typeface="+mn-lt"/>
              </a:rPr>
              <a:t>číslovky (určujú počet) sa píšu 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/>
                <a:ea typeface="+mn-lt"/>
                <a:cs typeface="+mn-lt"/>
              </a:rPr>
              <a:t>spolu!</a:t>
            </a:r>
            <a:endParaRPr lang="sk-SK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/>
                <a:ea typeface="+mn-lt"/>
                <a:cs typeface="+mn-lt"/>
              </a:rPr>
              <a:t>Radové 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/>
                <a:ea typeface="+mn-lt"/>
                <a:cs typeface="+mn-lt"/>
              </a:rPr>
              <a:t>číslovky (určujú poradie) väčšie ako 20 sa píšu 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/>
                <a:ea typeface="+mn-lt"/>
                <a:cs typeface="+mn-lt"/>
              </a:rPr>
              <a:t>oddelene!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12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8FB0A-0116-464C-B3CF-6A4FE3D2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1836718"/>
            <a:ext cx="11636476" cy="773747"/>
          </a:xfrm>
        </p:spPr>
        <p:txBody>
          <a:bodyPr>
            <a:noAutofit/>
          </a:bodyPr>
          <a:lstStyle/>
          <a:p>
            <a:pPr algn="ctr"/>
            <a:r>
              <a:rPr lang="sk-SK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/>
                <a:ea typeface="+mn-lt"/>
                <a:cs typeface="+mn-lt"/>
              </a:rPr>
              <a:t>Cvičenie</a:t>
            </a:r>
            <a:endParaRPr lang="sk-SK" sz="8000" b="1" dirty="0">
              <a:solidFill>
                <a:srgbClr val="FFBE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CB1309-679A-40B7-9677-1E0557321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1" y="3716594"/>
            <a:ext cx="11637033" cy="17108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k-SK" sz="3200" b="1" dirty="0" smtClean="0">
              <a:latin typeface="Cavolini"/>
              <a:ea typeface="+mn-lt"/>
              <a:cs typeface="+mn-lt"/>
            </a:endParaRPr>
          </a:p>
          <a:p>
            <a:pPr marL="0" indent="0">
              <a:buNone/>
            </a:pPr>
            <a:endParaRPr lang="sk-SK" sz="3200" b="1" dirty="0">
              <a:latin typeface="Cavolini"/>
              <a:ea typeface="+mn-lt"/>
              <a:cs typeface="+mn-lt"/>
            </a:endParaRPr>
          </a:p>
          <a:p>
            <a:pPr marL="0" indent="0">
              <a:buNone/>
            </a:pPr>
            <a:endParaRPr lang="sk-SK" b="1" dirty="0">
              <a:latin typeface="Cavolin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0081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Szélesvásznú</PresentationFormat>
  <Paragraphs>53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Cavolini</vt:lpstr>
      <vt:lpstr>Wingdings</vt:lpstr>
      <vt:lpstr>Motív Office</vt:lpstr>
      <vt:lpstr>Číslovky</vt:lpstr>
      <vt:lpstr>PowerPoint-bemutató</vt:lpstr>
      <vt:lpstr> Číslovky delíme na:</vt:lpstr>
      <vt:lpstr>Základné číslovky</vt:lpstr>
      <vt:lpstr>PowerPoint-bemutató</vt:lpstr>
      <vt:lpstr>Radové číslovky</vt:lpstr>
      <vt:lpstr>PowerPoint-bemutató</vt:lpstr>
      <vt:lpstr>PowerPoint-bemutató</vt:lpstr>
      <vt:lpstr>Cvičenie</vt:lpstr>
      <vt:lpstr>Prepíš vety – írd át a számneveket betűvel!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/>
  <cp:revision>664</cp:revision>
  <dcterms:created xsi:type="dcterms:W3CDTF">2020-04-01T10:43:41Z</dcterms:created>
  <dcterms:modified xsi:type="dcterms:W3CDTF">2020-04-24T14:59:40Z</dcterms:modified>
</cp:coreProperties>
</file>