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7" r:id="rId1"/>
  </p:sldMasterIdLst>
  <p:sldIdLst>
    <p:sldId id="256" r:id="rId2"/>
    <p:sldId id="270" r:id="rId3"/>
    <p:sldId id="271" r:id="rId4"/>
    <p:sldId id="257" r:id="rId5"/>
    <p:sldId id="258" r:id="rId6"/>
    <p:sldId id="263" r:id="rId7"/>
    <p:sldId id="259" r:id="rId8"/>
    <p:sldId id="264" r:id="rId9"/>
    <p:sldId id="261" r:id="rId10"/>
    <p:sldId id="262" r:id="rId11"/>
    <p:sldId id="265" r:id="rId12"/>
    <p:sldId id="266" r:id="rId13"/>
    <p:sldId id="267" r:id="rId14"/>
    <p:sldId id="268" r:id="rId15"/>
    <p:sldId id="269"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86" d="100"/>
          <a:sy n="86" d="100"/>
        </p:scale>
        <p:origin x="53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A543EDD-D0D2-447F-B24F-3717AF4B109D}" type="datetime1">
              <a:rPr lang="en-US" smtClean="0"/>
              <a:pPr/>
              <a:t>11/16/2020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16206894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A543EDD-D0D2-447F-B24F-3717AF4B109D}" type="datetime1">
              <a:rPr lang="en-US" smtClean="0"/>
              <a:pPr/>
              <a:t>11/16/2020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35462883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A543EDD-D0D2-447F-B24F-3717AF4B109D}" type="datetime1">
              <a:rPr lang="en-US" smtClean="0"/>
              <a:pPr/>
              <a:t>11/16/2020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1515822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A543EDD-D0D2-447F-B24F-3717AF4B109D}" type="datetime1">
              <a:rPr lang="en-US" smtClean="0"/>
              <a:pPr/>
              <a:t>11/16/2020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13110795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A543EDD-D0D2-447F-B24F-3717AF4B109D}" type="datetime1">
              <a:rPr lang="en-US" smtClean="0"/>
              <a:pPr/>
              <a:t>11/16/2020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41381534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A543EDD-D0D2-447F-B24F-3717AF4B109D}" type="datetime1">
              <a:rPr lang="en-US" smtClean="0"/>
              <a:pPr/>
              <a:t>11/16/2020</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4402752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A543EDD-D0D2-447F-B24F-3717AF4B109D}" type="datetime1">
              <a:rPr lang="en-US" smtClean="0"/>
              <a:pPr/>
              <a:t>11/16/2020</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40749251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A543EDD-D0D2-447F-B24F-3717AF4B109D}" type="datetime1">
              <a:rPr lang="en-US" smtClean="0"/>
              <a:pPr/>
              <a:t>11/16/2020</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12544964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43EDD-D0D2-447F-B24F-3717AF4B109D}" type="datetime1">
              <a:rPr lang="en-US" smtClean="0"/>
              <a:pPr/>
              <a:t>11/16/2020</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9592948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A543EDD-D0D2-447F-B24F-3717AF4B109D}" type="datetime1">
              <a:rPr lang="en-US" smtClean="0"/>
              <a:pPr/>
              <a:t>11/16/2020</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90837410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A543EDD-D0D2-447F-B24F-3717AF4B109D}" type="datetime1">
              <a:rPr lang="en-US" smtClean="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52973080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43EDD-D0D2-447F-B24F-3717AF4B109D}" type="datetime1">
              <a:rPr lang="en-US" smtClean="0"/>
              <a:pPr/>
              <a:t>11/16/2020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7457642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giornaledelcaffe.it/trasformazione/torrefazione-processo-o-luogo/"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astrolabio.it/alfonso-bialetti-uomo-che-invento-la-moka/"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Bialetti"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bialettigroup.it/it/comunicazione/caroselli.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ired.it/gadget/accessori/2014/06/16/brasile-2014-i-gadget-improbabili-e-le-limited-edition-dedicate-ai-mondiali/" TargetMode="External"/><Relationship Id="rId7" Type="http://schemas.openxmlformats.org/officeDocument/2006/relationships/hyperlink" Target="http://www.flickr.com/photos/99295419@N00/1937683562"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www.flickr.com/photos/agnesleung/6665828409/" TargetMode="Externa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hyperlink" Target="http://brewminate.com/how-to-use-a-moka-pot/"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asnimnews.com/fa/news/1396/05/23/1491720/%D8%AF%D9%84%D8%A7%DB%8C%D9%84-%D8%B4%D8%A8-%D8%A7%D8%AF%D8%B1%D8%A7%D8%B1%DB%8C-%DA%86%DB%8C%D8%B3%D8%AA-%D8%B1%D8%A7%D9%87%DA%A9%D8%A7%D8%B1%D9%87%D8%A7%DB%8C-%D8%AF%D8%B1%D9%85%D8%A7%D9%86%DB%8C"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de/illustrations/smili-smiley-smiliy-daumen-runter-3898008/" TargetMode="External"/><Relationship Id="rId7" Type="http://schemas.openxmlformats.org/officeDocument/2006/relationships/hyperlink" Target="https://gamebanana.com/sprays/48895"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jurisprudenciaderechofamilia.wordpress.com/2015/01/22/cabe-recurso-de-apelacion-contra-la-resolucion-judicial-de-medidas-adoptadas-al-amparo-del-art-158-c-c/" TargetMode="Externa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hyperlink" Target="https://it.wikiquote.org/wiki/Domanda"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llastradadiemmaus.it/sezioni-del-sito/approfondimenti/1251-domande-risposte-e-silenzi"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qbricette.com/2013/10/dal-diario-di-2-nutrizioniste.html" TargetMode="Externa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gastrolabio.it/wordpress/wp-content/uploads/2014/10/Lisciveuse.jpg" TargetMode="External"/><Relationship Id="rId13" Type="http://schemas.openxmlformats.org/officeDocument/2006/relationships/hyperlink" Target="https://upload.wikimedia.org/wikipedia/en/thumb/d/d7/L'Omino_Bialetti_2008-12-30_.svg/220px-L'Omino_Bialetti_2008-12-30_.svg.png" TargetMode="External"/><Relationship Id="rId18" Type="http://schemas.openxmlformats.org/officeDocument/2006/relationships/hyperlink" Target="https://jurisprudenciaderechofamilia.files.wordpress.com/2015/01/si-o-no.jpg" TargetMode="External"/><Relationship Id="rId3" Type="http://schemas.openxmlformats.org/officeDocument/2006/relationships/hyperlink" Target="https://www.duecappucci.pl/moka-bialetti-jak-powstala-slynna-marka/" TargetMode="External"/><Relationship Id="rId7" Type="http://schemas.openxmlformats.org/officeDocument/2006/relationships/hyperlink" Target="https://upload.wikimedia.org/wikipedia/it/b/b3/Alfonso_Bialetti.jpg" TargetMode="External"/><Relationship Id="rId12" Type="http://schemas.openxmlformats.org/officeDocument/2006/relationships/hyperlink" Target="http://www.gastrolabio.it/wordpress/wp-content/uploads/2014/10/catena-montaggio-caffettiere.jpg" TargetMode="External"/><Relationship Id="rId17" Type="http://schemas.openxmlformats.org/officeDocument/2006/relationships/hyperlink" Target="http://brewminate.com/wp-content/uploads/2017/05/MokaPot04.jpg" TargetMode="External"/><Relationship Id="rId2" Type="http://schemas.openxmlformats.org/officeDocument/2006/relationships/hyperlink" Target="https://www.ilsole24ore.com/art/storia-bialetti-boom-moka-bilanci-rosso-AEXsSNXG?refresh_ce=1" TargetMode="External"/><Relationship Id="rId16" Type="http://schemas.openxmlformats.org/officeDocument/2006/relationships/hyperlink" Target="https://farm3.staticflickr.com/2301/1937683562_ddb9e057a2_z.jpg?zz=1" TargetMode="External"/><Relationship Id="rId1" Type="http://schemas.openxmlformats.org/officeDocument/2006/relationships/slideLayout" Target="../slideLayouts/slideLayout2.xml"/><Relationship Id="rId6" Type="http://schemas.openxmlformats.org/officeDocument/2006/relationships/hyperlink" Target="https://upload.wikimedia.org/wikipedia/commons/7/7b/Moka_Express_Bialetti.jpg" TargetMode="External"/><Relationship Id="rId11" Type="http://schemas.openxmlformats.org/officeDocument/2006/relationships/hyperlink" Target="https://3.bp.blogspot.com/-wHseIOut0tI/Uy6-GE4h7RI/AAAAAAAADhQ/yKBhRlPOP_I/s1600/1209_bialetti.jpg" TargetMode="External"/><Relationship Id="rId5" Type="http://schemas.openxmlformats.org/officeDocument/2006/relationships/hyperlink" Target="https://get.pxhere.com/photo/coffee-food-produce-drink-caffeine-hazelnut-grains-coffee-beans-598944.jpg" TargetMode="External"/><Relationship Id="rId15" Type="http://schemas.openxmlformats.org/officeDocument/2006/relationships/hyperlink" Target="https://c2.staticflickr.com/8/7152/6665828409_488839b7e2_b.jpg" TargetMode="External"/><Relationship Id="rId10" Type="http://schemas.openxmlformats.org/officeDocument/2006/relationships/hyperlink" Target="https://www.oguiademilao.com/wp-content/uploads/2016/03/Cafeteira-Bialetti-Moka.jpg" TargetMode="External"/><Relationship Id="rId4" Type="http://schemas.openxmlformats.org/officeDocument/2006/relationships/hyperlink" Target="https://www.giornaledelcaffe.it/wp-content/uploads/2018/11/caffe-torrefazione-01.jpg" TargetMode="External"/><Relationship Id="rId9" Type="http://schemas.openxmlformats.org/officeDocument/2006/relationships/hyperlink" Target="https://upload.wikimedia.org/wikipedia/commons/thumb/c/cd/Moka_Express_sideview.png/1200px-Moka_Express_sideview.png" TargetMode="External"/><Relationship Id="rId14" Type="http://schemas.openxmlformats.org/officeDocument/2006/relationships/hyperlink" Target="https://images.wired.it/wp-content/uploads/2014/06/1402479617_Fiammetta-Bialetti.jp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598944"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t.wikipedia.org/wiki/Alfonso_Bialetti"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astrolabio.it/alfonso-bialetti-uomo-che-invento-la-moka/"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oguiademilao.com/cafeteira-italiana-tem-nome-e-sobrenome-moka-bialetti/"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orneartdesign.blogspot.com/2014/03/los-autores-y-sus-obras-bialetti-y-la.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81624A-75DC-8E4C-B3A4-E320EEC7B483}"/>
              </a:ext>
            </a:extLst>
          </p:cNvPr>
          <p:cNvSpPr>
            <a:spLocks noGrp="1"/>
          </p:cNvSpPr>
          <p:nvPr>
            <p:ph type="ctrTitle"/>
          </p:nvPr>
        </p:nvSpPr>
        <p:spPr>
          <a:xfrm>
            <a:off x="6746628" y="1783959"/>
            <a:ext cx="4645250" cy="2889114"/>
          </a:xfrm>
        </p:spPr>
        <p:txBody>
          <a:bodyPr anchor="b">
            <a:normAutofit/>
          </a:bodyPr>
          <a:lstStyle/>
          <a:p>
            <a:pPr algn="l"/>
            <a:r>
              <a:rPr lang="pl-PL" dirty="0"/>
              <a:t>Świat kawy – Moka </a:t>
            </a:r>
            <a:r>
              <a:rPr lang="pl-PL" dirty="0" err="1"/>
              <a:t>Bialetti</a:t>
            </a:r>
            <a:endParaRPr lang="pl-PL" dirty="0"/>
          </a:p>
        </p:txBody>
      </p:sp>
      <p:sp>
        <p:nvSpPr>
          <p:cNvPr id="3" name="Podtytuł 2">
            <a:extLst>
              <a:ext uri="{FF2B5EF4-FFF2-40B4-BE49-F238E27FC236}">
                <a16:creationId xmlns:a16="http://schemas.microsoft.com/office/drawing/2014/main" id="{0AE1A7F1-EE3A-D04B-B768-EC2E263D6AE8}"/>
              </a:ext>
            </a:extLst>
          </p:cNvPr>
          <p:cNvSpPr>
            <a:spLocks noGrp="1"/>
          </p:cNvSpPr>
          <p:nvPr>
            <p:ph type="subTitle" idx="1"/>
          </p:nvPr>
        </p:nvSpPr>
        <p:spPr>
          <a:xfrm>
            <a:off x="6746627" y="4750893"/>
            <a:ext cx="4645250" cy="1147863"/>
          </a:xfrm>
        </p:spPr>
        <p:txBody>
          <a:bodyPr anchor="t">
            <a:normAutofit/>
          </a:bodyPr>
          <a:lstStyle/>
          <a:p>
            <a:pPr algn="l"/>
            <a:endParaRPr lang="pl-PL" sz="2000"/>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az 4" descr="Obraz zawierający żywność, siedzi, owoce, różny&#10;&#10;Opis wygenerowany automatycznie">
            <a:extLst>
              <a:ext uri="{FF2B5EF4-FFF2-40B4-BE49-F238E27FC236}">
                <a16:creationId xmlns:a16="http://schemas.microsoft.com/office/drawing/2014/main" id="{FFE15B6B-2FBC-CD4A-B157-A2F5DA201F9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702" r="2441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0058854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budynek, siedzi, stół, kobieta&#10;&#10;Opis wygenerowany automatycznie">
            <a:extLst>
              <a:ext uri="{FF2B5EF4-FFF2-40B4-BE49-F238E27FC236}">
                <a16:creationId xmlns:a16="http://schemas.microsoft.com/office/drawing/2014/main" id="{0A69C7ED-3118-D04A-8CF8-3FE70434AB6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0775" r="-2" b="3864"/>
          <a:stretch/>
        </p:blipFill>
        <p:spPr>
          <a:xfrm>
            <a:off x="20" y="10"/>
            <a:ext cx="12191980" cy="6857990"/>
          </a:xfrm>
          <a:prstGeom prst="rect">
            <a:avLst/>
          </a:prstGeom>
        </p:spPr>
      </p:pic>
      <p:sp>
        <p:nvSpPr>
          <p:cNvPr id="22" name="Freeform: Shape 2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B7855613-1925-D44E-B090-8D10AD40BF0B}"/>
              </a:ext>
            </a:extLst>
          </p:cNvPr>
          <p:cNvSpPr>
            <a:spLocks noGrp="1"/>
          </p:cNvSpPr>
          <p:nvPr>
            <p:ph type="title"/>
          </p:nvPr>
        </p:nvSpPr>
        <p:spPr>
          <a:xfrm>
            <a:off x="7851031" y="632990"/>
            <a:ext cx="4062643" cy="1043409"/>
          </a:xfrm>
        </p:spPr>
        <p:txBody>
          <a:bodyPr>
            <a:normAutofit/>
          </a:bodyPr>
          <a:lstStyle/>
          <a:p>
            <a:endParaRPr lang="pl-PL" sz="3600"/>
          </a:p>
        </p:txBody>
      </p:sp>
      <p:sp>
        <p:nvSpPr>
          <p:cNvPr id="3" name="Symbol zastępczy zawartości 2">
            <a:extLst>
              <a:ext uri="{FF2B5EF4-FFF2-40B4-BE49-F238E27FC236}">
                <a16:creationId xmlns:a16="http://schemas.microsoft.com/office/drawing/2014/main" id="{B04B8ACC-E720-AD42-AFF7-A2DAC5E83165}"/>
              </a:ext>
            </a:extLst>
          </p:cNvPr>
          <p:cNvSpPr>
            <a:spLocks noGrp="1"/>
          </p:cNvSpPr>
          <p:nvPr>
            <p:ph idx="1"/>
          </p:nvPr>
        </p:nvSpPr>
        <p:spPr>
          <a:xfrm>
            <a:off x="7621031" y="1774372"/>
            <a:ext cx="4062642" cy="2754086"/>
          </a:xfrm>
        </p:spPr>
        <p:txBody>
          <a:bodyPr anchor="t">
            <a:noAutofit/>
          </a:bodyPr>
          <a:lstStyle/>
          <a:p>
            <a:pPr marL="0" indent="0" algn="ctr">
              <a:buNone/>
            </a:pPr>
            <a:r>
              <a:rPr lang="pl-PL" sz="2400" dirty="0"/>
              <a:t>Dopiero w 1946 roku, dzięki przedsiębiorczej mentalności jego syna - Renato </a:t>
            </a:r>
            <a:r>
              <a:rPr lang="pl-PL" sz="2400" dirty="0" err="1"/>
              <a:t>Bialetti</a:t>
            </a:r>
            <a:r>
              <a:rPr lang="pl-PL" sz="2400" dirty="0"/>
              <a:t>, los domowego ekspresu do kawy zmienił się radykalnie: Renato przeszedł z produkcji rzemieślniczej do przemysłowej z milionami sprzedanych sztuk.</a:t>
            </a:r>
          </a:p>
        </p:txBody>
      </p:sp>
    </p:spTree>
    <p:extLst>
      <p:ext uri="{BB962C8B-B14F-4D97-AF65-F5344CB8AC3E}">
        <p14:creationId xmlns:p14="http://schemas.microsoft.com/office/powerpoint/2010/main" val="314019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351425-16FD-D54E-8492-C9FB3E6B6BDE}"/>
              </a:ext>
            </a:extLst>
          </p:cNvPr>
          <p:cNvSpPr>
            <a:spLocks noGrp="1"/>
          </p:cNvSpPr>
          <p:nvPr>
            <p:ph type="title"/>
          </p:nvPr>
        </p:nvSpPr>
        <p:spPr>
          <a:xfrm>
            <a:off x="838200" y="365126"/>
            <a:ext cx="6505575" cy="462778"/>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F7407842-95CD-E343-841A-08C975DC37F8}"/>
              </a:ext>
            </a:extLst>
          </p:cNvPr>
          <p:cNvSpPr>
            <a:spLocks noGrp="1"/>
          </p:cNvSpPr>
          <p:nvPr>
            <p:ph idx="1"/>
          </p:nvPr>
        </p:nvSpPr>
        <p:spPr>
          <a:xfrm>
            <a:off x="838200" y="1371600"/>
            <a:ext cx="6505575" cy="4805363"/>
          </a:xfrm>
        </p:spPr>
        <p:txBody>
          <a:bodyPr>
            <a:noAutofit/>
          </a:bodyPr>
          <a:lstStyle/>
          <a:p>
            <a:pPr marL="0" indent="0" algn="just">
              <a:buNone/>
            </a:pPr>
            <a:r>
              <a:rPr lang="pl-PL" sz="2200"/>
              <a:t>Renato postanowił rozpropagować makinetkę na całym świecie. </a:t>
            </a:r>
          </a:p>
          <a:p>
            <a:pPr marL="0" indent="0" algn="just">
              <a:buNone/>
            </a:pPr>
            <a:r>
              <a:rPr lang="pl-PL" sz="2200"/>
              <a:t>Zaczął od zaprojektowania charakterystycznego, rozpoznawalnego logo – człowieka z wąsem i wyciągniętą do góry ręką. Mało kto wie, że ten narysowany człowiek to podobizna założyciela firmy – Alfonso Bialettiego. Wyciągnięta do góry ręka z jednym palcem oznacza nic innego jak </a:t>
            </a:r>
            <a:r>
              <a:rPr lang="pl-PL" sz="2200" b="1" i="1"/>
              <a:t>un caffe per favore </a:t>
            </a:r>
            <a:r>
              <a:rPr lang="pl-PL" sz="2200"/>
              <a:t>(</a:t>
            </a:r>
            <a:r>
              <a:rPr lang="pl-PL" sz="2200" i="1"/>
              <a:t>jedną kawę, proszę</a:t>
            </a:r>
            <a:r>
              <a:rPr lang="pl-PL" sz="2200"/>
              <a:t>). Jest to słynny gest używany od wielu lat we włoskich kawiarniach.</a:t>
            </a:r>
          </a:p>
          <a:p>
            <a:pPr marL="0" indent="0" algn="just">
              <a:buNone/>
            </a:pPr>
            <a:r>
              <a:rPr lang="pl-PL" sz="2200"/>
              <a:t>Renato poświęcił również wiele uwagi intensywnej kampanii marketingowej w czasopismach, gazetach i na plakatach. Ale prawdziwy boom sprzedaży rozpoczął się wraz z powstaniem telewizji i telewizyjnych reklam.  </a:t>
            </a:r>
            <a:endParaRPr lang="pl-PL" sz="2200" dirty="0"/>
          </a:p>
        </p:txBody>
      </p:sp>
      <p:sp>
        <p:nvSpPr>
          <p:cNvPr id="11" name="Rectangle 10">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Obraz 7" descr="Obraz zawierający rysunek&#10;&#10;Opis wygenerowany automatycznie">
            <a:extLst>
              <a:ext uri="{FF2B5EF4-FFF2-40B4-BE49-F238E27FC236}">
                <a16:creationId xmlns:a16="http://schemas.microsoft.com/office/drawing/2014/main" id="{E65C8B4A-A9F4-554C-8010-22DF4DF4996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60037" y="247650"/>
            <a:ext cx="2794000" cy="6362700"/>
          </a:xfrm>
          <a:prstGeom prst="rect">
            <a:avLst/>
          </a:prstGeom>
        </p:spPr>
      </p:pic>
    </p:spTree>
    <p:extLst>
      <p:ext uri="{BB962C8B-B14F-4D97-AF65-F5344CB8AC3E}">
        <p14:creationId xmlns:p14="http://schemas.microsoft.com/office/powerpoint/2010/main" val="169910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C5A6C1-A9C7-E14B-8AEC-7E9FEC9A4C2A}"/>
              </a:ext>
            </a:extLst>
          </p:cNvPr>
          <p:cNvSpPr>
            <a:spLocks noGrp="1"/>
          </p:cNvSpPr>
          <p:nvPr>
            <p:ph type="title"/>
          </p:nvPr>
        </p:nvSpPr>
        <p:spPr>
          <a:xfrm>
            <a:off x="804673" y="1445494"/>
            <a:ext cx="3616856" cy="4376572"/>
          </a:xfrm>
        </p:spPr>
        <p:txBody>
          <a:bodyPr anchor="ctr">
            <a:normAutofit/>
          </a:bodyPr>
          <a:lstStyle/>
          <a:p>
            <a:endParaRPr lang="pl-PL"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6C59AFEC-F433-FA4E-B46D-BE9DC3360D84}"/>
              </a:ext>
            </a:extLst>
          </p:cNvPr>
          <p:cNvSpPr>
            <a:spLocks noGrp="1"/>
          </p:cNvSpPr>
          <p:nvPr>
            <p:ph idx="1"/>
          </p:nvPr>
        </p:nvSpPr>
        <p:spPr>
          <a:xfrm>
            <a:off x="6096000" y="1399032"/>
            <a:ext cx="5501834" cy="4471416"/>
          </a:xfrm>
        </p:spPr>
        <p:txBody>
          <a:bodyPr anchor="ctr">
            <a:normAutofit/>
          </a:bodyPr>
          <a:lstStyle/>
          <a:p>
            <a:pPr marL="0" indent="0">
              <a:buNone/>
            </a:pPr>
            <a:r>
              <a:rPr lang="pl-PL" sz="2200" dirty="0">
                <a:solidFill>
                  <a:schemeClr val="bg1"/>
                </a:solidFill>
              </a:rPr>
              <a:t>3 lutego 1957 r. o godzinie 20.50, wyemitowano na antenie telewizji pierwszą reklamę Moki: </a:t>
            </a:r>
          </a:p>
          <a:p>
            <a:pPr marL="0" indent="0">
              <a:buNone/>
            </a:pPr>
            <a:r>
              <a:rPr lang="pl-PL" sz="2200" dirty="0">
                <a:solidFill>
                  <a:schemeClr val="bg1"/>
                </a:solidFill>
                <a:hlinkClick r:id="rId2"/>
              </a:rPr>
              <a:t>http://www.bialettigroup.it/it/comunicazione/caroselli.html</a:t>
            </a:r>
            <a:r>
              <a:rPr lang="pl-PL" sz="2200" dirty="0">
                <a:solidFill>
                  <a:schemeClr val="bg1"/>
                </a:solidFill>
              </a:rPr>
              <a:t>. </a:t>
            </a:r>
          </a:p>
          <a:p>
            <a:pPr marL="0" indent="0">
              <a:buNone/>
            </a:pPr>
            <a:endParaRPr lang="pl-PL" sz="2200" dirty="0">
              <a:solidFill>
                <a:schemeClr val="bg1"/>
              </a:solidFill>
            </a:endParaRPr>
          </a:p>
          <a:p>
            <a:pPr marL="0" indent="0">
              <a:buNone/>
            </a:pPr>
            <a:r>
              <a:rPr lang="pl-PL" sz="2200" dirty="0">
                <a:solidFill>
                  <a:schemeClr val="bg1"/>
                </a:solidFill>
              </a:rPr>
              <a:t>Od tego momentu czajniczek zagościł we wszystkich włoskich domach.</a:t>
            </a:r>
          </a:p>
        </p:txBody>
      </p:sp>
    </p:spTree>
    <p:extLst>
      <p:ext uri="{BB962C8B-B14F-4D97-AF65-F5344CB8AC3E}">
        <p14:creationId xmlns:p14="http://schemas.microsoft.com/office/powerpoint/2010/main" val="353560886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1BE5377-3572-574A-A4F5-8754E6C64B1B}"/>
              </a:ext>
            </a:extLst>
          </p:cNvPr>
          <p:cNvSpPr>
            <a:spLocks noGrp="1"/>
          </p:cNvSpPr>
          <p:nvPr>
            <p:ph type="title"/>
          </p:nvPr>
        </p:nvSpPr>
        <p:spPr>
          <a:xfrm>
            <a:off x="838200" y="894027"/>
            <a:ext cx="3494362" cy="4782873"/>
          </a:xfrm>
        </p:spPr>
        <p:txBody>
          <a:bodyPr>
            <a:normAutofit/>
          </a:bodyPr>
          <a:lstStyle/>
          <a:p>
            <a:pPr algn="r"/>
            <a:r>
              <a:rPr lang="pl-PL">
                <a:solidFill>
                  <a:schemeClr val="bg1"/>
                </a:solidFill>
              </a:rPr>
              <a:t>Jak działa słynna Moka Bialetti?</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066354E-CF3B-0741-BA2D-544F61F6B435}"/>
              </a:ext>
            </a:extLst>
          </p:cNvPr>
          <p:cNvSpPr>
            <a:spLocks noGrp="1"/>
          </p:cNvSpPr>
          <p:nvPr>
            <p:ph idx="1"/>
          </p:nvPr>
        </p:nvSpPr>
        <p:spPr>
          <a:xfrm>
            <a:off x="4976032" y="894027"/>
            <a:ext cx="6377768" cy="4782873"/>
          </a:xfrm>
        </p:spPr>
        <p:txBody>
          <a:bodyPr anchor="ctr">
            <a:normAutofit/>
          </a:bodyPr>
          <a:lstStyle/>
          <a:p>
            <a:pPr marL="0" indent="0" algn="just">
              <a:buNone/>
            </a:pPr>
            <a:r>
              <a:rPr lang="pl-PL" sz="1800" dirty="0">
                <a:solidFill>
                  <a:schemeClr val="bg1"/>
                </a:solidFill>
              </a:rPr>
              <a:t>Moka </a:t>
            </a:r>
            <a:r>
              <a:rPr lang="pl-PL" sz="1800" dirty="0" err="1">
                <a:solidFill>
                  <a:schemeClr val="bg1"/>
                </a:solidFill>
              </a:rPr>
              <a:t>Bialetti</a:t>
            </a:r>
            <a:r>
              <a:rPr lang="pl-PL" sz="1800" dirty="0">
                <a:solidFill>
                  <a:schemeClr val="bg1"/>
                </a:solidFill>
              </a:rPr>
              <a:t> jest urządzeniem ciśnieniowym. Składa się z trzech elementów. Dolnego pojemnika, do którego wlewa się wodę, sitka na kawę oraz pojemnika na kawę. Należy pilnować, by poziom nalanej wody nie przekroczył poziomu wyznaczanego przez zawór umieszczony na ściance dolnego pojemnika.</a:t>
            </a:r>
          </a:p>
          <a:p>
            <a:pPr marL="0" indent="0" algn="just">
              <a:buNone/>
            </a:pPr>
            <a:r>
              <a:rPr lang="pl-PL" sz="1800" dirty="0">
                <a:solidFill>
                  <a:schemeClr val="bg1"/>
                </a:solidFill>
              </a:rPr>
              <a:t>Cały proces rozpoczyna się w dolnym pojemniku, gdzie woda w miarę podgrzewania skrapla się w parę wodną. Przechodzi ona przez sitko z kawą, z której wyciąga najlepsze aromaty. Następnie, skroplony napar kawowy gromadzi się w górnym pojemniku.</a:t>
            </a:r>
          </a:p>
          <a:p>
            <a:pPr marL="0" indent="0" algn="just">
              <a:buNone/>
            </a:pPr>
            <a:r>
              <a:rPr lang="pl-PL" sz="1800" dirty="0">
                <a:solidFill>
                  <a:schemeClr val="bg1"/>
                </a:solidFill>
              </a:rPr>
              <a:t>Parzenie w ten sposób kawy trwa zdecydowanie dłużej niż w ekspresach ciśnieniowych. Na pyszną kawę trzeba poczekać około 3 minut, jednakże czy nie warto?</a:t>
            </a:r>
          </a:p>
          <a:p>
            <a:pPr marL="0" indent="0">
              <a:buNone/>
            </a:pPr>
            <a:endParaRPr lang="pl-PL" sz="1700" dirty="0">
              <a:solidFill>
                <a:schemeClr val="bg1"/>
              </a:solidFill>
            </a:endParaRPr>
          </a:p>
        </p:txBody>
      </p:sp>
    </p:spTree>
    <p:extLst>
      <p:ext uri="{BB962C8B-B14F-4D97-AF65-F5344CB8AC3E}">
        <p14:creationId xmlns:p14="http://schemas.microsoft.com/office/powerpoint/2010/main" val="309427329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CCCC02-0DCD-624B-A071-4465DE3E006C}"/>
              </a:ext>
            </a:extLst>
          </p:cNvPr>
          <p:cNvSpPr>
            <a:spLocks noGrp="1"/>
          </p:cNvSpPr>
          <p:nvPr>
            <p:ph type="title"/>
          </p:nvPr>
        </p:nvSpPr>
        <p:spPr>
          <a:xfrm>
            <a:off x="801098" y="1396289"/>
            <a:ext cx="5712824" cy="200055"/>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F0B1A303-853F-014E-8E28-18C5A7017645}"/>
              </a:ext>
            </a:extLst>
          </p:cNvPr>
          <p:cNvSpPr>
            <a:spLocks noGrp="1"/>
          </p:cNvSpPr>
          <p:nvPr>
            <p:ph idx="1"/>
          </p:nvPr>
        </p:nvSpPr>
        <p:spPr>
          <a:xfrm>
            <a:off x="197708" y="827903"/>
            <a:ext cx="5476829" cy="5225763"/>
          </a:xfrm>
        </p:spPr>
        <p:txBody>
          <a:bodyPr anchor="t">
            <a:noAutofit/>
          </a:bodyPr>
          <a:lstStyle/>
          <a:p>
            <a:pPr marL="0" indent="0" algn="just">
              <a:buNone/>
            </a:pPr>
            <a:r>
              <a:rPr lang="pl-PL" sz="2000" dirty="0"/>
              <a:t>Marka </a:t>
            </a:r>
            <a:r>
              <a:rPr lang="pl-PL" sz="2000" dirty="0" err="1"/>
              <a:t>Bialetti</a:t>
            </a:r>
            <a:r>
              <a:rPr lang="pl-PL" sz="2000" dirty="0"/>
              <a:t> łączy w sobie tradycję oraz nowoczesność, nadążając za pojawiającymi się trendami. </a:t>
            </a:r>
          </a:p>
          <a:p>
            <a:pPr marL="0" indent="0" algn="just">
              <a:buNone/>
            </a:pPr>
            <a:r>
              <a:rPr lang="pl-PL" sz="2000" dirty="0"/>
              <a:t>Wypuszczone zostały różne jej serie – na przykład wielobarwna </a:t>
            </a:r>
            <a:r>
              <a:rPr lang="pl-PL" sz="2000" b="1" dirty="0" err="1"/>
              <a:t>Fiammetta</a:t>
            </a:r>
            <a:r>
              <a:rPr lang="pl-PL" sz="2000" b="1" dirty="0"/>
              <a:t>. </a:t>
            </a:r>
            <a:r>
              <a:rPr lang="pl-PL" sz="2000" dirty="0"/>
              <a:t>Zaprojektowane zostały także nowe </a:t>
            </a:r>
            <a:r>
              <a:rPr lang="pl-PL" sz="2000" dirty="0" err="1"/>
              <a:t>makinetki</a:t>
            </a:r>
            <a:r>
              <a:rPr lang="pl-PL" sz="2000" dirty="0"/>
              <a:t>, w których słynny ośmioboczny pojemnik zastąpiono gładkim walcowanym. Model ten nazwano </a:t>
            </a:r>
            <a:r>
              <a:rPr lang="pl-PL" sz="2000" b="1" dirty="0" err="1"/>
              <a:t>Bialetti</a:t>
            </a:r>
            <a:r>
              <a:rPr lang="pl-PL" sz="2000" b="1" dirty="0"/>
              <a:t> </a:t>
            </a:r>
            <a:r>
              <a:rPr lang="pl-PL" sz="2000" b="1" dirty="0" err="1"/>
              <a:t>Venus</a:t>
            </a:r>
            <a:r>
              <a:rPr lang="pl-PL" sz="2000" dirty="0"/>
              <a:t> i </a:t>
            </a:r>
            <a:r>
              <a:rPr lang="pl-PL" sz="2000" b="1" dirty="0" err="1"/>
              <a:t>Bialetti</a:t>
            </a:r>
            <a:r>
              <a:rPr lang="pl-PL" sz="2000" b="1" dirty="0"/>
              <a:t> Kitty.</a:t>
            </a:r>
            <a:endParaRPr lang="pl-PL" sz="2000" dirty="0"/>
          </a:p>
          <a:p>
            <a:pPr marL="0" indent="0" algn="just">
              <a:buNone/>
            </a:pPr>
            <a:r>
              <a:rPr lang="pl-PL" sz="2000" dirty="0"/>
              <a:t>Poza tym marka wyszła na przeciw osobom mającym ochotę na poranne cappuccino. Model </a:t>
            </a:r>
            <a:r>
              <a:rPr lang="pl-PL" sz="2000" b="1" dirty="0" err="1"/>
              <a:t>Bialetti</a:t>
            </a:r>
            <a:r>
              <a:rPr lang="pl-PL" sz="2000" b="1" dirty="0"/>
              <a:t> </a:t>
            </a:r>
            <a:r>
              <a:rPr lang="pl-PL" sz="2000" b="1" dirty="0" err="1"/>
              <a:t>Mukka</a:t>
            </a:r>
            <a:r>
              <a:rPr lang="pl-PL" sz="2000" b="1" dirty="0"/>
              <a:t> </a:t>
            </a:r>
            <a:r>
              <a:rPr lang="pl-PL" sz="2000" dirty="0"/>
              <a:t>pozwala na zaparzanie kawy oraz jednoczesne spienienie mleka. W tym modelu czajniczek pomalowany jest w biało – czarne łaty, dokładnie takie jak ma krowa (</a:t>
            </a:r>
            <a:r>
              <a:rPr lang="pl-PL" sz="2000" i="1" dirty="0"/>
              <a:t>la </a:t>
            </a:r>
            <a:r>
              <a:rPr lang="pl-PL" sz="2000" i="1" dirty="0" err="1"/>
              <a:t>mucca</a:t>
            </a:r>
            <a:r>
              <a:rPr lang="pl-PL" sz="2000" i="1" dirty="0"/>
              <a:t> </a:t>
            </a:r>
            <a:r>
              <a:rPr lang="pl-PL" sz="2000" dirty="0"/>
              <a:t>– wł. krowa).</a:t>
            </a:r>
          </a:p>
          <a:p>
            <a:pPr marL="0" indent="0" algn="just">
              <a:buNone/>
            </a:pPr>
            <a:r>
              <a:rPr lang="pl-PL" sz="2000" dirty="0"/>
              <a:t>Z bardziej nowoczesnych modeli, marka wypuściła także czajniczek dostosowany do płyt indukcyjnych – </a:t>
            </a:r>
            <a:r>
              <a:rPr lang="pl-PL" sz="2000" b="1" dirty="0" err="1"/>
              <a:t>Bialetti</a:t>
            </a:r>
            <a:r>
              <a:rPr lang="pl-PL" sz="2000" b="1" dirty="0"/>
              <a:t> Moka </a:t>
            </a:r>
            <a:r>
              <a:rPr lang="pl-PL" sz="2000" b="1" dirty="0" err="1"/>
              <a:t>Induction</a:t>
            </a:r>
            <a:r>
              <a:rPr lang="pl-PL" sz="2000" b="1" dirty="0"/>
              <a:t>.</a:t>
            </a:r>
            <a:endParaRPr lang="pl-PL" sz="2000" dirty="0"/>
          </a:p>
        </p:txBody>
      </p:sp>
      <p:sp>
        <p:nvSpPr>
          <p:cNvPr id="23" name="Oval 2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az 4">
            <a:extLst>
              <a:ext uri="{FF2B5EF4-FFF2-40B4-BE49-F238E27FC236}">
                <a16:creationId xmlns:a16="http://schemas.microsoft.com/office/drawing/2014/main" id="{16B50299-3FD7-4B4B-9B86-5D394536C31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740" r="20012" b="3"/>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Obraz 7" descr="Obraz zawierający stół, wewnątrz, kubek, kawa&#10;&#10;Opis wygenerowany automatycznie">
            <a:extLst>
              <a:ext uri="{FF2B5EF4-FFF2-40B4-BE49-F238E27FC236}">
                <a16:creationId xmlns:a16="http://schemas.microsoft.com/office/drawing/2014/main" id="{918CC66A-2D85-FD4C-8E6B-CD6912862368}"/>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420" r="10798" b="4"/>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7" name="Freeform: Shape 2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Obraz 11" descr="Obraz zawierający kubek, kawa, stół, wewnątrz&#10;&#10;Opis wygenerowany automatycznie">
            <a:extLst>
              <a:ext uri="{FF2B5EF4-FFF2-40B4-BE49-F238E27FC236}">
                <a16:creationId xmlns:a16="http://schemas.microsoft.com/office/drawing/2014/main" id="{2350A204-4D1F-C84A-B7BD-8E3EDF4728FB}"/>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r="-1" b="30701"/>
          <a:stretch/>
        </p:blipFill>
        <p:spPr>
          <a:xfrm>
            <a:off x="9053088" y="4158280"/>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6" name="pole tekstowe 5">
            <a:extLst>
              <a:ext uri="{FF2B5EF4-FFF2-40B4-BE49-F238E27FC236}">
                <a16:creationId xmlns:a16="http://schemas.microsoft.com/office/drawing/2014/main" id="{01840312-85CD-4E4B-8378-F8C4E44921E9}"/>
              </a:ext>
            </a:extLst>
          </p:cNvPr>
          <p:cNvSpPr txBox="1"/>
          <p:nvPr/>
        </p:nvSpPr>
        <p:spPr>
          <a:xfrm>
            <a:off x="9129746" y="6870700"/>
            <a:ext cx="813044"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Moka </a:t>
            </a:r>
            <a:r>
              <a:rPr lang="pl-PL" sz="700" dirty="0" err="1">
                <a:solidFill>
                  <a:srgbClr val="FFFFFF"/>
                </a:solidFill>
              </a:rPr>
              <a:t>Fiammetta</a:t>
            </a:r>
            <a:endParaRPr lang="pl-PL" sz="700" dirty="0">
              <a:solidFill>
                <a:srgbClr val="FFFFFF"/>
              </a:solidFill>
            </a:endParaRPr>
          </a:p>
        </p:txBody>
      </p:sp>
      <p:sp>
        <p:nvSpPr>
          <p:cNvPr id="9" name="pole tekstowe 8">
            <a:extLst>
              <a:ext uri="{FF2B5EF4-FFF2-40B4-BE49-F238E27FC236}">
                <a16:creationId xmlns:a16="http://schemas.microsoft.com/office/drawing/2014/main" id="{E090DFC2-5952-304D-86D0-202FF7C88B18}"/>
              </a:ext>
            </a:extLst>
          </p:cNvPr>
          <p:cNvSpPr txBox="1"/>
          <p:nvPr/>
        </p:nvSpPr>
        <p:spPr>
          <a:xfrm>
            <a:off x="11531242" y="6870700"/>
            <a:ext cx="660758"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Moka </a:t>
            </a:r>
            <a:r>
              <a:rPr lang="pl-PL" sz="700" dirty="0" err="1">
                <a:solidFill>
                  <a:srgbClr val="FFFFFF"/>
                </a:solidFill>
              </a:rPr>
              <a:t>Mukka</a:t>
            </a:r>
            <a:endParaRPr lang="pl-PL" sz="700" dirty="0">
              <a:solidFill>
                <a:srgbClr val="FFFFFF"/>
              </a:solidFill>
            </a:endParaRPr>
          </a:p>
        </p:txBody>
      </p:sp>
      <p:sp>
        <p:nvSpPr>
          <p:cNvPr id="13" name="pole tekstowe 12">
            <a:extLst>
              <a:ext uri="{FF2B5EF4-FFF2-40B4-BE49-F238E27FC236}">
                <a16:creationId xmlns:a16="http://schemas.microsoft.com/office/drawing/2014/main" id="{6ADEE674-C108-A544-B742-36CE48F86DD1}"/>
              </a:ext>
            </a:extLst>
          </p:cNvPr>
          <p:cNvSpPr txBox="1"/>
          <p:nvPr/>
        </p:nvSpPr>
        <p:spPr>
          <a:xfrm>
            <a:off x="6721839" y="6831763"/>
            <a:ext cx="971741"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Od góry: Moka </a:t>
            </a:r>
            <a:r>
              <a:rPr lang="pl-PL" sz="700" dirty="0" err="1">
                <a:solidFill>
                  <a:srgbClr val="FFFFFF"/>
                </a:solidFill>
              </a:rPr>
              <a:t>Venus</a:t>
            </a:r>
            <a:endParaRPr lang="pl-PL" sz="700" dirty="0">
              <a:solidFill>
                <a:srgbClr val="FFFFFF"/>
              </a:solidFill>
            </a:endParaRPr>
          </a:p>
        </p:txBody>
      </p:sp>
    </p:spTree>
    <p:extLst>
      <p:ext uri="{BB962C8B-B14F-4D97-AF65-F5344CB8AC3E}">
        <p14:creationId xmlns:p14="http://schemas.microsoft.com/office/powerpoint/2010/main" val="97950392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wewnątrz, kuchnia, szafka, siedzi&#10;&#10;Opis wygenerowany automatycznie">
            <a:extLst>
              <a:ext uri="{FF2B5EF4-FFF2-40B4-BE49-F238E27FC236}">
                <a16:creationId xmlns:a16="http://schemas.microsoft.com/office/drawing/2014/main" id="{09F011D2-0CC5-564B-9483-0CA23CE549C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828" t="8410" r="-1" b="68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65F7A7FA-C161-AB40-B357-900A08BEBC10}"/>
              </a:ext>
            </a:extLst>
          </p:cNvPr>
          <p:cNvSpPr>
            <a:spLocks noGrp="1"/>
          </p:cNvSpPr>
          <p:nvPr>
            <p:ph type="title"/>
          </p:nvPr>
        </p:nvSpPr>
        <p:spPr>
          <a:xfrm>
            <a:off x="7851031" y="632990"/>
            <a:ext cx="4062643" cy="1043409"/>
          </a:xfrm>
        </p:spPr>
        <p:txBody>
          <a:bodyPr>
            <a:normAutofit/>
          </a:bodyPr>
          <a:lstStyle/>
          <a:p>
            <a:endParaRPr lang="pl-PL" sz="3600"/>
          </a:p>
        </p:txBody>
      </p:sp>
      <p:sp>
        <p:nvSpPr>
          <p:cNvPr id="3" name="Symbol zastępczy zawartości 2">
            <a:extLst>
              <a:ext uri="{FF2B5EF4-FFF2-40B4-BE49-F238E27FC236}">
                <a16:creationId xmlns:a16="http://schemas.microsoft.com/office/drawing/2014/main" id="{881078C0-6D4F-3749-8E50-A997D5EEF8D0}"/>
              </a:ext>
            </a:extLst>
          </p:cNvPr>
          <p:cNvSpPr>
            <a:spLocks noGrp="1"/>
          </p:cNvSpPr>
          <p:nvPr>
            <p:ph idx="1"/>
          </p:nvPr>
        </p:nvSpPr>
        <p:spPr>
          <a:xfrm>
            <a:off x="7621031" y="1774372"/>
            <a:ext cx="4062642" cy="2754086"/>
          </a:xfrm>
        </p:spPr>
        <p:txBody>
          <a:bodyPr anchor="t">
            <a:normAutofit/>
          </a:bodyPr>
          <a:lstStyle/>
          <a:p>
            <a:pPr marL="0" indent="0" algn="ctr">
              <a:buNone/>
            </a:pPr>
            <a:endParaRPr lang="pl-PL" dirty="0"/>
          </a:p>
          <a:p>
            <a:pPr marL="0" indent="0" algn="ctr">
              <a:buNone/>
            </a:pPr>
            <a:r>
              <a:rPr lang="pl-PL" sz="3200" dirty="0"/>
              <a:t>A Ty? Lubisz kawę z </a:t>
            </a:r>
            <a:r>
              <a:rPr lang="pl-PL" sz="3200" dirty="0" err="1"/>
              <a:t>makinetki</a:t>
            </a:r>
            <a:r>
              <a:rPr lang="pl-PL" sz="3200" dirty="0"/>
              <a:t>? </a:t>
            </a:r>
            <a:r>
              <a:rPr lang="pl-PL" sz="3200" dirty="0">
                <a:sym typeface="Wingdings" pitchFamily="2" charset="2"/>
              </a:rPr>
              <a:t> </a:t>
            </a:r>
            <a:endParaRPr lang="pl-PL" sz="3200" dirty="0"/>
          </a:p>
        </p:txBody>
      </p:sp>
    </p:spTree>
    <p:extLst>
      <p:ext uri="{BB962C8B-B14F-4D97-AF65-F5344CB8AC3E}">
        <p14:creationId xmlns:p14="http://schemas.microsoft.com/office/powerpoint/2010/main" val="314189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EF0A2B8-DCF8-4F1C-8F24-08980DAF3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02E8B24A-E924-4EA4-951E-022F5DCF42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8" name="Rectangle 37">
              <a:extLst>
                <a:ext uri="{FF2B5EF4-FFF2-40B4-BE49-F238E27FC236}">
                  <a16:creationId xmlns:a16="http://schemas.microsoft.com/office/drawing/2014/main" id="{C10EB1CC-8FDC-4472-9750-CD4C17248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3A054A7-C0C2-4CBF-ACC4-EAD2ADD14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7EA2FCBD-319F-4A4F-9834-E50E3DD2A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4" y="549275"/>
            <a:ext cx="11088686" cy="5757925"/>
          </a:xfrm>
          <a:prstGeom prst="rect">
            <a:avLst/>
          </a:prstGeom>
          <a:solidFill>
            <a:schemeClr val="bg1"/>
          </a:solidFill>
          <a:ln>
            <a:noFill/>
          </a:ln>
          <a:effectLst>
            <a:outerShdw blurRad="508000" dist="1016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99996AD-F815-C641-A069-4967112D0C6B}"/>
              </a:ext>
            </a:extLst>
          </p:cNvPr>
          <p:cNvSpPr>
            <a:spLocks noGrp="1"/>
          </p:cNvSpPr>
          <p:nvPr>
            <p:ph type="title"/>
          </p:nvPr>
        </p:nvSpPr>
        <p:spPr>
          <a:xfrm>
            <a:off x="1092200" y="1089026"/>
            <a:ext cx="3615724" cy="2328864"/>
          </a:xfrm>
        </p:spPr>
        <p:txBody>
          <a:bodyPr vert="horz" wrap="square" lIns="91440" tIns="45720" rIns="91440" bIns="45720" rtlCol="0" anchor="b">
            <a:normAutofit/>
          </a:bodyPr>
          <a:lstStyle/>
          <a:p>
            <a:r>
              <a:rPr lang="en-US" sz="3600" dirty="0" err="1"/>
              <a:t>Ewaluacja</a:t>
            </a:r>
            <a:r>
              <a:rPr lang="en-US" sz="3600" dirty="0"/>
              <a:t> </a:t>
            </a:r>
            <a:r>
              <a:rPr lang="en-US" sz="3600" dirty="0" err="1"/>
              <a:t>zajęć</a:t>
            </a:r>
            <a:endParaRPr lang="en-US" sz="3600" dirty="0"/>
          </a:p>
        </p:txBody>
      </p:sp>
      <p:pic>
        <p:nvPicPr>
          <p:cNvPr id="29" name="Symbol zastępczy zawartości 28" descr="Obraz zawierający osoba, młode, mężczyzna, osoby&#10;&#10;Opis wygenerowany automatycznie">
            <a:extLst>
              <a:ext uri="{FF2B5EF4-FFF2-40B4-BE49-F238E27FC236}">
                <a16:creationId xmlns:a16="http://schemas.microsoft.com/office/drawing/2014/main" id="{AB3BE874-8A5E-8B4B-9A41-152E9582AB65}"/>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14964" b="1"/>
          <a:stretch/>
        </p:blipFill>
        <p:spPr>
          <a:xfrm>
            <a:off x="4619625" y="549274"/>
            <a:ext cx="7019924" cy="5757925"/>
          </a:xfrm>
          <a:prstGeom prst="rect">
            <a:avLst/>
          </a:prstGeom>
          <a:effectLst/>
        </p:spPr>
      </p:pic>
    </p:spTree>
    <p:extLst>
      <p:ext uri="{BB962C8B-B14F-4D97-AF65-F5344CB8AC3E}">
        <p14:creationId xmlns:p14="http://schemas.microsoft.com/office/powerpoint/2010/main" val="371380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0BE7F6-8F65-CC4C-BF21-842BF62459BE}"/>
              </a:ext>
            </a:extLst>
          </p:cNvPr>
          <p:cNvSpPr>
            <a:spLocks noGrp="1"/>
          </p:cNvSpPr>
          <p:nvPr>
            <p:ph type="title"/>
          </p:nvPr>
        </p:nvSpPr>
        <p:spPr>
          <a:xfrm>
            <a:off x="6940295" y="1396289"/>
            <a:ext cx="4668257" cy="1325563"/>
          </a:xfrm>
        </p:spPr>
        <p:txBody>
          <a:bodyPr>
            <a:normAutofit/>
          </a:bodyPr>
          <a:lstStyle/>
          <a:p>
            <a:r>
              <a:rPr lang="pl-PL" dirty="0"/>
              <a:t>Linia na podłodze </a:t>
            </a:r>
            <a:br>
              <a:rPr lang="pl-PL" dirty="0"/>
            </a:br>
            <a:r>
              <a:rPr lang="pl-PL" dirty="0"/>
              <a:t>i kciuki</a:t>
            </a:r>
          </a:p>
        </p:txBody>
      </p:sp>
      <p:sp>
        <p:nvSpPr>
          <p:cNvPr id="33" name="Freeform: Shape 32">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Obraz 16" descr="Obraz zawierający rysunek&#10;&#10;Opis wygenerowany automatycznie">
            <a:extLst>
              <a:ext uri="{FF2B5EF4-FFF2-40B4-BE49-F238E27FC236}">
                <a16:creationId xmlns:a16="http://schemas.microsoft.com/office/drawing/2014/main" id="{F5AFA186-54F5-9D4F-B79A-691FE24152A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960" r="9293"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Obraz 7" descr="Obraz zawierający znak, budynek, butelka, żywność&#10;&#10;Opis wygenerowany automatycznie">
            <a:extLst>
              <a:ext uri="{FF2B5EF4-FFF2-40B4-BE49-F238E27FC236}">
                <a16:creationId xmlns:a16="http://schemas.microsoft.com/office/drawing/2014/main" id="{19417500-0314-B246-9321-97AB11EB43E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1681" r="10031" b="-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3" name="Obraz 12" descr="Obraz zawierający ręka, trzymający&#10;&#10;Opis wygenerowany automatycznie">
            <a:extLst>
              <a:ext uri="{FF2B5EF4-FFF2-40B4-BE49-F238E27FC236}">
                <a16:creationId xmlns:a16="http://schemas.microsoft.com/office/drawing/2014/main" id="{3EED998C-0EDF-C849-B84E-66CF01A45CBF}"/>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1582" r="-4" b="8060"/>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Symbol zastępczy zawartości 2">
            <a:extLst>
              <a:ext uri="{FF2B5EF4-FFF2-40B4-BE49-F238E27FC236}">
                <a16:creationId xmlns:a16="http://schemas.microsoft.com/office/drawing/2014/main" id="{25C7B927-BF93-1642-BFE2-CFBFEE7C0283}"/>
              </a:ext>
            </a:extLst>
          </p:cNvPr>
          <p:cNvSpPr>
            <a:spLocks noGrp="1"/>
          </p:cNvSpPr>
          <p:nvPr>
            <p:ph idx="1"/>
          </p:nvPr>
        </p:nvSpPr>
        <p:spPr>
          <a:xfrm>
            <a:off x="6940296" y="2871982"/>
            <a:ext cx="4668256" cy="3181684"/>
          </a:xfrm>
        </p:spPr>
        <p:txBody>
          <a:bodyPr anchor="t">
            <a:normAutofit/>
          </a:bodyPr>
          <a:lstStyle/>
          <a:p>
            <a:pPr marL="0" indent="0" algn="just">
              <a:buNone/>
            </a:pPr>
            <a:r>
              <a:rPr lang="pl-PL" sz="1800" dirty="0"/>
              <a:t>Dzieci zaproszone są do wspólnego narysowania linii kredą na podłodze. Po jednej jej stronie piszemy: SI, czyli TAK. Po drugiej – NO, czyli NIE. </a:t>
            </a:r>
          </a:p>
          <a:p>
            <a:pPr marL="0" indent="0" algn="just">
              <a:buNone/>
            </a:pPr>
            <a:r>
              <a:rPr lang="pl-PL" sz="1800" dirty="0"/>
              <a:t>Następnie nauczyciel czyta stwierdzenia, a dzieci przechodzą na tę stronę, która im odpowiada.</a:t>
            </a:r>
          </a:p>
          <a:p>
            <a:pPr marL="0" indent="0" algn="just">
              <a:buNone/>
            </a:pPr>
            <a:r>
              <a:rPr lang="pl-PL" sz="1800" dirty="0"/>
              <a:t>W przypadku zajęć przeprowadzonych online, dzieci wykorzystują emotikonkę z kciukiem do góry dla wyrażenia odpowiedzi pozytywnej oraz emotikonkę z kciukiem do dołu dla odpowiedzi negatywnej.</a:t>
            </a:r>
          </a:p>
          <a:p>
            <a:pPr marL="0" indent="0" algn="just">
              <a:buNone/>
            </a:pPr>
            <a:endParaRPr lang="pl-PL" sz="1800" b="1" dirty="0"/>
          </a:p>
          <a:p>
            <a:pPr marL="0" indent="0">
              <a:buNone/>
            </a:pPr>
            <a:endParaRPr lang="pl-PL" sz="1800" dirty="0"/>
          </a:p>
        </p:txBody>
      </p:sp>
    </p:spTree>
    <p:extLst>
      <p:ext uri="{BB962C8B-B14F-4D97-AF65-F5344CB8AC3E}">
        <p14:creationId xmlns:p14="http://schemas.microsoft.com/office/powerpoint/2010/main" val="338806961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8CE3E7-43BD-EC4D-9BA9-8077C1C5D43D}"/>
              </a:ext>
            </a:extLst>
          </p:cNvPr>
          <p:cNvSpPr>
            <a:spLocks noGrp="1"/>
          </p:cNvSpPr>
          <p:nvPr>
            <p:ph type="title"/>
          </p:nvPr>
        </p:nvSpPr>
        <p:spPr>
          <a:xfrm>
            <a:off x="838200" y="365125"/>
            <a:ext cx="6505575" cy="1325563"/>
          </a:xfrm>
        </p:spPr>
        <p:txBody>
          <a:bodyPr>
            <a:normAutofit/>
          </a:bodyPr>
          <a:lstStyle/>
          <a:p>
            <a:r>
              <a:rPr lang="pl-PL" dirty="0"/>
              <a:t>Pytania do linii i kciuka:</a:t>
            </a:r>
          </a:p>
        </p:txBody>
      </p:sp>
      <p:sp>
        <p:nvSpPr>
          <p:cNvPr id="3" name="Symbol zastępczy zawartości 2">
            <a:extLst>
              <a:ext uri="{FF2B5EF4-FFF2-40B4-BE49-F238E27FC236}">
                <a16:creationId xmlns:a16="http://schemas.microsoft.com/office/drawing/2014/main" id="{FCE91BEB-9964-464B-A84F-726CE9A7C033}"/>
              </a:ext>
            </a:extLst>
          </p:cNvPr>
          <p:cNvSpPr>
            <a:spLocks noGrp="1"/>
          </p:cNvSpPr>
          <p:nvPr>
            <p:ph idx="1"/>
          </p:nvPr>
        </p:nvSpPr>
        <p:spPr>
          <a:xfrm>
            <a:off x="838200" y="1825625"/>
            <a:ext cx="6505575" cy="4351338"/>
          </a:xfrm>
        </p:spPr>
        <p:txBody>
          <a:bodyPr>
            <a:normAutofit/>
          </a:bodyPr>
          <a:lstStyle/>
          <a:p>
            <a:pPr>
              <a:buAutoNum type="arabicPeriod"/>
            </a:pPr>
            <a:r>
              <a:rPr lang="pl-PL" sz="2000" dirty="0"/>
              <a:t> Czy dzisiejsze zajęcia były dobrze zorganizowane?</a:t>
            </a:r>
          </a:p>
          <a:p>
            <a:pPr>
              <a:buAutoNum type="arabicPeriod"/>
            </a:pPr>
            <a:r>
              <a:rPr lang="pl-PL" sz="2000" dirty="0"/>
              <a:t> Czy przebiegły sprawnie?</a:t>
            </a:r>
          </a:p>
          <a:p>
            <a:pPr>
              <a:buAutoNum type="arabicPeriod"/>
            </a:pPr>
            <a:r>
              <a:rPr lang="pl-PL" sz="2000" dirty="0"/>
              <a:t> Czy atmosfera w czasie zajęć była przyjazna?</a:t>
            </a:r>
          </a:p>
          <a:p>
            <a:pPr>
              <a:buAutoNum type="arabicPeriod"/>
            </a:pPr>
            <a:r>
              <a:rPr lang="pl-PL" sz="2000" dirty="0"/>
              <a:t>Czy temat dzisiejszych zajęć był dla Ciebie interesujący?</a:t>
            </a:r>
          </a:p>
          <a:p>
            <a:pPr>
              <a:buFont typeface="Wingdings 3" charset="2"/>
              <a:buAutoNum type="arabicPeriod"/>
            </a:pPr>
            <a:r>
              <a:rPr lang="pl-PL" sz="2000" dirty="0"/>
              <a:t> Czy przekazane wiadomości przy użyciu prezentacji i zdjęć były podane w sposób zrozumiały?</a:t>
            </a:r>
          </a:p>
          <a:p>
            <a:pPr>
              <a:buAutoNum type="arabicPeriod"/>
            </a:pPr>
            <a:r>
              <a:rPr lang="pl-PL" sz="2000" dirty="0"/>
              <a:t> Czy wyjaśnienia nauczyciela prowadzącego pomogły Ci w zrozumieniu tematu?</a:t>
            </a:r>
          </a:p>
          <a:p>
            <a:pPr>
              <a:buAutoNum type="arabicPeriod"/>
            </a:pPr>
            <a:r>
              <a:rPr lang="pl-PL" sz="2000" dirty="0"/>
              <a:t> Czy chciałbyś/chciałabyś dowiedzieć się więcej na temat włoskich rodzajów kawy podczas kolejnego spotkania?</a:t>
            </a:r>
          </a:p>
          <a:p>
            <a:pPr>
              <a:buAutoNum type="arabicPeriod"/>
            </a:pPr>
            <a:r>
              <a:rPr lang="pl-PL" sz="2000" dirty="0"/>
              <a:t> Czy weźmiesz udział w kolejnych zajęciach dotyczących kultury, historii, tradycji i języka Włoch?</a:t>
            </a:r>
          </a:p>
          <a:p>
            <a:pPr marL="0" indent="0">
              <a:buNone/>
            </a:pPr>
            <a:endParaRPr lang="pl-PL" sz="2000" dirty="0"/>
          </a:p>
        </p:txBody>
      </p:sp>
      <p:pic>
        <p:nvPicPr>
          <p:cNvPr id="5" name="Obraz 4">
            <a:extLst>
              <a:ext uri="{FF2B5EF4-FFF2-40B4-BE49-F238E27FC236}">
                <a16:creationId xmlns:a16="http://schemas.microsoft.com/office/drawing/2014/main" id="{09C14DE3-E10C-6F4B-A03D-DCE568A9659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658" r="10704"/>
          <a:stretch/>
        </p:blipFill>
        <p:spPr>
          <a:xfrm>
            <a:off x="7737635" y="-1"/>
            <a:ext cx="3555205" cy="6858001"/>
          </a:xfrm>
          <a:prstGeom prst="rect">
            <a:avLst/>
          </a:prstGeom>
        </p:spPr>
      </p:pic>
      <p:sp>
        <p:nvSpPr>
          <p:cNvPr id="11" name="Rectangle 10">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584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833F66-6F8D-464F-A114-1AA0A5D938DC}"/>
              </a:ext>
            </a:extLst>
          </p:cNvPr>
          <p:cNvSpPr>
            <a:spLocks noGrp="1"/>
          </p:cNvSpPr>
          <p:nvPr>
            <p:ph type="title"/>
          </p:nvPr>
        </p:nvSpPr>
        <p:spPr>
          <a:xfrm>
            <a:off x="762001" y="803325"/>
            <a:ext cx="5314536" cy="1325563"/>
          </a:xfrm>
        </p:spPr>
        <p:txBody>
          <a:bodyPr>
            <a:normAutofit/>
          </a:bodyPr>
          <a:lstStyle/>
          <a:p>
            <a:r>
              <a:rPr lang="pl-PL" dirty="0"/>
              <a:t>Pytania </a:t>
            </a:r>
            <a:br>
              <a:rPr lang="pl-PL" dirty="0"/>
            </a:br>
            <a:r>
              <a:rPr lang="pl-PL" dirty="0"/>
              <a:t>do dzielenia się: </a:t>
            </a:r>
          </a:p>
        </p:txBody>
      </p:sp>
      <p:sp>
        <p:nvSpPr>
          <p:cNvPr id="3" name="Symbol zastępczy zawartości 2">
            <a:extLst>
              <a:ext uri="{FF2B5EF4-FFF2-40B4-BE49-F238E27FC236}">
                <a16:creationId xmlns:a16="http://schemas.microsoft.com/office/drawing/2014/main" id="{34506ED4-9B0F-7B40-BD4D-021522B1F80E}"/>
              </a:ext>
            </a:extLst>
          </p:cNvPr>
          <p:cNvSpPr>
            <a:spLocks noGrp="1"/>
          </p:cNvSpPr>
          <p:nvPr>
            <p:ph idx="1"/>
          </p:nvPr>
        </p:nvSpPr>
        <p:spPr>
          <a:xfrm>
            <a:off x="762000" y="2279018"/>
            <a:ext cx="5314543" cy="3375920"/>
          </a:xfrm>
        </p:spPr>
        <p:txBody>
          <a:bodyPr anchor="t">
            <a:normAutofit/>
          </a:bodyPr>
          <a:lstStyle/>
          <a:p>
            <a:pPr>
              <a:buAutoNum type="arabicPeriod"/>
            </a:pPr>
            <a:r>
              <a:rPr lang="pl-PL" sz="2400" dirty="0"/>
              <a:t> Czego dowiedziałeś się z zajęć?</a:t>
            </a:r>
          </a:p>
          <a:p>
            <a:pPr>
              <a:buAutoNum type="arabicPeriod"/>
            </a:pPr>
            <a:r>
              <a:rPr lang="pl-PL" sz="2400" dirty="0"/>
              <a:t> Co zapamiętałeś?</a:t>
            </a:r>
          </a:p>
          <a:p>
            <a:pPr>
              <a:buAutoNum type="arabicPeriod"/>
            </a:pPr>
            <a:r>
              <a:rPr lang="pl-PL" sz="2400" dirty="0"/>
              <a:t> Co było dla Ciebie nowe i wcześniej nie wiedziałeś o tym?</a:t>
            </a:r>
          </a:p>
          <a:p>
            <a:pPr>
              <a:buAutoNum type="arabicPeriod"/>
            </a:pPr>
            <a:r>
              <a:rPr lang="pl-PL" sz="2400" dirty="0"/>
              <a:t> Która informacja była dla Ciebie najciekawsza?</a:t>
            </a:r>
          </a:p>
          <a:p>
            <a:pPr>
              <a:buAutoNum type="arabicPeriod"/>
            </a:pPr>
            <a:r>
              <a:rPr lang="pl-PL" sz="2400" dirty="0"/>
              <a:t> A która najmniej ważna?</a:t>
            </a:r>
          </a:p>
          <a:p>
            <a:pPr>
              <a:buAutoNum type="arabicPeriod"/>
            </a:pPr>
            <a:r>
              <a:rPr lang="pl-PL" sz="2400" dirty="0"/>
              <a:t> Czy coś sprawiło Ci trudność?</a:t>
            </a:r>
          </a:p>
        </p:txBody>
      </p:sp>
      <p:sp>
        <p:nvSpPr>
          <p:cNvPr id="16"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Obraz 7" descr="Obraz zawierający rysunek&#10;&#10;Opis wygenerowany automatycznie">
            <a:extLst>
              <a:ext uri="{FF2B5EF4-FFF2-40B4-BE49-F238E27FC236}">
                <a16:creationId xmlns:a16="http://schemas.microsoft.com/office/drawing/2014/main" id="{1B0CC57A-BB3C-2E4D-AD81-9FF184DEAFB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 r="5996"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19323182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C95F7A8-19D3-EB41-9396-BC5BE7297809}"/>
              </a:ext>
            </a:extLst>
          </p:cNvPr>
          <p:cNvSpPr>
            <a:spLocks noGrp="1"/>
          </p:cNvSpPr>
          <p:nvPr>
            <p:ph type="title"/>
          </p:nvPr>
        </p:nvSpPr>
        <p:spPr>
          <a:xfrm>
            <a:off x="838200" y="894027"/>
            <a:ext cx="3494362" cy="4782873"/>
          </a:xfrm>
        </p:spPr>
        <p:txBody>
          <a:bodyPr>
            <a:normAutofit/>
          </a:bodyPr>
          <a:lstStyle/>
          <a:p>
            <a:pPr algn="r"/>
            <a:r>
              <a:rPr lang="pl-PL">
                <a:solidFill>
                  <a:schemeClr val="bg1"/>
                </a:solidFill>
              </a:rPr>
              <a:t>Temat: Świat kawy – Moka Bialetti</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80F63E0-BB07-9A48-9711-0A1CEDEC1BA3}"/>
              </a:ext>
            </a:extLst>
          </p:cNvPr>
          <p:cNvSpPr>
            <a:spLocks noGrp="1"/>
          </p:cNvSpPr>
          <p:nvPr>
            <p:ph idx="1"/>
          </p:nvPr>
        </p:nvSpPr>
        <p:spPr>
          <a:xfrm>
            <a:off x="4976032" y="894027"/>
            <a:ext cx="6377768" cy="5049573"/>
          </a:xfrm>
        </p:spPr>
        <p:txBody>
          <a:bodyPr anchor="ctr">
            <a:normAutofit/>
          </a:bodyPr>
          <a:lstStyle/>
          <a:p>
            <a:pPr marL="0" indent="0">
              <a:buNone/>
            </a:pPr>
            <a:r>
              <a:rPr lang="pl-PL" sz="1500" b="1" dirty="0">
                <a:solidFill>
                  <a:schemeClr val="bg1"/>
                </a:solidFill>
              </a:rPr>
              <a:t>Nauczyciel prowadzący: </a:t>
            </a:r>
            <a:r>
              <a:rPr lang="pl-PL" sz="1500" dirty="0">
                <a:solidFill>
                  <a:schemeClr val="bg1"/>
                </a:solidFill>
              </a:rPr>
              <a:t>Anna Trzcińska </a:t>
            </a:r>
          </a:p>
          <a:p>
            <a:pPr marL="0" indent="0">
              <a:buNone/>
            </a:pPr>
            <a:r>
              <a:rPr lang="pl-PL" sz="1500" b="1" dirty="0">
                <a:solidFill>
                  <a:schemeClr val="bg1"/>
                </a:solidFill>
              </a:rPr>
              <a:t>Miejsce i termin: </a:t>
            </a:r>
            <a:r>
              <a:rPr lang="pl-PL" sz="1500" dirty="0">
                <a:solidFill>
                  <a:schemeClr val="bg1"/>
                </a:solidFill>
              </a:rPr>
              <a:t>zajęcia online dla ZSS nr 78 w IPCZD, listopad 2020 r. </a:t>
            </a:r>
          </a:p>
          <a:p>
            <a:pPr marL="0" indent="0">
              <a:buNone/>
            </a:pPr>
            <a:r>
              <a:rPr lang="pl-PL" sz="1500" b="1" dirty="0">
                <a:solidFill>
                  <a:schemeClr val="bg1"/>
                </a:solidFill>
              </a:rPr>
              <a:t>Grupa: </a:t>
            </a:r>
            <a:r>
              <a:rPr lang="pl-PL" sz="1500" dirty="0">
                <a:solidFill>
                  <a:schemeClr val="bg1"/>
                </a:solidFill>
              </a:rPr>
              <a:t>starsza wychowanków </a:t>
            </a:r>
          </a:p>
          <a:p>
            <a:pPr marL="0" indent="0">
              <a:buNone/>
            </a:pPr>
            <a:r>
              <a:rPr lang="pl-PL" sz="1500" b="1" dirty="0">
                <a:solidFill>
                  <a:schemeClr val="bg1"/>
                </a:solidFill>
              </a:rPr>
              <a:t>Kompetencje kluczowe: </a:t>
            </a:r>
            <a:r>
              <a:rPr lang="pl-PL" sz="1500" dirty="0">
                <a:solidFill>
                  <a:schemeClr val="bg1"/>
                </a:solidFill>
              </a:rPr>
              <a:t>porozumiewanie się w języku ojczystym, umiejętność uczenia się, społeczne i obywatelskie, świadomość i ekspresja kulturowa, naukowe.</a:t>
            </a:r>
          </a:p>
          <a:p>
            <a:pPr marL="0" indent="0">
              <a:buNone/>
            </a:pPr>
            <a:r>
              <a:rPr lang="pl-PL" sz="1500" b="1" dirty="0">
                <a:solidFill>
                  <a:schemeClr val="bg1"/>
                </a:solidFill>
              </a:rPr>
              <a:t>Cele ogólne: </a:t>
            </a:r>
            <a:r>
              <a:rPr lang="pl-PL" sz="1500" dirty="0">
                <a:solidFill>
                  <a:schemeClr val="bg1"/>
                </a:solidFill>
              </a:rPr>
              <a:t>zwrócenie uwagi na piękno i różnice otaczającego nas świata, rozwijanie poczucia estetyki i wrażliwości, rozwijanie zainteresowań związanych z kulturą innego narodu europejskiego, pobudzanie aktywności pacjentów, budowanie i wzmacnianie relacji z rodzicami, doskonalenie umiejętności pracy zdalnej. </a:t>
            </a:r>
          </a:p>
          <a:p>
            <a:pPr marL="0" indent="0">
              <a:buNone/>
            </a:pPr>
            <a:r>
              <a:rPr lang="pl-PL" sz="1500" b="1" dirty="0">
                <a:solidFill>
                  <a:schemeClr val="bg1"/>
                </a:solidFill>
              </a:rPr>
              <a:t>Cele szczegółowe: </a:t>
            </a:r>
            <a:r>
              <a:rPr lang="pl-PL" sz="1500" dirty="0">
                <a:solidFill>
                  <a:schemeClr val="bg1"/>
                </a:solidFill>
              </a:rPr>
              <a:t>poznanie historii włoskiego czajniczka do kawy Moka </a:t>
            </a:r>
            <a:r>
              <a:rPr lang="pl-PL" sz="1500" dirty="0" err="1">
                <a:solidFill>
                  <a:schemeClr val="bg1"/>
                </a:solidFill>
              </a:rPr>
              <a:t>Bialetti</a:t>
            </a:r>
            <a:r>
              <a:rPr lang="pl-PL" sz="1500" dirty="0">
                <a:solidFill>
                  <a:schemeClr val="bg1"/>
                </a:solidFill>
              </a:rPr>
              <a:t>, pobudzanie aktywności umysłowej, stymulowanie koncentracji i uwagi, rozwijanie zainteresowań kulturowych. </a:t>
            </a:r>
          </a:p>
          <a:p>
            <a:pPr marL="0" indent="0">
              <a:buNone/>
            </a:pPr>
            <a:r>
              <a:rPr lang="pl-PL" sz="1500" b="1" dirty="0">
                <a:solidFill>
                  <a:schemeClr val="bg1"/>
                </a:solidFill>
              </a:rPr>
              <a:t>Cele terapeutyczne: </a:t>
            </a:r>
            <a:r>
              <a:rPr lang="pl-PL" sz="1500" dirty="0">
                <a:solidFill>
                  <a:schemeClr val="bg1"/>
                </a:solidFill>
              </a:rPr>
              <a:t>łagodzenie napięć emocjonalnych związanych z leczeniem oraz z pobytem w szpitalu poprzez udział w zajęciach, rozpoznawanie swoich mocnych stron, rozwijanie szacunku do innych kultur i siebie, dostarczanie pozytywnych treści o sobie, budowanie poczucia bezpieczeństwa, szacunku i zaufania</a:t>
            </a:r>
          </a:p>
          <a:p>
            <a:pPr marL="0" indent="0">
              <a:buNone/>
            </a:pPr>
            <a:endParaRPr lang="pl-PL" sz="1500" dirty="0">
              <a:solidFill>
                <a:schemeClr val="bg1"/>
              </a:solidFill>
            </a:endParaRPr>
          </a:p>
        </p:txBody>
      </p:sp>
    </p:spTree>
    <p:extLst>
      <p:ext uri="{BB962C8B-B14F-4D97-AF65-F5344CB8AC3E}">
        <p14:creationId xmlns:p14="http://schemas.microsoft.com/office/powerpoint/2010/main" val="63761100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74CE0FB-2A85-044D-AB82-52FFFEB0958B}"/>
              </a:ext>
            </a:extLst>
          </p:cNvPr>
          <p:cNvSpPr>
            <a:spLocks noGrp="1"/>
          </p:cNvSpPr>
          <p:nvPr>
            <p:ph type="title"/>
          </p:nvPr>
        </p:nvSpPr>
        <p:spPr>
          <a:xfrm>
            <a:off x="838200" y="365760"/>
            <a:ext cx="10515600" cy="1325563"/>
          </a:xfrm>
        </p:spPr>
        <p:txBody>
          <a:bodyPr>
            <a:normAutofit/>
          </a:bodyPr>
          <a:lstStyle/>
          <a:p>
            <a:endParaRPr lang="pl-PL">
              <a:solidFill>
                <a:schemeClr val="bg1"/>
              </a:solidFill>
            </a:endParaRPr>
          </a:p>
        </p:txBody>
      </p:sp>
      <p:sp>
        <p:nvSpPr>
          <p:cNvPr id="3" name="Symbol zastępczy zawartości 2">
            <a:extLst>
              <a:ext uri="{FF2B5EF4-FFF2-40B4-BE49-F238E27FC236}">
                <a16:creationId xmlns:a16="http://schemas.microsoft.com/office/drawing/2014/main" id="{EBC193BE-A49A-6347-822C-329C2EAE2CD8}"/>
              </a:ext>
            </a:extLst>
          </p:cNvPr>
          <p:cNvSpPr>
            <a:spLocks noGrp="1"/>
          </p:cNvSpPr>
          <p:nvPr>
            <p:ph idx="1"/>
          </p:nvPr>
        </p:nvSpPr>
        <p:spPr>
          <a:xfrm>
            <a:off x="841248" y="2276857"/>
            <a:ext cx="5015484" cy="3900106"/>
          </a:xfrm>
        </p:spPr>
        <p:txBody>
          <a:bodyPr anchor="ctr">
            <a:normAutofit/>
          </a:bodyPr>
          <a:lstStyle/>
          <a:p>
            <a:pPr marL="0" indent="0">
              <a:buNone/>
            </a:pPr>
            <a:r>
              <a:rPr lang="pl-PL" sz="2200" dirty="0"/>
              <a:t>Grazie per </a:t>
            </a:r>
            <a:r>
              <a:rPr lang="pl-PL" sz="2200" dirty="0" err="1"/>
              <a:t>esser</a:t>
            </a:r>
            <a:r>
              <a:rPr lang="pl-PL" sz="2200" dirty="0"/>
              <a:t> </a:t>
            </a:r>
            <a:r>
              <a:rPr lang="pl-PL" sz="2200" dirty="0" err="1"/>
              <a:t>stati</a:t>
            </a:r>
            <a:r>
              <a:rPr lang="pl-PL" sz="2200" dirty="0"/>
              <a:t> con </a:t>
            </a:r>
            <a:r>
              <a:rPr lang="pl-PL" sz="2200" dirty="0" err="1"/>
              <a:t>noi</a:t>
            </a:r>
            <a:r>
              <a:rPr lang="pl-PL" sz="2200" dirty="0"/>
              <a:t> </a:t>
            </a:r>
            <a:r>
              <a:rPr lang="pl-PL" sz="2200" dirty="0" err="1"/>
              <a:t>oggi</a:t>
            </a:r>
            <a:r>
              <a:rPr lang="pl-PL" sz="2200" dirty="0"/>
              <a:t>! </a:t>
            </a:r>
          </a:p>
          <a:p>
            <a:pPr marL="0" indent="0">
              <a:buNone/>
            </a:pPr>
            <a:r>
              <a:rPr lang="pl-PL" sz="2200" dirty="0"/>
              <a:t>Dziękujemy za Wasz udział w dzisiejszych zajęciach!</a:t>
            </a:r>
          </a:p>
          <a:p>
            <a:pPr marL="0" indent="0">
              <a:buNone/>
            </a:pPr>
            <a:endParaRPr lang="pl-PL" sz="2200" dirty="0"/>
          </a:p>
          <a:p>
            <a:pPr marL="0" indent="0">
              <a:buNone/>
            </a:pPr>
            <a:r>
              <a:rPr lang="pl-PL" sz="2200" dirty="0"/>
              <a:t>A </a:t>
            </a:r>
            <a:r>
              <a:rPr lang="pl-PL" sz="2200" dirty="0" err="1"/>
              <a:t>domani</a:t>
            </a:r>
            <a:r>
              <a:rPr lang="pl-PL" sz="2200" dirty="0"/>
              <a:t>!</a:t>
            </a:r>
          </a:p>
          <a:p>
            <a:pPr marL="0" indent="0">
              <a:buNone/>
            </a:pPr>
            <a:r>
              <a:rPr lang="pl-PL" sz="2200" dirty="0"/>
              <a:t>Do jutra! Serdecznie zapraszamy! </a:t>
            </a:r>
            <a:r>
              <a:rPr lang="pl-PL" sz="2200" dirty="0">
                <a:sym typeface="Wingdings" pitchFamily="2" charset="2"/>
              </a:rPr>
              <a:t> </a:t>
            </a:r>
            <a:endParaRPr lang="pl-PL" sz="2200" dirty="0"/>
          </a:p>
        </p:txBody>
      </p:sp>
      <p:pic>
        <p:nvPicPr>
          <p:cNvPr id="5" name="Obraz 4" descr="Obraz zawierający tekst&#10;&#10;Opis wygenerowany automatycznie">
            <a:extLst>
              <a:ext uri="{FF2B5EF4-FFF2-40B4-BE49-F238E27FC236}">
                <a16:creationId xmlns:a16="http://schemas.microsoft.com/office/drawing/2014/main" id="{8B730190-1EFA-1445-9164-174C00AD559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66" r="535" b="-11"/>
          <a:stretch/>
        </p:blipFill>
        <p:spPr>
          <a:xfrm>
            <a:off x="6335270" y="2276857"/>
            <a:ext cx="5015484" cy="3900106"/>
          </a:xfrm>
          <a:prstGeom prst="rect">
            <a:avLst/>
          </a:prstGeom>
        </p:spPr>
      </p:pic>
    </p:spTree>
    <p:extLst>
      <p:ext uri="{BB962C8B-B14F-4D97-AF65-F5344CB8AC3E}">
        <p14:creationId xmlns:p14="http://schemas.microsoft.com/office/powerpoint/2010/main" val="361405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790B3-13C6-0149-BF3D-EBB8E56E1073}"/>
              </a:ext>
            </a:extLst>
          </p:cNvPr>
          <p:cNvSpPr>
            <a:spLocks noGrp="1"/>
          </p:cNvSpPr>
          <p:nvPr>
            <p:ph type="title"/>
          </p:nvPr>
        </p:nvSpPr>
        <p:spPr>
          <a:xfrm>
            <a:off x="838200" y="365126"/>
            <a:ext cx="10515600" cy="315912"/>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1E365729-240A-5145-8C73-54A16FC5B2CC}"/>
              </a:ext>
            </a:extLst>
          </p:cNvPr>
          <p:cNvSpPr>
            <a:spLocks noGrp="1"/>
          </p:cNvSpPr>
          <p:nvPr>
            <p:ph idx="1"/>
          </p:nvPr>
        </p:nvSpPr>
        <p:spPr>
          <a:xfrm>
            <a:off x="838200" y="963827"/>
            <a:ext cx="10515600" cy="5213136"/>
          </a:xfrm>
        </p:spPr>
        <p:txBody>
          <a:bodyPr>
            <a:normAutofit fontScale="70000" lnSpcReduction="20000"/>
          </a:bodyPr>
          <a:lstStyle/>
          <a:p>
            <a:pPr marL="0" indent="0">
              <a:buNone/>
            </a:pPr>
            <a:r>
              <a:rPr lang="pl-PL" b="1" dirty="0"/>
              <a:t>Metody: </a:t>
            </a:r>
            <a:r>
              <a:rPr lang="pl-PL" dirty="0"/>
              <a:t>podająca – objaśnienia, polecenia. </a:t>
            </a:r>
          </a:p>
          <a:p>
            <a:pPr marL="0" indent="0">
              <a:buNone/>
            </a:pPr>
            <a:r>
              <a:rPr lang="pl-PL" b="1" dirty="0"/>
              <a:t>Środki dydaktyczne: </a:t>
            </a:r>
            <a:r>
              <a:rPr lang="pl-PL" dirty="0"/>
              <a:t>prezentacja PowerPoint, linki: </a:t>
            </a:r>
            <a:r>
              <a:rPr lang="pl-PL" dirty="0">
                <a:hlinkClick r:id="rId2"/>
              </a:rPr>
              <a:t>https://www.ilsole24ore.com/art/storia-bialetti-boom-moka-bilanci-rosso-AEXsSNXG?refresh_ce=1</a:t>
            </a:r>
            <a:r>
              <a:rPr lang="pl-PL" dirty="0"/>
              <a:t>,  </a:t>
            </a:r>
            <a:r>
              <a:rPr lang="pl-PL" dirty="0">
                <a:hlinkClick r:id="rId3"/>
              </a:rPr>
              <a:t>https://www.duecappucci.pl/moka-bialetti-jak-powstala-slynna-marka/</a:t>
            </a:r>
            <a:r>
              <a:rPr lang="pl-PL" dirty="0"/>
              <a:t> (dostęp: 16.11.2020), fotografie: </a:t>
            </a:r>
            <a:r>
              <a:rPr lang="pl-PL" dirty="0">
                <a:hlinkClick r:id="rId4"/>
              </a:rPr>
              <a:t>https://www.giornaledelcaffe.it/wp-content/uploads/2018/11/caffe-torrefazione-01.jpg</a:t>
            </a:r>
            <a:r>
              <a:rPr lang="pl-PL" dirty="0"/>
              <a:t>, </a:t>
            </a:r>
            <a:r>
              <a:rPr lang="pl-PL" dirty="0">
                <a:hlinkClick r:id="rId5"/>
              </a:rPr>
              <a:t>https://get.pxhere.com/photo/coffee-food-produce-drink-caffeine-hazelnut-grains-coffee-beans-598944.jpg</a:t>
            </a:r>
            <a:r>
              <a:rPr lang="pl-PL" dirty="0"/>
              <a:t>,   </a:t>
            </a:r>
            <a:r>
              <a:rPr lang="pl-PL" dirty="0">
                <a:hlinkClick r:id="rId6"/>
              </a:rPr>
              <a:t>https://upload.wikimedia.org/wikipedia/commons/7/7b/Moka_Express_Bialetti.jpg</a:t>
            </a:r>
            <a:r>
              <a:rPr lang="pl-PL" dirty="0"/>
              <a:t>, </a:t>
            </a:r>
            <a:r>
              <a:rPr lang="pl-PL" dirty="0">
                <a:hlinkClick r:id="rId7"/>
              </a:rPr>
              <a:t>https://upload.wikimedia.org/wikipedia/it/b/b3/Alfonso_Bialetti.jpg</a:t>
            </a:r>
            <a:r>
              <a:rPr lang="pl-PL" dirty="0"/>
              <a:t>, </a:t>
            </a:r>
            <a:r>
              <a:rPr lang="pl-PL" dirty="0">
                <a:hlinkClick r:id="rId8"/>
              </a:rPr>
              <a:t>http://www.gastrolabio.it/wordpress/wp-content/uploads/2014/10/Lisciveuse.jpg</a:t>
            </a:r>
            <a:r>
              <a:rPr lang="pl-PL" dirty="0"/>
              <a:t>, </a:t>
            </a:r>
            <a:r>
              <a:rPr lang="pl-PL" dirty="0">
                <a:hlinkClick r:id="rId9"/>
              </a:rPr>
              <a:t>https://upload.wikimedia.org/wikipedia/commons/thumb/c/cd/Moka_Express_sideview.png/1200px-Moka_Express_sideview.png</a:t>
            </a:r>
            <a:r>
              <a:rPr lang="pl-PL" dirty="0"/>
              <a:t>, </a:t>
            </a:r>
            <a:r>
              <a:rPr lang="pl-PL" dirty="0">
                <a:hlinkClick r:id="rId10"/>
              </a:rPr>
              <a:t>https://www.oguiademilao.com/wp-content/uploads/2016/03/Cafeteira-Bialetti-Moka.jpg</a:t>
            </a:r>
            <a:r>
              <a:rPr lang="pl-PL" dirty="0"/>
              <a:t>, </a:t>
            </a:r>
            <a:r>
              <a:rPr lang="pl-PL" dirty="0">
                <a:hlinkClick r:id="rId11"/>
              </a:rPr>
              <a:t>https://3.bp.blogspot.com/-wHseIOut0tI/Uy6-GE4h7RI/AAAAAAAADhQ/yKBhRlPOP_I/s1600/1209_bialetti.jpg</a:t>
            </a:r>
            <a:r>
              <a:rPr lang="pl-PL" dirty="0"/>
              <a:t>, </a:t>
            </a:r>
            <a:r>
              <a:rPr lang="pl-PL" dirty="0">
                <a:hlinkClick r:id="rId12"/>
              </a:rPr>
              <a:t>http://www.gastrolabio.it/wordpress/wp-content/uploads/2014/10/catena-montaggio-caffettiere.jpg</a:t>
            </a:r>
            <a:r>
              <a:rPr lang="pl-PL" dirty="0"/>
              <a:t>, </a:t>
            </a:r>
            <a:r>
              <a:rPr lang="pl-PL" dirty="0">
                <a:hlinkClick r:id="rId13"/>
              </a:rPr>
              <a:t>https://upload.wikimedia.org/wikipedia/en/thumb/d/d7/L'Omino_Bialetti_2008-12-30_.svg/220px-L'Omino_Bialetti_2008-12-30_.svg.png</a:t>
            </a:r>
            <a:r>
              <a:rPr lang="pl-PL" dirty="0"/>
              <a:t>, </a:t>
            </a:r>
            <a:r>
              <a:rPr lang="pl-PL" dirty="0">
                <a:hlinkClick r:id="rId14"/>
              </a:rPr>
              <a:t>https://images.wired.it/wp-content/uploads/2014/06/1402479617_Fiammetta-Bialetti.jpg</a:t>
            </a:r>
            <a:r>
              <a:rPr lang="pl-PL" dirty="0"/>
              <a:t>, </a:t>
            </a:r>
            <a:r>
              <a:rPr lang="pl-PL" dirty="0">
                <a:hlinkClick r:id="rId15"/>
              </a:rPr>
              <a:t>https://c2.staticflickr.com/8/7152/6665828409_488839b7e2_b.jpg</a:t>
            </a:r>
            <a:r>
              <a:rPr lang="pl-PL" dirty="0"/>
              <a:t>, </a:t>
            </a:r>
            <a:r>
              <a:rPr lang="pl-PL" dirty="0">
                <a:hlinkClick r:id="rId16"/>
              </a:rPr>
              <a:t>https://farm3.staticflickr.com/2301/1937683562_ddb9e057a2_z.jpg?zz=1</a:t>
            </a:r>
            <a:r>
              <a:rPr lang="pl-PL" dirty="0"/>
              <a:t>, </a:t>
            </a:r>
            <a:r>
              <a:rPr lang="pl-PL" dirty="0">
                <a:hlinkClick r:id="rId17"/>
              </a:rPr>
              <a:t>http://brewminate.com/wp-content/uploads/2017/05/MokaPot04.jpg</a:t>
            </a:r>
            <a:r>
              <a:rPr lang="pl-PL" dirty="0"/>
              <a:t>, </a:t>
            </a:r>
            <a:r>
              <a:rPr lang="pl-PL" dirty="0">
                <a:hlinkClick r:id="rId18"/>
              </a:rPr>
              <a:t>https://jurisprudenciaderechofamilia.files.wordpress.com/2015/01/si-o-no.jpg</a:t>
            </a:r>
            <a:r>
              <a:rPr lang="pl-PL" dirty="0"/>
              <a:t>,  (dostęp: 16.11.2020)</a:t>
            </a:r>
          </a:p>
        </p:txBody>
      </p:sp>
    </p:spTree>
    <p:extLst>
      <p:ext uri="{BB962C8B-B14F-4D97-AF65-F5344CB8AC3E}">
        <p14:creationId xmlns:p14="http://schemas.microsoft.com/office/powerpoint/2010/main" val="385623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fasola, talerz, stół, żywność&#10;&#10;Opis wygenerowany automatycznie">
            <a:extLst>
              <a:ext uri="{FF2B5EF4-FFF2-40B4-BE49-F238E27FC236}">
                <a16:creationId xmlns:a16="http://schemas.microsoft.com/office/drawing/2014/main" id="{03346442-54AA-9D49-8244-C643424C599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091" t="5368" b="5699"/>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298A3226-5BB1-4943-AA48-EC17BD1F6D71}"/>
              </a:ext>
            </a:extLst>
          </p:cNvPr>
          <p:cNvSpPr>
            <a:spLocks noGrp="1"/>
          </p:cNvSpPr>
          <p:nvPr>
            <p:ph type="title"/>
          </p:nvPr>
        </p:nvSpPr>
        <p:spPr>
          <a:xfrm>
            <a:off x="7851031" y="632990"/>
            <a:ext cx="4062643" cy="1043409"/>
          </a:xfrm>
        </p:spPr>
        <p:txBody>
          <a:bodyPr>
            <a:normAutofit/>
          </a:bodyPr>
          <a:lstStyle/>
          <a:p>
            <a:endParaRPr lang="pl-PL" sz="3600"/>
          </a:p>
        </p:txBody>
      </p:sp>
      <p:sp>
        <p:nvSpPr>
          <p:cNvPr id="3" name="Symbol zastępczy zawartości 2">
            <a:extLst>
              <a:ext uri="{FF2B5EF4-FFF2-40B4-BE49-F238E27FC236}">
                <a16:creationId xmlns:a16="http://schemas.microsoft.com/office/drawing/2014/main" id="{D53E175E-0AD9-534A-B649-5BD2ACCB53E4}"/>
              </a:ext>
            </a:extLst>
          </p:cNvPr>
          <p:cNvSpPr>
            <a:spLocks noGrp="1"/>
          </p:cNvSpPr>
          <p:nvPr>
            <p:ph idx="1"/>
          </p:nvPr>
        </p:nvSpPr>
        <p:spPr>
          <a:xfrm>
            <a:off x="7621031" y="1774371"/>
            <a:ext cx="4062642" cy="3464893"/>
          </a:xfrm>
        </p:spPr>
        <p:txBody>
          <a:bodyPr anchor="t">
            <a:normAutofit fontScale="92500"/>
          </a:bodyPr>
          <a:lstStyle/>
          <a:p>
            <a:pPr marL="0" indent="0" algn="ctr">
              <a:buNone/>
            </a:pPr>
            <a:r>
              <a:rPr lang="pl-PL" dirty="0"/>
              <a:t>Moka, kawiarka, </a:t>
            </a:r>
            <a:r>
              <a:rPr lang="pl-PL" dirty="0" err="1"/>
              <a:t>makinetka</a:t>
            </a:r>
            <a:r>
              <a:rPr lang="pl-PL" dirty="0"/>
              <a:t>, </a:t>
            </a:r>
            <a:r>
              <a:rPr lang="pl-PL" dirty="0" err="1"/>
              <a:t>zanzibar</a:t>
            </a:r>
            <a:r>
              <a:rPr lang="pl-PL" dirty="0"/>
              <a:t>, </a:t>
            </a:r>
            <a:r>
              <a:rPr lang="pl-PL" dirty="0" err="1"/>
              <a:t>kafetiera</a:t>
            </a:r>
            <a:r>
              <a:rPr lang="pl-PL" dirty="0"/>
              <a:t>, </a:t>
            </a:r>
            <a:r>
              <a:rPr lang="pl-PL" dirty="0" err="1"/>
              <a:t>kupres</a:t>
            </a:r>
            <a:r>
              <a:rPr lang="pl-PL" dirty="0"/>
              <a:t>… Tyle nazw, a chodzi o jedno małe i proste urządzenie do parzenia kawy. Najpopularniejszy czajniczek do parzenia kawy, czyli </a:t>
            </a:r>
            <a:r>
              <a:rPr lang="pl-PL" b="1" dirty="0"/>
              <a:t>Moka </a:t>
            </a:r>
            <a:r>
              <a:rPr lang="pl-PL" b="1" dirty="0" err="1"/>
              <a:t>Bialetti</a:t>
            </a:r>
            <a:r>
              <a:rPr lang="pl-PL" dirty="0"/>
              <a:t>, powstał oczywiście we Włoszech. </a:t>
            </a:r>
            <a:endParaRPr lang="pl-PL" sz="2400" dirty="0"/>
          </a:p>
        </p:txBody>
      </p:sp>
    </p:spTree>
    <p:extLst>
      <p:ext uri="{BB962C8B-B14F-4D97-AF65-F5344CB8AC3E}">
        <p14:creationId xmlns:p14="http://schemas.microsoft.com/office/powerpoint/2010/main" val="416609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mężczyzna, budynek, zdjęcie, osoba&#10;&#10;Opis wygenerowany automatycznie">
            <a:extLst>
              <a:ext uri="{FF2B5EF4-FFF2-40B4-BE49-F238E27FC236}">
                <a16:creationId xmlns:a16="http://schemas.microsoft.com/office/drawing/2014/main" id="{062EB0B2-8780-C448-94FE-D94D970CE9E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7840"/>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2B08F821-15E6-A84A-8C7E-7B1D2B3528C1}"/>
              </a:ext>
            </a:extLst>
          </p:cNvPr>
          <p:cNvSpPr>
            <a:spLocks noGrp="1"/>
          </p:cNvSpPr>
          <p:nvPr>
            <p:ph type="title"/>
          </p:nvPr>
        </p:nvSpPr>
        <p:spPr>
          <a:xfrm>
            <a:off x="371094" y="1161288"/>
            <a:ext cx="3438144" cy="1124712"/>
          </a:xfrm>
        </p:spPr>
        <p:txBody>
          <a:bodyPr anchor="b">
            <a:normAutofit/>
          </a:bodyPr>
          <a:lstStyle/>
          <a:p>
            <a:endParaRPr lang="pl-PL" sz="2800" dirty="0"/>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F751F877-7678-794B-B630-DD493DD01A8D}"/>
              </a:ext>
            </a:extLst>
          </p:cNvPr>
          <p:cNvSpPr>
            <a:spLocks noGrp="1"/>
          </p:cNvSpPr>
          <p:nvPr>
            <p:ph idx="1"/>
          </p:nvPr>
        </p:nvSpPr>
        <p:spPr>
          <a:xfrm>
            <a:off x="371093" y="2718054"/>
            <a:ext cx="4485111" cy="3207258"/>
          </a:xfrm>
        </p:spPr>
        <p:txBody>
          <a:bodyPr anchor="t">
            <a:normAutofit fontScale="92500"/>
          </a:bodyPr>
          <a:lstStyle/>
          <a:p>
            <a:pPr marL="0" indent="0" algn="just">
              <a:buNone/>
            </a:pPr>
            <a:r>
              <a:rPr lang="pl-PL" sz="2400" dirty="0"/>
              <a:t>Nazwa Moka pochodzi od miasta </a:t>
            </a:r>
            <a:r>
              <a:rPr lang="pl-PL" sz="2400" dirty="0" err="1"/>
              <a:t>Mokha</a:t>
            </a:r>
            <a:r>
              <a:rPr lang="pl-PL" sz="2400" dirty="0"/>
              <a:t> w Jemenie, jednego z najpopularniejszych obszarów znanych z produkcji kawy, w szczególności drobnej mieszanki </a:t>
            </a:r>
            <a:r>
              <a:rPr lang="pl-PL" sz="2400" dirty="0" err="1"/>
              <a:t>arabica</a:t>
            </a:r>
            <a:r>
              <a:rPr lang="pl-PL" sz="2400" dirty="0"/>
              <a:t>. </a:t>
            </a:r>
          </a:p>
          <a:p>
            <a:pPr marL="0" indent="0" algn="just">
              <a:buNone/>
            </a:pPr>
            <a:r>
              <a:rPr lang="pl-PL" sz="2400" dirty="0"/>
              <a:t>Moka Express, który dziś jest symbolem prawdziwej włoskiej kawy, zawdzięczamy </a:t>
            </a:r>
            <a:r>
              <a:rPr lang="pl-PL" dirty="0" err="1"/>
              <a:t>Alfonso</a:t>
            </a:r>
            <a:r>
              <a:rPr lang="pl-PL" dirty="0"/>
              <a:t> </a:t>
            </a:r>
            <a:r>
              <a:rPr lang="pl-PL" dirty="0" err="1"/>
              <a:t>Bialetti</a:t>
            </a:r>
            <a:r>
              <a:rPr lang="pl-PL" dirty="0"/>
              <a:t>. </a:t>
            </a:r>
          </a:p>
        </p:txBody>
      </p:sp>
    </p:spTree>
    <p:extLst>
      <p:ext uri="{BB962C8B-B14F-4D97-AF65-F5344CB8AC3E}">
        <p14:creationId xmlns:p14="http://schemas.microsoft.com/office/powerpoint/2010/main" val="71950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7974833-42F2-8045-88CF-0135E1016321}"/>
              </a:ext>
            </a:extLst>
          </p:cNvPr>
          <p:cNvSpPr>
            <a:spLocks noGrp="1"/>
          </p:cNvSpPr>
          <p:nvPr>
            <p:ph type="title"/>
          </p:nvPr>
        </p:nvSpPr>
        <p:spPr>
          <a:xfrm>
            <a:off x="838200" y="894027"/>
            <a:ext cx="3494362" cy="4782873"/>
          </a:xfrm>
        </p:spPr>
        <p:txBody>
          <a:bodyPr>
            <a:normAutofit/>
          </a:bodyPr>
          <a:lstStyle/>
          <a:p>
            <a:pPr algn="r"/>
            <a:endParaRPr lang="pl-PL">
              <a:solidFill>
                <a:schemeClr val="bg1"/>
              </a:solidFill>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FD179AB1-4EFA-B943-A1E8-D6D8CA5C84D2}"/>
              </a:ext>
            </a:extLst>
          </p:cNvPr>
          <p:cNvSpPr>
            <a:spLocks noGrp="1"/>
          </p:cNvSpPr>
          <p:nvPr>
            <p:ph idx="1"/>
          </p:nvPr>
        </p:nvSpPr>
        <p:spPr>
          <a:xfrm>
            <a:off x="4976032" y="894027"/>
            <a:ext cx="6377768" cy="4782873"/>
          </a:xfrm>
        </p:spPr>
        <p:txBody>
          <a:bodyPr anchor="ctr">
            <a:normAutofit/>
          </a:bodyPr>
          <a:lstStyle/>
          <a:p>
            <a:pPr marL="0" indent="0" algn="just">
              <a:buNone/>
            </a:pPr>
            <a:r>
              <a:rPr lang="pl-PL" sz="2400" dirty="0">
                <a:solidFill>
                  <a:schemeClr val="bg1"/>
                </a:solidFill>
              </a:rPr>
              <a:t>Jest rok 1933. </a:t>
            </a:r>
            <a:r>
              <a:rPr lang="pl-PL" sz="2400" dirty="0" err="1">
                <a:solidFill>
                  <a:schemeClr val="bg1"/>
                </a:solidFill>
              </a:rPr>
              <a:t>Alfonso</a:t>
            </a:r>
            <a:r>
              <a:rPr lang="pl-PL" sz="2400" dirty="0">
                <a:solidFill>
                  <a:schemeClr val="bg1"/>
                </a:solidFill>
              </a:rPr>
              <a:t> </a:t>
            </a:r>
            <a:r>
              <a:rPr lang="pl-PL" sz="2400" dirty="0" err="1">
                <a:solidFill>
                  <a:schemeClr val="bg1"/>
                </a:solidFill>
              </a:rPr>
              <a:t>Bialetti</a:t>
            </a:r>
            <a:r>
              <a:rPr lang="pl-PL" sz="2400" dirty="0">
                <a:solidFill>
                  <a:schemeClr val="bg1"/>
                </a:solidFill>
              </a:rPr>
              <a:t>, na co dzień zajmujący się przeróbką aluminium, miał jedno marzenie. Chciał mieć możliwość parzenia w domu tak samo smacznej i doskonałej kawy, jaka serwowana była w kawiarniach. </a:t>
            </a:r>
          </a:p>
        </p:txBody>
      </p:sp>
    </p:spTree>
    <p:extLst>
      <p:ext uri="{BB962C8B-B14F-4D97-AF65-F5344CB8AC3E}">
        <p14:creationId xmlns:p14="http://schemas.microsoft.com/office/powerpoint/2010/main" val="354524131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70EB3C-A91A-A44E-A8A9-A5A121E5E8F9}"/>
              </a:ext>
            </a:extLst>
          </p:cNvPr>
          <p:cNvSpPr>
            <a:spLocks noGrp="1"/>
          </p:cNvSpPr>
          <p:nvPr>
            <p:ph type="title"/>
          </p:nvPr>
        </p:nvSpPr>
        <p:spPr>
          <a:xfrm>
            <a:off x="6289158" y="803325"/>
            <a:ext cx="5259707" cy="111075"/>
          </a:xfrm>
        </p:spPr>
        <p:txBody>
          <a:bodyPr>
            <a:normAutofit fontScale="90000"/>
          </a:bodyPr>
          <a:lstStyle/>
          <a:p>
            <a:endParaRPr lang="pl-PL" dirty="0"/>
          </a:p>
        </p:txBody>
      </p:sp>
      <p:sp>
        <p:nvSpPr>
          <p:cNvPr id="11"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Obraz 4" descr="Obraz zawierający kubek, wewnątrz, przybory kuchenne, stół&#10;&#10;Opis wygenerowany automatycznie">
            <a:extLst>
              <a:ext uri="{FF2B5EF4-FFF2-40B4-BE49-F238E27FC236}">
                <a16:creationId xmlns:a16="http://schemas.microsoft.com/office/drawing/2014/main" id="{731CA0A2-285B-C54E-96E6-2B4CEFD0C29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722" r="11171"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Symbol zastępczy zawartości 2">
            <a:extLst>
              <a:ext uri="{FF2B5EF4-FFF2-40B4-BE49-F238E27FC236}">
                <a16:creationId xmlns:a16="http://schemas.microsoft.com/office/drawing/2014/main" id="{AD48A79F-8621-3248-B1E9-77B4CA6B8C94}"/>
              </a:ext>
            </a:extLst>
          </p:cNvPr>
          <p:cNvSpPr>
            <a:spLocks noGrp="1"/>
          </p:cNvSpPr>
          <p:nvPr>
            <p:ph idx="1"/>
          </p:nvPr>
        </p:nvSpPr>
        <p:spPr>
          <a:xfrm>
            <a:off x="5863722" y="1714153"/>
            <a:ext cx="6136816" cy="3940785"/>
          </a:xfrm>
        </p:spPr>
        <p:txBody>
          <a:bodyPr anchor="t">
            <a:noAutofit/>
          </a:bodyPr>
          <a:lstStyle/>
          <a:p>
            <a:pPr marL="0" indent="0">
              <a:buNone/>
            </a:pPr>
            <a:endParaRPr lang="pl-PL" sz="2000" dirty="0"/>
          </a:p>
          <a:p>
            <a:pPr marL="0" indent="0" algn="just">
              <a:buNone/>
            </a:pPr>
            <a:r>
              <a:rPr lang="pl-PL" sz="2400" dirty="0" err="1"/>
              <a:t>Alfonso</a:t>
            </a:r>
            <a:r>
              <a:rPr lang="pl-PL" sz="2400" dirty="0"/>
              <a:t>, obserwując swoją żonę podczas prania, wpadł na pomysł wykorzystania tej samej metody do parzenia kawy. </a:t>
            </a:r>
          </a:p>
          <a:p>
            <a:pPr marL="0" indent="0" algn="just">
              <a:buNone/>
            </a:pPr>
            <a:r>
              <a:rPr lang="pl-PL" sz="2400" dirty="0"/>
              <a:t>Do prania ubrań używano wówczas </a:t>
            </a:r>
            <a:r>
              <a:rPr lang="pl-PL" sz="2400" i="1" dirty="0" err="1"/>
              <a:t>lisciveuse</a:t>
            </a:r>
            <a:r>
              <a:rPr lang="pl-PL" sz="2400" i="1" dirty="0"/>
              <a:t>. </a:t>
            </a:r>
            <a:r>
              <a:rPr lang="pl-PL" sz="2400" dirty="0"/>
              <a:t>Był to duży garnek z wężem i blatem. Napełniano go wodą z rozpuszczonym mydłem i wkładano ubrania, a gdy temperatura osiągnęła 100 stopni, woda zagotowała się, poszła w górę rury, a potem wracała z mydłem.</a:t>
            </a:r>
          </a:p>
        </p:txBody>
      </p:sp>
    </p:spTree>
    <p:extLst>
      <p:ext uri="{BB962C8B-B14F-4D97-AF65-F5344CB8AC3E}">
        <p14:creationId xmlns:p14="http://schemas.microsoft.com/office/powerpoint/2010/main" val="12340309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Obraz 12" descr="Obraz zawierający siedzi, wewnątrz, stół, kubek&#10;&#10;Opis wygenerowany automatycznie">
            <a:extLst>
              <a:ext uri="{FF2B5EF4-FFF2-40B4-BE49-F238E27FC236}">
                <a16:creationId xmlns:a16="http://schemas.microsoft.com/office/drawing/2014/main" id="{86ED4562-56B8-C144-AB37-050EAE29821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23" r="-2" b="478"/>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31" name="Freeform: Shape 30">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32">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DFF5AAED-101D-6943-BA1B-09BBA8D0493C}"/>
              </a:ext>
            </a:extLst>
          </p:cNvPr>
          <p:cNvSpPr>
            <a:spLocks noGrp="1"/>
          </p:cNvSpPr>
          <p:nvPr>
            <p:ph type="title"/>
          </p:nvPr>
        </p:nvSpPr>
        <p:spPr>
          <a:xfrm>
            <a:off x="7255564" y="914400"/>
            <a:ext cx="4485861" cy="1106556"/>
          </a:xfrm>
        </p:spPr>
        <p:txBody>
          <a:bodyPr anchor="b">
            <a:normAutofit/>
          </a:bodyPr>
          <a:lstStyle/>
          <a:p>
            <a:endParaRPr lang="pl-PL" sz="3200"/>
          </a:p>
        </p:txBody>
      </p:sp>
      <p:sp>
        <p:nvSpPr>
          <p:cNvPr id="35" name="Rectangle 34">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A1A4F0DC-DDA3-9645-AEF3-E60705D88C58}"/>
              </a:ext>
            </a:extLst>
          </p:cNvPr>
          <p:cNvSpPr>
            <a:spLocks noGrp="1"/>
          </p:cNvSpPr>
          <p:nvPr>
            <p:ph idx="1"/>
          </p:nvPr>
        </p:nvSpPr>
        <p:spPr>
          <a:xfrm>
            <a:off x="7255563" y="2440100"/>
            <a:ext cx="4485861" cy="3834804"/>
          </a:xfrm>
        </p:spPr>
        <p:txBody>
          <a:bodyPr anchor="t">
            <a:normAutofit/>
          </a:bodyPr>
          <a:lstStyle/>
          <a:p>
            <a:pPr marL="0" indent="0">
              <a:buNone/>
            </a:pPr>
            <a:r>
              <a:rPr lang="pl-PL" sz="1800" b="1"/>
              <a:t>Alfonso Bialetti </a:t>
            </a:r>
            <a:r>
              <a:rPr lang="pl-PL" sz="1800"/>
              <a:t>poświęcił wiele uwagi funkcjonowaniu </a:t>
            </a:r>
            <a:r>
              <a:rPr lang="pl-PL" sz="1800" i="1"/>
              <a:t>lisciveuse. </a:t>
            </a:r>
            <a:r>
              <a:rPr lang="pl-PL" sz="1800"/>
              <a:t>Następnie zlecił zaprojektowanie tego niezwykle popularnego dziś czajniczka </a:t>
            </a:r>
            <a:r>
              <a:rPr lang="pl-PL" sz="1800" b="1"/>
              <a:t>Luigi de Ponti</a:t>
            </a:r>
            <a:r>
              <a:rPr lang="pl-PL" sz="1800"/>
              <a:t>. Tak wykonano ręcznie pierwszy ekspres do kawy Moka o ośmiokątnym kształcie, na zawsze zmieniając sposób przygotowywania kawy. </a:t>
            </a:r>
          </a:p>
          <a:p>
            <a:pPr marL="0" indent="0">
              <a:buNone/>
            </a:pPr>
            <a:endParaRPr lang="pl-PL" sz="1800" dirty="0"/>
          </a:p>
        </p:txBody>
      </p:sp>
    </p:spTree>
    <p:extLst>
      <p:ext uri="{BB962C8B-B14F-4D97-AF65-F5344CB8AC3E}">
        <p14:creationId xmlns:p14="http://schemas.microsoft.com/office/powerpoint/2010/main" val="2681023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Obraz 7" descr="Obraz zawierający siedzi, stół, pudełko, stare&#10;&#10;Opis wygenerowany automatycznie">
            <a:extLst>
              <a:ext uri="{FF2B5EF4-FFF2-40B4-BE49-F238E27FC236}">
                <a16:creationId xmlns:a16="http://schemas.microsoft.com/office/drawing/2014/main" id="{210ABEA3-2283-5243-95BD-5D98AB79009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262"/>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5" name="Freeform: Shape 17">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9">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C6D9D330-CF33-C248-A2F5-1124EDC69834}"/>
              </a:ext>
            </a:extLst>
          </p:cNvPr>
          <p:cNvSpPr>
            <a:spLocks noGrp="1"/>
          </p:cNvSpPr>
          <p:nvPr>
            <p:ph type="title"/>
          </p:nvPr>
        </p:nvSpPr>
        <p:spPr>
          <a:xfrm>
            <a:off x="6801436" y="1396290"/>
            <a:ext cx="4819952" cy="444868"/>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1C03A24A-52E3-E549-B8CF-F91C9714314A}"/>
              </a:ext>
            </a:extLst>
          </p:cNvPr>
          <p:cNvSpPr>
            <a:spLocks noGrp="1"/>
          </p:cNvSpPr>
          <p:nvPr>
            <p:ph idx="1"/>
          </p:nvPr>
        </p:nvSpPr>
        <p:spPr>
          <a:xfrm>
            <a:off x="6801435" y="2871982"/>
            <a:ext cx="4819951" cy="3181684"/>
          </a:xfrm>
        </p:spPr>
        <p:txBody>
          <a:bodyPr anchor="t">
            <a:normAutofit/>
          </a:bodyPr>
          <a:lstStyle/>
          <a:p>
            <a:pPr marL="0" indent="0">
              <a:buNone/>
            </a:pPr>
            <a:r>
              <a:rPr lang="pl-PL" sz="2400" dirty="0" err="1"/>
              <a:t>Alfonso</a:t>
            </a:r>
            <a:r>
              <a:rPr lang="pl-PL" sz="2400" dirty="0"/>
              <a:t> </a:t>
            </a:r>
            <a:r>
              <a:rPr lang="pl-PL" sz="2400" dirty="0" err="1"/>
              <a:t>Bialetti</a:t>
            </a:r>
            <a:r>
              <a:rPr lang="pl-PL" sz="2400" dirty="0"/>
              <a:t> był jednak „artystą”. Nie pracował dla zysku, ale dla przyjemności i satysfakcji ze zrobienia czegoś pożytecznego. Właśnie z tego powodu, Moka pozostał aż do czasów powojennych wyrobem wyłącznie rzemieślniczym.</a:t>
            </a:r>
          </a:p>
        </p:txBody>
      </p:sp>
    </p:spTree>
    <p:extLst>
      <p:ext uri="{BB962C8B-B14F-4D97-AF65-F5344CB8AC3E}">
        <p14:creationId xmlns:p14="http://schemas.microsoft.com/office/powerpoint/2010/main" val="320566249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4</TotalTime>
  <Words>1515</Words>
  <Application>Microsoft Office PowerPoint</Application>
  <PresentationFormat>Panoramiczny</PresentationFormat>
  <Paragraphs>67</Paragraphs>
  <Slides>20</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20</vt:i4>
      </vt:variant>
    </vt:vector>
  </HeadingPairs>
  <TitlesOfParts>
    <vt:vector size="26" baseType="lpstr">
      <vt:lpstr>Arial</vt:lpstr>
      <vt:lpstr>Calibri</vt:lpstr>
      <vt:lpstr>Calibri Light</vt:lpstr>
      <vt:lpstr>Wingdings</vt:lpstr>
      <vt:lpstr>Wingdings 3</vt:lpstr>
      <vt:lpstr>Motyw pakietu Office</vt:lpstr>
      <vt:lpstr>Świat kawy – Moka Bialetti</vt:lpstr>
      <vt:lpstr>Temat: Świat kawy – Moka Bialetti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Jak działa słynna Moka Bialetti?</vt:lpstr>
      <vt:lpstr>Prezentacja programu PowerPoint</vt:lpstr>
      <vt:lpstr>Prezentacja programu PowerPoint</vt:lpstr>
      <vt:lpstr>Ewaluacja zajęć</vt:lpstr>
      <vt:lpstr>Linia na podłodze  i kciuki</vt:lpstr>
      <vt:lpstr>Pytania do linii i kciuka:</vt:lpstr>
      <vt:lpstr>Pytania  do dzielenia się: </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Świat kawy – Moka Bialetti</dc:title>
  <dc:creator>Trzcińska Anna - włoski</dc:creator>
  <cp:lastModifiedBy>Vostro 15</cp:lastModifiedBy>
  <cp:revision>1</cp:revision>
  <dcterms:created xsi:type="dcterms:W3CDTF">2020-11-16T10:53:43Z</dcterms:created>
  <dcterms:modified xsi:type="dcterms:W3CDTF">2020-11-16T13:22:59Z</dcterms:modified>
</cp:coreProperties>
</file>