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86" d="100"/>
          <a:sy n="86"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iornaledelcaffe.it/preparazione/caffe-greco-come-prepararlo/"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niallkennedy/5061428898/"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m.wikipedia.org/wiki/Achille_Gaggia"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fferenzatra.it/differenza-tra-caffe-espresso-e-caffe-mok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icominciodaquattro.com/caffe-espresso/"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anostracommediajalesh.wordpress.com/2012/10/27/21731"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primadisvanire.it/2014/04/la-triste-storia-di-bagai/"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La_Pavoni" TargetMode="External"/><Relationship Id="rId3" Type="http://schemas.openxmlformats.org/officeDocument/2006/relationships/hyperlink" Target="https://lente-magazyn.com/jak-feniks-z-fusow/" TargetMode="External"/><Relationship Id="rId7" Type="http://schemas.openxmlformats.org/officeDocument/2006/relationships/hyperlink" Target="https://www.lastampa.it/topnews/edizioni-locali/torino/2020/06/05/news/il-museo-lavazza-celebra-angelo-moriondo-il-torinese-che-nel-1884-invento-la-macchina-del-caffe-1.38931640" TargetMode="External"/><Relationship Id="rId12" Type="http://schemas.openxmlformats.org/officeDocument/2006/relationships/hyperlink" Target="https://laboratorioespresso.it/en/coffee-cup-history/" TargetMode="External"/><Relationship Id="rId2" Type="http://schemas.openxmlformats.org/officeDocument/2006/relationships/hyperlink" Target="https://www.gamberorosso.it/notizie/articoli-food/caffe-espresso-storia-ed-evoluzione-della-bevanda-piu-amata-dagli-italiani/" TargetMode="External"/><Relationship Id="rId1" Type="http://schemas.openxmlformats.org/officeDocument/2006/relationships/slideLayout" Target="../slideLayouts/slideLayout2.xml"/><Relationship Id="rId6" Type="http://schemas.openxmlformats.org/officeDocument/2006/relationships/hyperlink" Target="https://lostrillone.tv/il-caff-espresso-al-bar-il-rito-dei-napoletani/15912.html" TargetMode="External"/><Relationship Id="rId11" Type="http://schemas.openxmlformats.org/officeDocument/2006/relationships/hyperlink" Target="https://specialcoffee.it/riconoscere-lespresso-perfetto/" TargetMode="External"/><Relationship Id="rId5" Type="http://schemas.openxmlformats.org/officeDocument/2006/relationships/hyperlink" Target="https://mole24.it/2012/04/11/caffe-espresso-torino/" TargetMode="External"/><Relationship Id="rId10" Type="http://schemas.openxmlformats.org/officeDocument/2006/relationships/hyperlink" Target="https://peoplepill.com/people/achille-gaggia/" TargetMode="External"/><Relationship Id="rId4" Type="http://schemas.openxmlformats.org/officeDocument/2006/relationships/hyperlink" Target="https://koktajl.tv/espresso-martini" TargetMode="External"/><Relationship Id="rId9" Type="http://schemas.openxmlformats.org/officeDocument/2006/relationships/hyperlink" Target="https://www.victoriaarduino.com/storia.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esciaatavola.it/it/il-caffe-espresso-elisir-per-la-memoria-leggere-per-creder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ired.it/lifestyle/food/2015/09/17/caffe-mi-jet-la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Angelo_Moriond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Angelo_Moriondo"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ki/La_Pavoni"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descr="Obraz zawierający kubek, kawa, żywność, stół&#10;&#10;Opis wygenerowany automatycznie">
            <a:extLst>
              <a:ext uri="{FF2B5EF4-FFF2-40B4-BE49-F238E27FC236}">
                <a16:creationId xmlns:a16="http://schemas.microsoft.com/office/drawing/2014/main" id="{DA88ED2B-8CF8-2D4E-BD88-4988481D251F}"/>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86FC69A0-3067-B644-97D2-05825BDC46E3}"/>
              </a:ext>
            </a:extLst>
          </p:cNvPr>
          <p:cNvSpPr>
            <a:spLocks noGrp="1"/>
          </p:cNvSpPr>
          <p:nvPr>
            <p:ph type="ctrTitle"/>
          </p:nvPr>
        </p:nvSpPr>
        <p:spPr>
          <a:xfrm>
            <a:off x="2589213" y="2514600"/>
            <a:ext cx="8915399" cy="2262781"/>
          </a:xfrm>
        </p:spPr>
        <p:txBody>
          <a:bodyPr>
            <a:normAutofit/>
          </a:bodyPr>
          <a:lstStyle/>
          <a:p>
            <a:r>
              <a:rPr lang="pl-PL" i="1">
                <a:solidFill>
                  <a:schemeClr val="tx1"/>
                </a:solidFill>
              </a:rPr>
              <a:t>Espresso</a:t>
            </a:r>
            <a:r>
              <a:rPr lang="pl-PL">
                <a:solidFill>
                  <a:schemeClr val="tx1"/>
                </a:solidFill>
              </a:rPr>
              <a:t> – historia pewnej kawy</a:t>
            </a:r>
          </a:p>
        </p:txBody>
      </p:sp>
      <p:sp>
        <p:nvSpPr>
          <p:cNvPr id="19" name="Rectangle 18">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12" name="pole tekstowe 11">
            <a:extLst>
              <a:ext uri="{FF2B5EF4-FFF2-40B4-BE49-F238E27FC236}">
                <a16:creationId xmlns:a16="http://schemas.microsoft.com/office/drawing/2014/main" id="{A099626A-A9C2-9C4B-B20C-49BA8DBAD999}"/>
              </a:ext>
            </a:extLst>
          </p:cNvPr>
          <p:cNvSpPr txBox="1"/>
          <p:nvPr/>
        </p:nvSpPr>
        <p:spPr>
          <a:xfrm>
            <a:off x="10874010" y="6657945"/>
            <a:ext cx="1317990"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laboratorioespresso.it</a:t>
            </a:r>
            <a:endParaRPr lang="pl-PL" sz="700" dirty="0">
              <a:solidFill>
                <a:srgbClr val="FFFFFF"/>
              </a:solidFill>
            </a:endParaRPr>
          </a:p>
        </p:txBody>
      </p:sp>
    </p:spTree>
    <p:extLst>
      <p:ext uri="{BB962C8B-B14F-4D97-AF65-F5344CB8AC3E}">
        <p14:creationId xmlns:p14="http://schemas.microsoft.com/office/powerpoint/2010/main" val="24810659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Group 33">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35"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6"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7"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8"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9"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0"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1"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2"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3"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4"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5"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6"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8" name="Group 47">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49"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0"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1"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2"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3"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4"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5"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6"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7"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8"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9"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0"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ytuł 1">
            <a:extLst>
              <a:ext uri="{FF2B5EF4-FFF2-40B4-BE49-F238E27FC236}">
                <a16:creationId xmlns:a16="http://schemas.microsoft.com/office/drawing/2014/main" id="{19BFD2F7-E93D-D944-8E11-E9D7E4847C8E}"/>
              </a:ext>
            </a:extLst>
          </p:cNvPr>
          <p:cNvSpPr>
            <a:spLocks noGrp="1"/>
          </p:cNvSpPr>
          <p:nvPr>
            <p:ph type="title"/>
          </p:nvPr>
        </p:nvSpPr>
        <p:spPr>
          <a:xfrm>
            <a:off x="6483096" y="624110"/>
            <a:ext cx="5021516" cy="1280890"/>
          </a:xfrm>
        </p:spPr>
        <p:txBody>
          <a:bodyPr>
            <a:normAutofit/>
          </a:bodyPr>
          <a:lstStyle/>
          <a:p>
            <a:r>
              <a:rPr lang="pl-PL"/>
              <a:t>Pier </a:t>
            </a:r>
            <a:r>
              <a:rPr lang="pl-PL" err="1"/>
              <a:t>Teresio</a:t>
            </a:r>
            <a:r>
              <a:rPr lang="pl-PL"/>
              <a:t> </a:t>
            </a:r>
            <a:r>
              <a:rPr lang="pl-PL" err="1"/>
              <a:t>Arduino</a:t>
            </a:r>
            <a:endParaRPr lang="pl-PL"/>
          </a:p>
        </p:txBody>
      </p:sp>
      <p:sp>
        <p:nvSpPr>
          <p:cNvPr id="62" name="Rectangle 61">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6" name="Obraz 25" descr="Obraz zawierający siedzi, stół, brązowy, stare&#10;&#10;Opis wygenerowany automatycznie">
            <a:extLst>
              <a:ext uri="{FF2B5EF4-FFF2-40B4-BE49-F238E27FC236}">
                <a16:creationId xmlns:a16="http://schemas.microsoft.com/office/drawing/2014/main" id="{1BF6B24D-ABCC-7B47-9C6A-F7371D95FA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384" r="27492" b="-1"/>
          <a:stretch/>
        </p:blipFill>
        <p:spPr>
          <a:xfrm>
            <a:off x="-1555" y="1731"/>
            <a:ext cx="4671091" cy="6858000"/>
          </a:xfrm>
          <a:prstGeom prst="rect">
            <a:avLst/>
          </a:prstGeom>
        </p:spPr>
      </p:pic>
      <p:sp>
        <p:nvSpPr>
          <p:cNvPr id="3" name="Symbol zastępczy zawartości 2">
            <a:extLst>
              <a:ext uri="{FF2B5EF4-FFF2-40B4-BE49-F238E27FC236}">
                <a16:creationId xmlns:a16="http://schemas.microsoft.com/office/drawing/2014/main" id="{0246563A-4E18-4040-BE42-29DE60348C87}"/>
              </a:ext>
            </a:extLst>
          </p:cNvPr>
          <p:cNvSpPr>
            <a:spLocks noGrp="1"/>
          </p:cNvSpPr>
          <p:nvPr>
            <p:ph idx="1"/>
          </p:nvPr>
        </p:nvSpPr>
        <p:spPr>
          <a:xfrm>
            <a:off x="6438191" y="2133600"/>
            <a:ext cx="5066419" cy="3777622"/>
          </a:xfrm>
        </p:spPr>
        <p:txBody>
          <a:bodyPr>
            <a:normAutofit lnSpcReduction="10000"/>
          </a:bodyPr>
          <a:lstStyle/>
          <a:p>
            <a:pPr marL="0" indent="0">
              <a:buNone/>
            </a:pPr>
            <a:r>
              <a:rPr lang="pl-PL" sz="1700" dirty="0"/>
              <a:t>Jedną z najważniejszych postaci w historii włoskiego </a:t>
            </a:r>
            <a:r>
              <a:rPr lang="pl-PL" sz="1700" i="1" dirty="0"/>
              <a:t>espresso</a:t>
            </a:r>
            <a:r>
              <a:rPr lang="pl-PL" sz="1700" dirty="0"/>
              <a:t> jest </a:t>
            </a:r>
            <a:r>
              <a:rPr lang="pl-PL" sz="1700" b="1" dirty="0"/>
              <a:t>Pier </a:t>
            </a:r>
            <a:r>
              <a:rPr lang="pl-PL" sz="1700" b="1" dirty="0" err="1"/>
              <a:t>Teresio</a:t>
            </a:r>
            <a:r>
              <a:rPr lang="pl-PL" sz="1700" b="1" dirty="0"/>
              <a:t> </a:t>
            </a:r>
            <a:r>
              <a:rPr lang="pl-PL" sz="1700" b="1" dirty="0" err="1"/>
              <a:t>Arduino</a:t>
            </a:r>
            <a:r>
              <a:rPr lang="pl-PL" sz="1700" b="1" dirty="0"/>
              <a:t>. </a:t>
            </a:r>
          </a:p>
          <a:p>
            <a:pPr marL="0" indent="0">
              <a:buNone/>
            </a:pPr>
            <a:r>
              <a:rPr lang="pl-PL" sz="1700" dirty="0"/>
              <a:t>Wyczuł on potencjał barowego automatu i zrozumiał jego rolę w procesie przyspieszenia pracy baristów, nie rezygnując jednocześnie z jakości podawanej kawy (barista – osoba zajmująca się parzeniem kawy w barze/kawiarni). </a:t>
            </a:r>
          </a:p>
          <a:p>
            <a:pPr marL="0" indent="0">
              <a:buNone/>
            </a:pPr>
            <a:r>
              <a:rPr lang="pl-PL" sz="1700" dirty="0" err="1"/>
              <a:t>Arduino</a:t>
            </a:r>
            <a:r>
              <a:rPr lang="pl-PL" sz="1700" dirty="0"/>
              <a:t> był również tym, który zaczął dbać o estetyczną stronę maszyny, z cennymi wkładkami, które dodały stylu i elegancji wynalazkowi. </a:t>
            </a:r>
          </a:p>
          <a:p>
            <a:pPr marL="0" indent="0">
              <a:buNone/>
            </a:pPr>
            <a:r>
              <a:rPr lang="pl-PL" sz="1700" dirty="0"/>
              <a:t>Od tego momentu zaczęło przybywać producentów ekspresu do kawy.</a:t>
            </a:r>
          </a:p>
        </p:txBody>
      </p:sp>
      <p:sp>
        <p:nvSpPr>
          <p:cNvPr id="27" name="pole tekstowe 26">
            <a:extLst>
              <a:ext uri="{FF2B5EF4-FFF2-40B4-BE49-F238E27FC236}">
                <a16:creationId xmlns:a16="http://schemas.microsoft.com/office/drawing/2014/main" id="{9853F6DD-3B20-A24F-828C-66047CAADC46}"/>
              </a:ext>
            </a:extLst>
          </p:cNvPr>
          <p:cNvSpPr txBox="1"/>
          <p:nvPr/>
        </p:nvSpPr>
        <p:spPr>
          <a:xfrm>
            <a:off x="3466963" y="6659676"/>
            <a:ext cx="1202573"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lavictoriaarduino.it</a:t>
            </a:r>
            <a:endParaRPr lang="pl-PL" sz="700" dirty="0">
              <a:solidFill>
                <a:srgbClr val="FFFFFF"/>
              </a:solidFill>
            </a:endParaRPr>
          </a:p>
        </p:txBody>
      </p:sp>
    </p:spTree>
    <p:extLst>
      <p:ext uri="{BB962C8B-B14F-4D97-AF65-F5344CB8AC3E}">
        <p14:creationId xmlns:p14="http://schemas.microsoft.com/office/powerpoint/2010/main" val="257640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0881831F-2780-F445-9DA8-3487A538123A}"/>
              </a:ext>
            </a:extLst>
          </p:cNvPr>
          <p:cNvSpPr>
            <a:spLocks noGrp="1"/>
          </p:cNvSpPr>
          <p:nvPr>
            <p:ph type="title"/>
          </p:nvPr>
        </p:nvSpPr>
        <p:spPr>
          <a:xfrm>
            <a:off x="541867" y="787400"/>
            <a:ext cx="7145866" cy="778933"/>
          </a:xfrm>
        </p:spPr>
        <p:txBody>
          <a:bodyPr anchor="ctr">
            <a:normAutofit/>
          </a:bodyPr>
          <a:lstStyle/>
          <a:p>
            <a:r>
              <a:rPr lang="pl-PL" sz="3200" dirty="0" err="1">
                <a:solidFill>
                  <a:srgbClr val="FEFFFF"/>
                </a:solidFill>
              </a:rPr>
              <a:t>Achille</a:t>
            </a:r>
            <a:r>
              <a:rPr lang="pl-PL" sz="3200" dirty="0">
                <a:solidFill>
                  <a:srgbClr val="FEFFFF"/>
                </a:solidFill>
              </a:rPr>
              <a:t> </a:t>
            </a:r>
            <a:r>
              <a:rPr lang="pl-PL" sz="3200" dirty="0" err="1">
                <a:solidFill>
                  <a:srgbClr val="FEFFFF"/>
                </a:solidFill>
              </a:rPr>
              <a:t>Gaggia</a:t>
            </a:r>
            <a:endParaRPr lang="pl-PL" sz="3200" dirty="0">
              <a:solidFill>
                <a:srgbClr val="FEFFFF"/>
              </a:solidFill>
            </a:endParaRPr>
          </a:p>
        </p:txBody>
      </p:sp>
      <p:sp>
        <p:nvSpPr>
          <p:cNvPr id="3" name="Symbol zastępczy zawartości 2">
            <a:extLst>
              <a:ext uri="{FF2B5EF4-FFF2-40B4-BE49-F238E27FC236}">
                <a16:creationId xmlns:a16="http://schemas.microsoft.com/office/drawing/2014/main" id="{306EA3C8-DE3C-034B-BC53-3BD0A66FFAFB}"/>
              </a:ext>
            </a:extLst>
          </p:cNvPr>
          <p:cNvSpPr>
            <a:spLocks noGrp="1"/>
          </p:cNvSpPr>
          <p:nvPr>
            <p:ph idx="1"/>
          </p:nvPr>
        </p:nvSpPr>
        <p:spPr>
          <a:xfrm>
            <a:off x="541866" y="2032000"/>
            <a:ext cx="7145867" cy="3879222"/>
          </a:xfrm>
        </p:spPr>
        <p:txBody>
          <a:bodyPr>
            <a:normAutofit/>
          </a:bodyPr>
          <a:lstStyle/>
          <a:p>
            <a:pPr marL="0" indent="0" algn="just">
              <a:buNone/>
            </a:pPr>
            <a:r>
              <a:rPr lang="pl-PL" sz="2400" dirty="0">
                <a:solidFill>
                  <a:srgbClr val="FEFFFF"/>
                </a:solidFill>
              </a:rPr>
              <a:t>Na rok 1938 </a:t>
            </a:r>
            <a:r>
              <a:rPr lang="pl-PL" dirty="0">
                <a:solidFill>
                  <a:srgbClr val="FEFFFF"/>
                </a:solidFill>
              </a:rPr>
              <a:t>przypada kolejne ważne, i definitywne, wydarzenie w historii </a:t>
            </a:r>
            <a:r>
              <a:rPr lang="pl-PL" i="1" dirty="0">
                <a:solidFill>
                  <a:srgbClr val="FEFFFF"/>
                </a:solidFill>
              </a:rPr>
              <a:t>espresso</a:t>
            </a:r>
            <a:r>
              <a:rPr lang="pl-PL" dirty="0">
                <a:solidFill>
                  <a:srgbClr val="FEFFFF"/>
                </a:solidFill>
              </a:rPr>
              <a:t>. Mediolański barista </a:t>
            </a:r>
            <a:r>
              <a:rPr lang="pl-PL" sz="2400" b="1" dirty="0" err="1">
                <a:solidFill>
                  <a:srgbClr val="FEFFFF"/>
                </a:solidFill>
              </a:rPr>
              <a:t>Achille</a:t>
            </a:r>
            <a:r>
              <a:rPr lang="pl-PL" sz="2400" b="1" dirty="0">
                <a:solidFill>
                  <a:srgbClr val="FEFFFF"/>
                </a:solidFill>
              </a:rPr>
              <a:t> </a:t>
            </a:r>
            <a:r>
              <a:rPr lang="pl-PL" sz="2400" b="1" dirty="0" err="1">
                <a:solidFill>
                  <a:srgbClr val="FEFFFF"/>
                </a:solidFill>
              </a:rPr>
              <a:t>Gaggia</a:t>
            </a:r>
            <a:r>
              <a:rPr lang="pl-PL" b="1" dirty="0">
                <a:solidFill>
                  <a:srgbClr val="FEFFFF"/>
                </a:solidFill>
              </a:rPr>
              <a:t> </a:t>
            </a:r>
            <a:r>
              <a:rPr lang="pl-PL" dirty="0">
                <a:solidFill>
                  <a:srgbClr val="FEFFFF"/>
                </a:solidFill>
              </a:rPr>
              <a:t>dokonał znaczącej zmiany, wyznaczając początek nowoczesnej ery </a:t>
            </a:r>
            <a:r>
              <a:rPr lang="pl-PL" i="1" dirty="0">
                <a:solidFill>
                  <a:srgbClr val="FEFFFF"/>
                </a:solidFill>
              </a:rPr>
              <a:t>espresso</a:t>
            </a:r>
            <a:r>
              <a:rPr lang="pl-PL" dirty="0">
                <a:solidFill>
                  <a:srgbClr val="FEFFFF"/>
                </a:solidFill>
              </a:rPr>
              <a:t>: dotychczasową parę zastąpił mechanizmem tłokowym, który popycha wodę przez zmieloną kawę o wysokiej temperaturze. Tak narodził się pierwszy ciśnieniowy ekspres do kawy.</a:t>
            </a:r>
          </a:p>
          <a:p>
            <a:pPr marL="0" indent="0">
              <a:buNone/>
            </a:pPr>
            <a:endParaRPr lang="pl-PL" dirty="0">
              <a:solidFill>
                <a:srgbClr val="FEFFFF"/>
              </a:solidFill>
            </a:endParaRPr>
          </a:p>
        </p:txBody>
      </p:sp>
      <p:pic>
        <p:nvPicPr>
          <p:cNvPr id="5" name="Obraz 4" descr="Obraz zawierający kostium, mężczyzna, osoba, odzież&#10;&#10;Opis wygenerowany automatycznie">
            <a:extLst>
              <a:ext uri="{FF2B5EF4-FFF2-40B4-BE49-F238E27FC236}">
                <a16:creationId xmlns:a16="http://schemas.microsoft.com/office/drawing/2014/main" id="{F20AA73D-FE96-9B4F-88DC-8CC5D88E0E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80941" y="2032000"/>
            <a:ext cx="2866163" cy="3862496"/>
          </a:xfrm>
          <a:prstGeom prst="rect">
            <a:avLst/>
          </a:prstGeom>
        </p:spPr>
      </p:pic>
      <p:sp>
        <p:nvSpPr>
          <p:cNvPr id="6" name="pole tekstowe 5">
            <a:extLst>
              <a:ext uri="{FF2B5EF4-FFF2-40B4-BE49-F238E27FC236}">
                <a16:creationId xmlns:a16="http://schemas.microsoft.com/office/drawing/2014/main" id="{835CC315-261E-CF46-9A86-39F033D0E05B}"/>
              </a:ext>
            </a:extLst>
          </p:cNvPr>
          <p:cNvSpPr txBox="1"/>
          <p:nvPr/>
        </p:nvSpPr>
        <p:spPr>
          <a:xfrm>
            <a:off x="10596816" y="5694441"/>
            <a:ext cx="1050288"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peoplepill.com</a:t>
            </a:r>
            <a:endParaRPr lang="pl-PL" sz="700" dirty="0">
              <a:solidFill>
                <a:srgbClr val="FFFFFF"/>
              </a:solidFill>
            </a:endParaRPr>
          </a:p>
        </p:txBody>
      </p:sp>
    </p:spTree>
    <p:extLst>
      <p:ext uri="{BB962C8B-B14F-4D97-AF65-F5344CB8AC3E}">
        <p14:creationId xmlns:p14="http://schemas.microsoft.com/office/powerpoint/2010/main" val="34026513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D923C3-CA56-5E43-BED6-87A3AD1E415C}"/>
              </a:ext>
            </a:extLst>
          </p:cNvPr>
          <p:cNvSpPr>
            <a:spLocks noGrp="1"/>
          </p:cNvSpPr>
          <p:nvPr>
            <p:ph type="title"/>
          </p:nvPr>
        </p:nvSpPr>
        <p:spPr/>
        <p:txBody>
          <a:bodyPr/>
          <a:lstStyle/>
          <a:p>
            <a:r>
              <a:rPr lang="pl-PL" dirty="0"/>
              <a:t>Tymczasem za granicą…</a:t>
            </a:r>
          </a:p>
        </p:txBody>
      </p:sp>
      <p:sp>
        <p:nvSpPr>
          <p:cNvPr id="3" name="Symbol zastępczy zawartości 2">
            <a:extLst>
              <a:ext uri="{FF2B5EF4-FFF2-40B4-BE49-F238E27FC236}">
                <a16:creationId xmlns:a16="http://schemas.microsoft.com/office/drawing/2014/main" id="{53126C0B-B89D-3F44-8EAA-71FFF560ED10}"/>
              </a:ext>
            </a:extLst>
          </p:cNvPr>
          <p:cNvSpPr>
            <a:spLocks noGrp="1"/>
          </p:cNvSpPr>
          <p:nvPr>
            <p:ph idx="1"/>
          </p:nvPr>
        </p:nvSpPr>
        <p:spPr/>
        <p:txBody>
          <a:bodyPr/>
          <a:lstStyle/>
          <a:p>
            <a:pPr marL="0" indent="0" algn="just">
              <a:buNone/>
            </a:pPr>
            <a:r>
              <a:rPr lang="pl-PL" dirty="0"/>
              <a:t>W Europie i na świecie </a:t>
            </a:r>
            <a:r>
              <a:rPr lang="pl-PL" i="1" dirty="0"/>
              <a:t>espresso</a:t>
            </a:r>
            <a:r>
              <a:rPr lang="pl-PL" dirty="0"/>
              <a:t> rozprzestrzeniło się dopiero w drugiej połowie XX wieku: ekspres do kawy zaprojektowano w stuleciu, które przeżyło dwie wojny. Ludzie nie mieli czasu, sposobu i siły, by poświęcić się takim przyjemnościom jak picie kawy. Musimy zatem poczekać do końca II wojny światowej, aż ekspres przekroczy granice państw. Ale kiedy wykroczy poza terytorium Włoch, wzrost jest nie do zatrzymania.</a:t>
            </a:r>
          </a:p>
        </p:txBody>
      </p:sp>
    </p:spTree>
    <p:extLst>
      <p:ext uri="{BB962C8B-B14F-4D97-AF65-F5344CB8AC3E}">
        <p14:creationId xmlns:p14="http://schemas.microsoft.com/office/powerpoint/2010/main" val="171793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ytuł 1">
            <a:extLst>
              <a:ext uri="{FF2B5EF4-FFF2-40B4-BE49-F238E27FC236}">
                <a16:creationId xmlns:a16="http://schemas.microsoft.com/office/drawing/2014/main" id="{22578CAB-BB16-BB46-9A0A-D17BD623E8B1}"/>
              </a:ext>
            </a:extLst>
          </p:cNvPr>
          <p:cNvSpPr>
            <a:spLocks noGrp="1"/>
          </p:cNvSpPr>
          <p:nvPr>
            <p:ph type="title"/>
          </p:nvPr>
        </p:nvSpPr>
        <p:spPr>
          <a:xfrm>
            <a:off x="6483096" y="624110"/>
            <a:ext cx="5021516" cy="310752"/>
          </a:xfrm>
        </p:spPr>
        <p:txBody>
          <a:bodyPr>
            <a:normAutofit fontScale="90000"/>
          </a:bodyPr>
          <a:lstStyle/>
          <a:p>
            <a:endParaRPr lang="pl-PL" dirty="0"/>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Obraz 4" descr="Obraz zawierający wewnątrz, kubek, siedzi, żywność&#10;&#10;Opis wygenerowany automatycznie">
            <a:extLst>
              <a:ext uri="{FF2B5EF4-FFF2-40B4-BE49-F238E27FC236}">
                <a16:creationId xmlns:a16="http://schemas.microsoft.com/office/drawing/2014/main" id="{2E0EBF7F-8615-5E43-86A6-0D87800F654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523" r="31164"/>
          <a:stretch/>
        </p:blipFill>
        <p:spPr>
          <a:xfrm>
            <a:off x="-1555" y="1731"/>
            <a:ext cx="4671091" cy="6858000"/>
          </a:xfrm>
          <a:prstGeom prst="rect">
            <a:avLst/>
          </a:prstGeom>
        </p:spPr>
      </p:pic>
      <p:sp>
        <p:nvSpPr>
          <p:cNvPr id="3" name="Symbol zastępczy zawartości 2">
            <a:extLst>
              <a:ext uri="{FF2B5EF4-FFF2-40B4-BE49-F238E27FC236}">
                <a16:creationId xmlns:a16="http://schemas.microsoft.com/office/drawing/2014/main" id="{275FE69F-5A32-DE49-B83E-BA9826820835}"/>
              </a:ext>
            </a:extLst>
          </p:cNvPr>
          <p:cNvSpPr>
            <a:spLocks noGrp="1"/>
          </p:cNvSpPr>
          <p:nvPr>
            <p:ph idx="1"/>
          </p:nvPr>
        </p:nvSpPr>
        <p:spPr>
          <a:xfrm>
            <a:off x="6058070" y="1221672"/>
            <a:ext cx="5845331" cy="5100850"/>
          </a:xfrm>
        </p:spPr>
        <p:txBody>
          <a:bodyPr>
            <a:noAutofit/>
          </a:bodyPr>
          <a:lstStyle/>
          <a:p>
            <a:pPr marL="0" indent="0" algn="just">
              <a:lnSpc>
                <a:spcPct val="90000"/>
              </a:lnSpc>
              <a:buNone/>
            </a:pPr>
            <a:r>
              <a:rPr lang="pl-PL" sz="2000" dirty="0"/>
              <a:t>A co działo się we Włoszech w kolejnych latach? </a:t>
            </a:r>
          </a:p>
          <a:p>
            <a:pPr marL="0" indent="0" algn="just">
              <a:lnSpc>
                <a:spcPct val="90000"/>
              </a:lnSpc>
              <a:buNone/>
            </a:pPr>
            <a:r>
              <a:rPr lang="pl-PL" sz="2000" dirty="0"/>
              <a:t>Do lat 80-tych we Włoszech przywiązywano ogromną wagę do jakości parzonych ziaren kawy, jak i samych ekspresów. Bariści byli pełni pasji, nierzadko wychowując się w rodzinnej firmie - barze przekazywanym z pokolenia na pokolenie. </a:t>
            </a:r>
          </a:p>
          <a:p>
            <a:pPr marL="0" indent="0" algn="just">
              <a:lnSpc>
                <a:spcPct val="90000"/>
              </a:lnSpc>
              <a:buNone/>
            </a:pPr>
            <a:r>
              <a:rPr lang="pl-PL" sz="2000" dirty="0"/>
              <a:t>Jednak na początku lat 90. XX wieku, kawa stopniowo zaczęła tracić swoją wiodącą rolę, a zawód baristy na wartości. Wielu młodych ludzi otworzyło lokale z powodów czysto ekonomicznych bez prawdziwej pasji i konkretnego zainteresowania. Zaczęto podawać kawę niskiej jakości parzoną w ekspresach nie spełniających wymogów tradycji.</a:t>
            </a:r>
          </a:p>
        </p:txBody>
      </p:sp>
      <p:sp>
        <p:nvSpPr>
          <p:cNvPr id="6" name="pole tekstowe 5">
            <a:extLst>
              <a:ext uri="{FF2B5EF4-FFF2-40B4-BE49-F238E27FC236}">
                <a16:creationId xmlns:a16="http://schemas.microsoft.com/office/drawing/2014/main" id="{E23DD75F-90C1-1A47-8C01-AF6CD5E49B44}"/>
              </a:ext>
            </a:extLst>
          </p:cNvPr>
          <p:cNvSpPr txBox="1"/>
          <p:nvPr/>
        </p:nvSpPr>
        <p:spPr>
          <a:xfrm>
            <a:off x="3603217" y="6659676"/>
            <a:ext cx="1066319"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specialcoffee.it</a:t>
            </a:r>
            <a:endParaRPr lang="pl-PL" sz="700" dirty="0">
              <a:solidFill>
                <a:srgbClr val="FFFFFF"/>
              </a:solidFill>
            </a:endParaRPr>
          </a:p>
        </p:txBody>
      </p:sp>
    </p:spTree>
    <p:extLst>
      <p:ext uri="{BB962C8B-B14F-4D97-AF65-F5344CB8AC3E}">
        <p14:creationId xmlns:p14="http://schemas.microsoft.com/office/powerpoint/2010/main" val="55670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C72086-7450-6747-8ACE-60D61F605BB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7405482-042D-F84E-9211-7CC7E3EB801E}"/>
              </a:ext>
            </a:extLst>
          </p:cNvPr>
          <p:cNvSpPr>
            <a:spLocks noGrp="1"/>
          </p:cNvSpPr>
          <p:nvPr>
            <p:ph idx="1"/>
          </p:nvPr>
        </p:nvSpPr>
        <p:spPr/>
        <p:txBody>
          <a:bodyPr>
            <a:normAutofit lnSpcReduction="10000"/>
          </a:bodyPr>
          <a:lstStyle/>
          <a:p>
            <a:pPr marL="0" indent="0" algn="just">
              <a:buNone/>
            </a:pPr>
            <a:r>
              <a:rPr lang="pl-PL" sz="2400" dirty="0"/>
              <a:t>W międzyczasie pozostała część Europy stopniowo przywiązuje coraz większą wagę do jakości urządzenia do parzenia kawy, jak i samych ziaren. Stawia tym samym na dokładnie tę samą oryginalną wartość, jaką wprowadził </a:t>
            </a:r>
            <a:r>
              <a:rPr lang="pl-PL" sz="2400" dirty="0" err="1"/>
              <a:t>Arduino</a:t>
            </a:r>
            <a:r>
              <a:rPr lang="pl-PL" sz="2400" dirty="0"/>
              <a:t>, i która przyniosła Włochom prymat doskonałości w dziedzinie kawy na świecie. </a:t>
            </a:r>
          </a:p>
          <a:p>
            <a:pPr marL="0" indent="0" algn="just">
              <a:buNone/>
            </a:pPr>
            <a:r>
              <a:rPr lang="pl-PL" sz="2400" dirty="0"/>
              <a:t>Jednak, włoscy bariści zdają się nie dostrzegać i nie rozumieć zmiany podejścia poza granicami swojego kraju. Pozostają wierni mentalności nastawionej na zysk, która nie są zgodna z duchem czasu.</a:t>
            </a:r>
          </a:p>
        </p:txBody>
      </p:sp>
    </p:spTree>
    <p:extLst>
      <p:ext uri="{BB962C8B-B14F-4D97-AF65-F5344CB8AC3E}">
        <p14:creationId xmlns:p14="http://schemas.microsoft.com/office/powerpoint/2010/main" val="247575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az 4" descr="Obraz zawierający kubek, kawa, stół, siedzi&#10;&#10;Opis wygenerowany automatycznie">
            <a:extLst>
              <a:ext uri="{FF2B5EF4-FFF2-40B4-BE49-F238E27FC236}">
                <a16:creationId xmlns:a16="http://schemas.microsoft.com/office/drawing/2014/main" id="{C9D5C239-0A3E-6446-8BAD-3DF968138A5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1679" r="1" b="1"/>
          <a:stretch/>
        </p:blipFill>
        <p:spPr>
          <a:xfrm>
            <a:off x="1" y="10"/>
            <a:ext cx="7574440" cy="6857990"/>
          </a:xfrm>
          <a:prstGeom prst="rect">
            <a:avLst/>
          </a:prstGeom>
        </p:spPr>
      </p:pic>
      <p:sp>
        <p:nvSpPr>
          <p:cNvPr id="1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C5AAC33C-34DD-1F4D-A844-D2582E328964}"/>
              </a:ext>
            </a:extLst>
          </p:cNvPr>
          <p:cNvSpPr>
            <a:spLocks noGrp="1"/>
          </p:cNvSpPr>
          <p:nvPr>
            <p:ph type="title"/>
          </p:nvPr>
        </p:nvSpPr>
        <p:spPr>
          <a:xfrm>
            <a:off x="541867" y="787400"/>
            <a:ext cx="7145866" cy="778933"/>
          </a:xfrm>
        </p:spPr>
        <p:txBody>
          <a:bodyPr anchor="ctr">
            <a:normAutofit/>
          </a:bodyPr>
          <a:lstStyle/>
          <a:p>
            <a:endParaRPr lang="pl-PL" sz="3200">
              <a:solidFill>
                <a:srgbClr val="FEFFFF"/>
              </a:solidFill>
            </a:endParaRPr>
          </a:p>
        </p:txBody>
      </p:sp>
      <p:sp>
        <p:nvSpPr>
          <p:cNvPr id="3" name="Symbol zastępczy zawartości 2">
            <a:extLst>
              <a:ext uri="{FF2B5EF4-FFF2-40B4-BE49-F238E27FC236}">
                <a16:creationId xmlns:a16="http://schemas.microsoft.com/office/drawing/2014/main" id="{8E687A85-908B-2849-8614-0475984B28B4}"/>
              </a:ext>
            </a:extLst>
          </p:cNvPr>
          <p:cNvSpPr>
            <a:spLocks noGrp="1"/>
          </p:cNvSpPr>
          <p:nvPr>
            <p:ph idx="1"/>
          </p:nvPr>
        </p:nvSpPr>
        <p:spPr>
          <a:xfrm>
            <a:off x="7860770" y="1791730"/>
            <a:ext cx="3750205" cy="4732638"/>
          </a:xfrm>
        </p:spPr>
        <p:txBody>
          <a:bodyPr>
            <a:noAutofit/>
          </a:bodyPr>
          <a:lstStyle/>
          <a:p>
            <a:pPr marL="0" indent="0" algn="just">
              <a:lnSpc>
                <a:spcPct val="90000"/>
              </a:lnSpc>
              <a:buNone/>
            </a:pPr>
            <a:r>
              <a:rPr lang="pl-PL" dirty="0">
                <a:solidFill>
                  <a:schemeClr val="tx1">
                    <a:lumMod val="95000"/>
                    <a:lumOff val="5000"/>
                  </a:schemeClr>
                </a:solidFill>
              </a:rPr>
              <a:t>Ostatnie lata pokazują, jak ważny jest powrót do tego, czym włoskie </a:t>
            </a:r>
            <a:r>
              <a:rPr lang="pl-PL" i="1" dirty="0">
                <a:solidFill>
                  <a:schemeClr val="tx1">
                    <a:lumMod val="95000"/>
                    <a:lumOff val="5000"/>
                  </a:schemeClr>
                </a:solidFill>
              </a:rPr>
              <a:t>espresso</a:t>
            </a:r>
            <a:r>
              <a:rPr lang="pl-PL" dirty="0">
                <a:solidFill>
                  <a:schemeClr val="tx1">
                    <a:lumMod val="95000"/>
                    <a:lumOff val="5000"/>
                  </a:schemeClr>
                </a:solidFill>
              </a:rPr>
              <a:t> było pierwotnie: do wysokiej jakości ziaren kawy i samego ekspresu. Tylko w ten sposób uda się przywrócić tę tradycję, którą Włochy zasłynęły na całym świecie, i która w dalszym ciągu przyciąga rzesze turystów do barów na </a:t>
            </a:r>
            <a:r>
              <a:rPr lang="pl-PL" i="1" dirty="0">
                <a:solidFill>
                  <a:schemeClr val="tx1">
                    <a:lumMod val="95000"/>
                    <a:lumOff val="5000"/>
                  </a:schemeClr>
                </a:solidFill>
              </a:rPr>
              <a:t>małą czarną</a:t>
            </a:r>
            <a:r>
              <a:rPr lang="pl-PL" dirty="0">
                <a:solidFill>
                  <a:schemeClr val="tx1">
                    <a:lumMod val="95000"/>
                    <a:lumOff val="5000"/>
                  </a:schemeClr>
                </a:solidFill>
              </a:rPr>
              <a:t>. Oby miejsc, które powracają do dobrej tradycji było z każdym dniem coraz więcej. Czego Wam i sobie życzymy! </a:t>
            </a:r>
          </a:p>
        </p:txBody>
      </p:sp>
      <p:sp>
        <p:nvSpPr>
          <p:cNvPr id="6" name="pole tekstowe 5">
            <a:extLst>
              <a:ext uri="{FF2B5EF4-FFF2-40B4-BE49-F238E27FC236}">
                <a16:creationId xmlns:a16="http://schemas.microsoft.com/office/drawing/2014/main" id="{09B4B053-4A00-BF4D-845B-1E048E0974BF}"/>
              </a:ext>
            </a:extLst>
          </p:cNvPr>
          <p:cNvSpPr txBox="1"/>
          <p:nvPr/>
        </p:nvSpPr>
        <p:spPr>
          <a:xfrm>
            <a:off x="6256451" y="6657945"/>
            <a:ext cx="1317990"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laboratorioespresso.it</a:t>
            </a:r>
            <a:endParaRPr lang="pl-PL" sz="700" dirty="0">
              <a:solidFill>
                <a:srgbClr val="FFFFFF"/>
              </a:solidFill>
            </a:endParaRPr>
          </a:p>
        </p:txBody>
      </p:sp>
    </p:spTree>
    <p:extLst>
      <p:ext uri="{BB962C8B-B14F-4D97-AF65-F5344CB8AC3E}">
        <p14:creationId xmlns:p14="http://schemas.microsoft.com/office/powerpoint/2010/main" val="406986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9851E3A-A987-4859-9987-B13096D97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Group 15">
            <a:extLst>
              <a:ext uri="{FF2B5EF4-FFF2-40B4-BE49-F238E27FC236}">
                <a16:creationId xmlns:a16="http://schemas.microsoft.com/office/drawing/2014/main" id="{BB12D296-A22C-4E21-9C75-3E67301E74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7" name="Freeform 11">
              <a:extLst>
                <a:ext uri="{FF2B5EF4-FFF2-40B4-BE49-F238E27FC236}">
                  <a16:creationId xmlns:a16="http://schemas.microsoft.com/office/drawing/2014/main" id="{1A1238F3-0B39-40D0-8C3F-BDBAAE1E3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604D379A-6934-4295-9EF2-BDD404CB5C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3C1E9A55-61F7-4040-8274-782A429D8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6DBD7D8E-F59B-4CA6-93DC-2D936BC79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5A2E5C3E-887D-4D86-8D20-C306EEA89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983E4218-35DF-4531-9FFB-196FE4A70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8D0B9266-FB4F-4A11-9906-D88930267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4D68D567-E1FF-4421-A5A7-0FB5B6CCF3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162E82F3-E7FB-46D6-A67C-19F349F67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29237D49-4974-49A3-ADFD-719D2A377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15684C6D-1CAF-400F-AFB5-24C18BE66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D71E86AF-F2C2-497D-8C63-1A633C056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8FCB706A-A0EA-484D-93DC-B2CED03BD2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31" name="Freeform 27">
              <a:extLst>
                <a:ext uri="{FF2B5EF4-FFF2-40B4-BE49-F238E27FC236}">
                  <a16:creationId xmlns:a16="http://schemas.microsoft.com/office/drawing/2014/main" id="{A78D4A50-94B5-4EAE-B4AF-79D6DE9A2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F465FEEF-4A9D-48D0-AD78-3F03C5153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0B9FF3DB-CBEC-4D4E-B28F-CABCB9980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45BC3B0B-20C8-4F1E-8120-9E6C5BA8D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C2D0EEAB-704C-4DBC-A730-7F8FFBEFC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8ADC598E-AAD3-4049-A1F7-D6BA27876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080514FC-72C0-4BBE-8376-E2DD52C79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B76B3E91-F388-454F-8306-D64D08895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A24F85CC-2609-497D-A3BE-D128CE9E2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026D0D91-F7BF-49FB-90D4-56B7B0FF8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E3F29555-7107-4106-81BD-CA8763BD6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68AF4D70-6597-4A7A-ABDD-30A8178BB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ytuł 1">
            <a:extLst>
              <a:ext uri="{FF2B5EF4-FFF2-40B4-BE49-F238E27FC236}">
                <a16:creationId xmlns:a16="http://schemas.microsoft.com/office/drawing/2014/main" id="{1687548B-F099-E14E-90F1-875584E8C868}"/>
              </a:ext>
            </a:extLst>
          </p:cNvPr>
          <p:cNvSpPr>
            <a:spLocks noGrp="1"/>
          </p:cNvSpPr>
          <p:nvPr>
            <p:ph type="title"/>
          </p:nvPr>
        </p:nvSpPr>
        <p:spPr>
          <a:xfrm>
            <a:off x="4659520" y="624110"/>
            <a:ext cx="6845092" cy="1280890"/>
          </a:xfrm>
        </p:spPr>
        <p:txBody>
          <a:bodyPr>
            <a:normAutofit/>
          </a:bodyPr>
          <a:lstStyle/>
          <a:p>
            <a:r>
              <a:rPr lang="pl-PL" dirty="0"/>
              <a:t>Ewaluacja zajęć</a:t>
            </a:r>
          </a:p>
        </p:txBody>
      </p:sp>
      <p:sp>
        <p:nvSpPr>
          <p:cNvPr id="44" name="Rectangle 43">
            <a:extLst>
              <a:ext uri="{FF2B5EF4-FFF2-40B4-BE49-F238E27FC236}">
                <a16:creationId xmlns:a16="http://schemas.microsoft.com/office/drawing/2014/main" id="{771D8553-2EA7-406A-A46F-8B3986C25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5DE9A097-EFD3-4BA8-A9ED-6A278D3C8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Obraz 4" descr="Obraz zawierający rysunek&#10;&#10;Opis wygenerowany automatycznie">
            <a:extLst>
              <a:ext uri="{FF2B5EF4-FFF2-40B4-BE49-F238E27FC236}">
                <a16:creationId xmlns:a16="http://schemas.microsoft.com/office/drawing/2014/main" id="{914F474C-C0D6-B04D-B818-C64EE872CEF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217" r="8191" b="-4"/>
          <a:stretch/>
        </p:blipFill>
        <p:spPr>
          <a:xfrm>
            <a:off x="20" y="10"/>
            <a:ext cx="2725091" cy="3428990"/>
          </a:xfrm>
          <a:prstGeom prst="rect">
            <a:avLst/>
          </a:prstGeom>
        </p:spPr>
      </p:pic>
      <p:pic>
        <p:nvPicPr>
          <p:cNvPr id="8" name="Obraz 7" descr="Obraz zawierający rysunek&#10;&#10;Opis wygenerowany automatycznie">
            <a:extLst>
              <a:ext uri="{FF2B5EF4-FFF2-40B4-BE49-F238E27FC236}">
                <a16:creationId xmlns:a16="http://schemas.microsoft.com/office/drawing/2014/main" id="{E0691406-F997-A949-81DB-3EA09A2BC37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0752" b="6"/>
          <a:stretch/>
        </p:blipFill>
        <p:spPr>
          <a:xfrm>
            <a:off x="20" y="3429000"/>
            <a:ext cx="2717581" cy="3429000"/>
          </a:xfrm>
          <a:prstGeom prst="rect">
            <a:avLst/>
          </a:prstGeom>
        </p:spPr>
      </p:pic>
      <p:cxnSp>
        <p:nvCxnSpPr>
          <p:cNvPr id="48" name="Straight Connector 47">
            <a:extLst>
              <a:ext uri="{FF2B5EF4-FFF2-40B4-BE49-F238E27FC236}">
                <a16:creationId xmlns:a16="http://schemas.microsoft.com/office/drawing/2014/main" id="{8ED4CAA9-D1DB-4EAE-88BD-A149B54FE4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8825F23-C62E-9D46-B9B1-6B6896117645}"/>
              </a:ext>
            </a:extLst>
          </p:cNvPr>
          <p:cNvSpPr>
            <a:spLocks noGrp="1"/>
          </p:cNvSpPr>
          <p:nvPr>
            <p:ph idx="1"/>
          </p:nvPr>
        </p:nvSpPr>
        <p:spPr>
          <a:xfrm>
            <a:off x="4656667" y="2133600"/>
            <a:ext cx="6847944" cy="3777622"/>
          </a:xfrm>
        </p:spPr>
        <p:txBody>
          <a:bodyPr>
            <a:normAutofit/>
          </a:bodyPr>
          <a:lstStyle/>
          <a:p>
            <a:pPr marL="0" indent="0">
              <a:buNone/>
            </a:pPr>
            <a:r>
              <a:rPr lang="pl-PL" dirty="0"/>
              <a:t>Każde dziecko otrzymuje dwie karteczki: </a:t>
            </a:r>
          </a:p>
          <a:p>
            <a:pPr>
              <a:buAutoNum type="arabicPeriod"/>
            </a:pPr>
            <a:r>
              <a:rPr lang="pl-PL" dirty="0"/>
              <a:t>Karteczka nr 1 dla wyrażenia pozytywnych emocji i reakcji: TAK/BARDZO MI SIĘ PODOBAŁO/JESTEM ZADOWOLONY/WEZMĘ UDZIAŁ</a:t>
            </a:r>
          </a:p>
          <a:p>
            <a:pPr>
              <a:buAutoNum type="arabicPeriod"/>
            </a:pPr>
            <a:r>
              <a:rPr lang="pl-PL" dirty="0"/>
              <a:t>Karteczka nr 2 dla wyrażenia negatywnych emocji i reakcji: NIE/NIE PODOBAŁO MI SIĘ/NIE JESTEM ZADOWOLONY/NIE WEZMĘ UDZIAŁU</a:t>
            </a:r>
          </a:p>
          <a:p>
            <a:pPr>
              <a:buAutoNum type="arabicPeriod"/>
            </a:pPr>
            <a:endParaRPr lang="pl-PL" dirty="0"/>
          </a:p>
          <a:p>
            <a:pPr marL="0" indent="0">
              <a:buNone/>
            </a:pPr>
            <a:r>
              <a:rPr lang="pl-PL" dirty="0"/>
              <a:t>Dzieci proszone są o podniesienie odpowiedniej do ich odczuć/reakcji karteczki na zadawane przez nauczyciela pytanie. Oto te pytania:</a:t>
            </a:r>
          </a:p>
          <a:p>
            <a:pPr marL="0" indent="0">
              <a:buNone/>
            </a:pPr>
            <a:endParaRPr lang="pl-PL" dirty="0"/>
          </a:p>
          <a:p>
            <a:pPr>
              <a:buAutoNum type="arabicPeriod"/>
            </a:pPr>
            <a:endParaRPr lang="pl-PL" dirty="0"/>
          </a:p>
          <a:p>
            <a:pPr marL="0" indent="0">
              <a:buNone/>
            </a:pPr>
            <a:endParaRPr lang="pl-PL" dirty="0"/>
          </a:p>
        </p:txBody>
      </p:sp>
      <p:sp>
        <p:nvSpPr>
          <p:cNvPr id="6" name="pole tekstowe 5">
            <a:extLst>
              <a:ext uri="{FF2B5EF4-FFF2-40B4-BE49-F238E27FC236}">
                <a16:creationId xmlns:a16="http://schemas.microsoft.com/office/drawing/2014/main" id="{80DAC972-494F-184A-A05A-1EAF239498E6}"/>
              </a:ext>
            </a:extLst>
          </p:cNvPr>
          <p:cNvSpPr txBox="1"/>
          <p:nvPr/>
        </p:nvSpPr>
        <p:spPr>
          <a:xfrm>
            <a:off x="20" y="3086101"/>
            <a:ext cx="2725091" cy="342899"/>
          </a:xfrm>
          <a:prstGeom prst="rect">
            <a:avLst/>
          </a:prstGeom>
          <a:solidFill>
            <a:srgbClr val="000000">
              <a:alpha val="50000"/>
            </a:srgbClr>
          </a:solidFill>
          <a:ln>
            <a:noFill/>
          </a:ln>
        </p:spPr>
        <p:txBody>
          <a:bodyPr wrap="square" rtlCol="0">
            <a:noAutofit/>
          </a:bodyPr>
          <a:lstStyle/>
          <a:p>
            <a:pPr algn="ctr">
              <a:spcAft>
                <a:spcPts val="600"/>
              </a:spcAft>
            </a:pPr>
            <a:r>
              <a:rPr lang="pl-PL" sz="1300">
                <a:solidFill>
                  <a:srgbClr val="FFFFFF"/>
                </a:solidFill>
              </a:rPr>
              <a:t>Karteczka nr 1</a:t>
            </a:r>
          </a:p>
        </p:txBody>
      </p:sp>
      <p:sp>
        <p:nvSpPr>
          <p:cNvPr id="9" name="pole tekstowe 8">
            <a:extLst>
              <a:ext uri="{FF2B5EF4-FFF2-40B4-BE49-F238E27FC236}">
                <a16:creationId xmlns:a16="http://schemas.microsoft.com/office/drawing/2014/main" id="{E1F09553-7F8B-0047-B4BF-26266F003069}"/>
              </a:ext>
            </a:extLst>
          </p:cNvPr>
          <p:cNvSpPr txBox="1"/>
          <p:nvPr/>
        </p:nvSpPr>
        <p:spPr>
          <a:xfrm>
            <a:off x="2589212" y="6858000"/>
            <a:ext cx="6858000" cy="230832"/>
          </a:xfrm>
          <a:prstGeom prst="rect">
            <a:avLst/>
          </a:prstGeom>
          <a:noFill/>
        </p:spPr>
        <p:txBody>
          <a:bodyPr wrap="square" rtlCol="0">
            <a:spAutoFit/>
          </a:bodyPr>
          <a:lstStyle/>
          <a:p>
            <a:pPr>
              <a:spcAft>
                <a:spcPts val="600"/>
              </a:spcAft>
            </a:pPr>
            <a:r>
              <a:rPr lang="pl-PL" sz="900" dirty="0"/>
              <a:t>Karteczka nr 2</a:t>
            </a:r>
          </a:p>
        </p:txBody>
      </p:sp>
    </p:spTree>
    <p:extLst>
      <p:ext uri="{BB962C8B-B14F-4D97-AF65-F5344CB8AC3E}">
        <p14:creationId xmlns:p14="http://schemas.microsoft.com/office/powerpoint/2010/main" val="264488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5F298-FA02-3447-A1E3-2BCA7C8675C1}"/>
              </a:ext>
            </a:extLst>
          </p:cNvPr>
          <p:cNvSpPr>
            <a:spLocks noGrp="1"/>
          </p:cNvSpPr>
          <p:nvPr>
            <p:ph type="title"/>
          </p:nvPr>
        </p:nvSpPr>
        <p:spPr/>
        <p:txBody>
          <a:bodyPr/>
          <a:lstStyle/>
          <a:p>
            <a:r>
              <a:rPr lang="pl-PL" dirty="0"/>
              <a:t>Ewaluacja zajęć</a:t>
            </a:r>
          </a:p>
        </p:txBody>
      </p:sp>
      <p:sp>
        <p:nvSpPr>
          <p:cNvPr id="3" name="Symbol zastępczy zawartości 2">
            <a:extLst>
              <a:ext uri="{FF2B5EF4-FFF2-40B4-BE49-F238E27FC236}">
                <a16:creationId xmlns:a16="http://schemas.microsoft.com/office/drawing/2014/main" id="{772E12B2-410C-134E-AF51-FAE2E4BA6ECB}"/>
              </a:ext>
            </a:extLst>
          </p:cNvPr>
          <p:cNvSpPr>
            <a:spLocks noGrp="1"/>
          </p:cNvSpPr>
          <p:nvPr>
            <p:ph idx="1"/>
          </p:nvPr>
        </p:nvSpPr>
        <p:spPr/>
        <p:txBody>
          <a:bodyPr>
            <a:normAutofit lnSpcReduction="10000"/>
          </a:bodyPr>
          <a:lstStyle/>
          <a:p>
            <a:pPr algn="just">
              <a:buAutoNum type="arabicPeriod"/>
            </a:pPr>
            <a:r>
              <a:rPr lang="pl-PL" dirty="0"/>
              <a:t>Jak oceniasz zorganizowanie i przebieg dzisiejszych zajęć?</a:t>
            </a:r>
          </a:p>
          <a:p>
            <a:pPr algn="just">
              <a:buAutoNum type="arabicPeriod"/>
            </a:pPr>
            <a:r>
              <a:rPr lang="pl-PL" dirty="0"/>
              <a:t>Czy atmosfera w czasie zajęć była przyjazna?</a:t>
            </a:r>
          </a:p>
          <a:p>
            <a:pPr algn="just">
              <a:buAutoNum type="arabicPeriod"/>
            </a:pPr>
            <a:r>
              <a:rPr lang="pl-PL" dirty="0"/>
              <a:t>Czy temat dzisiejszych zajęć był dla Ciebie interesujący?</a:t>
            </a:r>
          </a:p>
          <a:p>
            <a:pPr algn="just">
              <a:buFont typeface="Wingdings 3" charset="2"/>
              <a:buAutoNum type="arabicPeriod"/>
            </a:pPr>
            <a:r>
              <a:rPr lang="pl-PL" dirty="0"/>
              <a:t>Czy przekazane wiadomości przy użyciu prezentacji i zdjęć były podane w sposób zrozumiały?</a:t>
            </a:r>
          </a:p>
          <a:p>
            <a:pPr algn="just">
              <a:buAutoNum type="arabicPeriod"/>
            </a:pPr>
            <a:r>
              <a:rPr lang="pl-PL" dirty="0"/>
              <a:t>Czy wyjaśnienia nauczyciela prowadzącego pomogły Ci w zrozumieniu tematu?</a:t>
            </a:r>
          </a:p>
          <a:p>
            <a:pPr algn="just">
              <a:buAutoNum type="arabicPeriod"/>
            </a:pPr>
            <a:r>
              <a:rPr lang="pl-PL" dirty="0"/>
              <a:t>Czy coś sprawiło Ci szczególną trudność?</a:t>
            </a:r>
          </a:p>
          <a:p>
            <a:pPr algn="just">
              <a:buAutoNum type="arabicPeriod"/>
            </a:pPr>
            <a:r>
              <a:rPr lang="pl-PL" dirty="0"/>
              <a:t>Czy chciałbyś/chciałabyś dowiedzieć się więcej na temat kawy?</a:t>
            </a:r>
          </a:p>
          <a:p>
            <a:pPr algn="just">
              <a:buAutoNum type="arabicPeriod"/>
            </a:pPr>
            <a:r>
              <a:rPr lang="pl-PL" dirty="0"/>
              <a:t>Czy weźmiesz udział w kolejnych zajęciach dotyczących kultury, historii, tradycji i języka Włoch?</a:t>
            </a:r>
          </a:p>
          <a:p>
            <a:pPr marL="0" indent="0">
              <a:buNone/>
            </a:pPr>
            <a:endParaRPr lang="pl-PL" dirty="0"/>
          </a:p>
        </p:txBody>
      </p:sp>
    </p:spTree>
    <p:extLst>
      <p:ext uri="{BB962C8B-B14F-4D97-AF65-F5344CB8AC3E}">
        <p14:creationId xmlns:p14="http://schemas.microsoft.com/office/powerpoint/2010/main" val="393363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F8E4C3-1E83-FC45-A95A-A13757574ACD}"/>
              </a:ext>
            </a:extLst>
          </p:cNvPr>
          <p:cNvSpPr>
            <a:spLocks noGrp="1"/>
          </p:cNvSpPr>
          <p:nvPr>
            <p:ph type="title"/>
          </p:nvPr>
        </p:nvSpPr>
        <p:spPr/>
        <p:txBody>
          <a:bodyPr/>
          <a:lstStyle/>
          <a:p>
            <a:r>
              <a:rPr lang="pl-PL" dirty="0"/>
              <a:t>Ewaluacja zajęć</a:t>
            </a:r>
          </a:p>
        </p:txBody>
      </p:sp>
      <p:sp>
        <p:nvSpPr>
          <p:cNvPr id="3" name="Symbol zastępczy zawartości 2">
            <a:extLst>
              <a:ext uri="{FF2B5EF4-FFF2-40B4-BE49-F238E27FC236}">
                <a16:creationId xmlns:a16="http://schemas.microsoft.com/office/drawing/2014/main" id="{949679DB-8958-AA42-B6F2-14D8054F1628}"/>
              </a:ext>
            </a:extLst>
          </p:cNvPr>
          <p:cNvSpPr>
            <a:spLocks noGrp="1"/>
          </p:cNvSpPr>
          <p:nvPr>
            <p:ph idx="1"/>
          </p:nvPr>
        </p:nvSpPr>
        <p:spPr/>
        <p:txBody>
          <a:bodyPr/>
          <a:lstStyle/>
          <a:p>
            <a:pPr marL="0" indent="0">
              <a:buNone/>
            </a:pPr>
            <a:r>
              <a:rPr lang="pl-PL" dirty="0"/>
              <a:t>Pytania do dzielenia się:</a:t>
            </a:r>
          </a:p>
          <a:p>
            <a:pPr marL="0" indent="0">
              <a:buNone/>
            </a:pPr>
            <a:endParaRPr lang="pl-PL" dirty="0"/>
          </a:p>
          <a:p>
            <a:pPr>
              <a:buAutoNum type="arabicPeriod"/>
            </a:pPr>
            <a:r>
              <a:rPr lang="pl-PL" dirty="0"/>
              <a:t>Czego dowiedziałeś się z zajęć?</a:t>
            </a:r>
          </a:p>
          <a:p>
            <a:pPr>
              <a:buAutoNum type="arabicPeriod"/>
            </a:pPr>
            <a:r>
              <a:rPr lang="pl-PL" dirty="0"/>
              <a:t>Co zapamiętałeś?</a:t>
            </a:r>
          </a:p>
          <a:p>
            <a:pPr>
              <a:buAutoNum type="arabicPeriod"/>
            </a:pPr>
            <a:r>
              <a:rPr lang="pl-PL" dirty="0"/>
              <a:t>Co było dla Ciebie nowe i wcześniej nie wiedziałeś o tym?</a:t>
            </a:r>
          </a:p>
          <a:p>
            <a:pPr>
              <a:buAutoNum type="arabicPeriod"/>
            </a:pPr>
            <a:r>
              <a:rPr lang="pl-PL" dirty="0"/>
              <a:t>Która informacja była dla Ciebie najciekawsza?</a:t>
            </a:r>
          </a:p>
          <a:p>
            <a:pPr>
              <a:buAutoNum type="arabicPeriod"/>
            </a:pPr>
            <a:r>
              <a:rPr lang="pl-PL" dirty="0"/>
              <a:t>A która najmniej ważna?</a:t>
            </a:r>
          </a:p>
          <a:p>
            <a:pPr>
              <a:buAutoNum type="arabicPeriod"/>
            </a:pPr>
            <a:endParaRPr lang="pl-PL" dirty="0"/>
          </a:p>
          <a:p>
            <a:pPr>
              <a:buAutoNum type="arabicPeriod"/>
            </a:pPr>
            <a:endParaRPr lang="pl-PL" dirty="0"/>
          </a:p>
        </p:txBody>
      </p:sp>
    </p:spTree>
    <p:extLst>
      <p:ext uri="{BB962C8B-B14F-4D97-AF65-F5344CB8AC3E}">
        <p14:creationId xmlns:p14="http://schemas.microsoft.com/office/powerpoint/2010/main" val="115642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97682F-D9AB-814F-85B9-662EA1B80F42}"/>
              </a:ext>
            </a:extLst>
          </p:cNvPr>
          <p:cNvSpPr>
            <a:spLocks noGrp="1"/>
          </p:cNvSpPr>
          <p:nvPr>
            <p:ph type="title"/>
          </p:nvPr>
        </p:nvSpPr>
        <p:spPr>
          <a:xfrm>
            <a:off x="2592925" y="624110"/>
            <a:ext cx="8911687" cy="528829"/>
          </a:xfrm>
        </p:spPr>
        <p:txBody>
          <a:bodyPr>
            <a:normAutofit fontScale="90000"/>
          </a:bodyPr>
          <a:lstStyle/>
          <a:p>
            <a:endParaRPr lang="pl-PL" dirty="0"/>
          </a:p>
        </p:txBody>
      </p:sp>
      <p:sp>
        <p:nvSpPr>
          <p:cNvPr id="3" name="Symbol zastępczy zawartości 2">
            <a:extLst>
              <a:ext uri="{FF2B5EF4-FFF2-40B4-BE49-F238E27FC236}">
                <a16:creationId xmlns:a16="http://schemas.microsoft.com/office/drawing/2014/main" id="{BAEF7CA6-69EC-9E47-9C22-551AF03ADBFC}"/>
              </a:ext>
            </a:extLst>
          </p:cNvPr>
          <p:cNvSpPr>
            <a:spLocks noGrp="1"/>
          </p:cNvSpPr>
          <p:nvPr>
            <p:ph idx="1"/>
          </p:nvPr>
        </p:nvSpPr>
        <p:spPr>
          <a:xfrm>
            <a:off x="2589212" y="1152939"/>
            <a:ext cx="8915400" cy="4758283"/>
          </a:xfrm>
        </p:spPr>
        <p:txBody>
          <a:bodyPr>
            <a:normAutofit/>
          </a:bodyPr>
          <a:lstStyle/>
          <a:p>
            <a:pPr marL="0" indent="0" algn="ctr">
              <a:buNone/>
            </a:pPr>
            <a:endParaRPr lang="pl-PL" sz="2800" dirty="0"/>
          </a:p>
          <a:p>
            <a:pPr marL="0" indent="0" algn="ctr">
              <a:buNone/>
            </a:pPr>
            <a:r>
              <a:rPr lang="pl-PL" sz="2800" dirty="0"/>
              <a:t>Dziękuję Wam za udział w zajęciach </a:t>
            </a:r>
            <a:r>
              <a:rPr lang="pl-PL" sz="2800" dirty="0">
                <a:sym typeface="Wingdings" pitchFamily="2" charset="2"/>
              </a:rPr>
              <a:t> </a:t>
            </a:r>
            <a:r>
              <a:rPr lang="pl-PL" sz="2800" dirty="0"/>
              <a:t> </a:t>
            </a:r>
          </a:p>
          <a:p>
            <a:pPr marL="0" indent="0" algn="ctr">
              <a:buNone/>
            </a:pPr>
            <a:endParaRPr lang="pl-PL" sz="2800" dirty="0"/>
          </a:p>
          <a:p>
            <a:pPr marL="0" indent="0" algn="ctr">
              <a:buNone/>
            </a:pPr>
            <a:r>
              <a:rPr lang="pl-PL" sz="2800" dirty="0"/>
              <a:t>Zapraszam na kolejny dzień spotkań z </a:t>
            </a:r>
            <a:r>
              <a:rPr lang="pl-PL" sz="2800"/>
              <a:t>kulturą Włoch.</a:t>
            </a:r>
            <a:r>
              <a:rPr lang="pl-PL" sz="2800">
                <a:sym typeface="Wingdings" pitchFamily="2" charset="2"/>
              </a:rPr>
              <a:t> </a:t>
            </a:r>
            <a:endParaRPr lang="pl-PL" sz="2800" dirty="0">
              <a:sym typeface="Wingdings" pitchFamily="2" charset="2"/>
            </a:endParaRPr>
          </a:p>
          <a:p>
            <a:pPr marL="0" indent="0" algn="ctr">
              <a:buNone/>
            </a:pPr>
            <a:endParaRPr lang="pl-PL" sz="2800" dirty="0">
              <a:sym typeface="Wingdings" pitchFamily="2" charset="2"/>
            </a:endParaRPr>
          </a:p>
          <a:p>
            <a:pPr marL="0" indent="0" algn="ctr">
              <a:buNone/>
            </a:pPr>
            <a:r>
              <a:rPr lang="pl-PL" sz="3200" dirty="0">
                <a:sym typeface="Wingdings" pitchFamily="2" charset="2"/>
              </a:rPr>
              <a:t>Ciao! </a:t>
            </a:r>
            <a:r>
              <a:rPr lang="pl-PL" sz="2800" dirty="0">
                <a:sym typeface="Wingdings" pitchFamily="2" charset="2"/>
              </a:rPr>
              <a:t> </a:t>
            </a:r>
            <a:endParaRPr lang="pl-PL" sz="2800" dirty="0"/>
          </a:p>
        </p:txBody>
      </p:sp>
    </p:spTree>
    <p:extLst>
      <p:ext uri="{BB962C8B-B14F-4D97-AF65-F5344CB8AC3E}">
        <p14:creationId xmlns:p14="http://schemas.microsoft.com/office/powerpoint/2010/main" val="240399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D506E3-6488-5E4E-A214-A5D5AD1AD1B2}"/>
              </a:ext>
            </a:extLst>
          </p:cNvPr>
          <p:cNvSpPr>
            <a:spLocks noGrp="1"/>
          </p:cNvSpPr>
          <p:nvPr>
            <p:ph type="title"/>
          </p:nvPr>
        </p:nvSpPr>
        <p:spPr/>
        <p:txBody>
          <a:bodyPr/>
          <a:lstStyle/>
          <a:p>
            <a:r>
              <a:rPr lang="pl-PL" dirty="0"/>
              <a:t>Temat: </a:t>
            </a:r>
            <a:r>
              <a:rPr lang="pl-PL" i="1" dirty="0"/>
              <a:t>Espresso</a:t>
            </a:r>
            <a:r>
              <a:rPr lang="pl-PL" dirty="0"/>
              <a:t> – historia pewnej kawy</a:t>
            </a:r>
          </a:p>
        </p:txBody>
      </p:sp>
      <p:sp>
        <p:nvSpPr>
          <p:cNvPr id="3" name="Symbol zastępczy zawartości 2">
            <a:extLst>
              <a:ext uri="{FF2B5EF4-FFF2-40B4-BE49-F238E27FC236}">
                <a16:creationId xmlns:a16="http://schemas.microsoft.com/office/drawing/2014/main" id="{D524481A-1035-6F4E-B367-B60FCAB6C1E6}"/>
              </a:ext>
            </a:extLst>
          </p:cNvPr>
          <p:cNvSpPr>
            <a:spLocks noGrp="1"/>
          </p:cNvSpPr>
          <p:nvPr>
            <p:ph idx="1"/>
          </p:nvPr>
        </p:nvSpPr>
        <p:spPr>
          <a:xfrm>
            <a:off x="2589212" y="1530625"/>
            <a:ext cx="8915400" cy="4909931"/>
          </a:xfrm>
        </p:spPr>
        <p:txBody>
          <a:bodyPr>
            <a:normAutofit fontScale="92500" lnSpcReduction="20000"/>
          </a:bodyPr>
          <a:lstStyle/>
          <a:p>
            <a:pPr marL="0" indent="0">
              <a:buNone/>
            </a:pPr>
            <a:r>
              <a:rPr lang="pl-PL" b="1" dirty="0"/>
              <a:t>Nauczyciel prowadzący: </a:t>
            </a:r>
            <a:r>
              <a:rPr lang="pl-PL" dirty="0"/>
              <a:t>Anna Trzcińska </a:t>
            </a:r>
          </a:p>
          <a:p>
            <a:pPr marL="0" indent="0">
              <a:buNone/>
            </a:pPr>
            <a:r>
              <a:rPr lang="pl-PL" b="1" dirty="0"/>
              <a:t>Miejsce i termin: </a:t>
            </a:r>
            <a:r>
              <a:rPr lang="pl-PL" dirty="0"/>
              <a:t>zajęcia online dla ZSS nr 78 w IPCZD, listopad 2020 r. </a:t>
            </a:r>
          </a:p>
          <a:p>
            <a:pPr marL="0" indent="0">
              <a:buNone/>
            </a:pPr>
            <a:r>
              <a:rPr lang="pl-PL" b="1" dirty="0"/>
              <a:t>Grupa: </a:t>
            </a:r>
            <a:r>
              <a:rPr lang="pl-PL" dirty="0"/>
              <a:t>starsza wychowanków </a:t>
            </a:r>
          </a:p>
          <a:p>
            <a:pPr marL="0" indent="0">
              <a:buNone/>
            </a:pPr>
            <a:r>
              <a:rPr lang="pl-PL" b="1" dirty="0"/>
              <a:t>Kompetencje kluczowe: </a:t>
            </a:r>
            <a:r>
              <a:rPr lang="pl-PL" dirty="0"/>
              <a:t>porozumiewanie się w języku ojczystym, umiejętność uczenia się, społeczne i obywatelskie, świadomość i ekspresja kulturowa, naukowe.</a:t>
            </a:r>
          </a:p>
          <a:p>
            <a:pPr marL="0" indent="0">
              <a:buNone/>
            </a:pPr>
            <a:r>
              <a:rPr lang="pl-PL" b="1" dirty="0"/>
              <a:t>Cele ogólne: </a:t>
            </a:r>
            <a:r>
              <a:rPr lang="pl-PL" dirty="0"/>
              <a:t>zwrócenie uwagi na piękno i różnice otaczającego nas świata, rozwijanie poczucia estetyki i wrażliwości, rozwijanie zainteresowań związanych z kulturą innego narodu europejskiego, pobudzanie aktywności pacjentów, budowanie i wzmacnianie relacji z rodzicami, doskonalenie umiejętności pracy zdalnej. </a:t>
            </a:r>
          </a:p>
          <a:p>
            <a:pPr marL="0" indent="0">
              <a:buNone/>
            </a:pPr>
            <a:r>
              <a:rPr lang="pl-PL" b="1" dirty="0"/>
              <a:t>Cele szczegółowe: </a:t>
            </a:r>
            <a:r>
              <a:rPr lang="pl-PL" dirty="0"/>
              <a:t>poznanie historii włoskiej kawy </a:t>
            </a:r>
            <a:r>
              <a:rPr lang="pl-PL" i="1" dirty="0"/>
              <a:t>espresso</a:t>
            </a:r>
            <a:r>
              <a:rPr lang="pl-PL" dirty="0"/>
              <a:t>, pobudzanie aktywności umysłowej, stymulowanie koncentracji i uwagi, rozwijanie zainteresowań kulturowych. </a:t>
            </a:r>
          </a:p>
          <a:p>
            <a:pPr marL="0" indent="0">
              <a:buNone/>
            </a:pPr>
            <a:r>
              <a:rPr lang="pl-PL" b="1" dirty="0"/>
              <a:t>Cele terapeutyczne: </a:t>
            </a:r>
            <a:r>
              <a:rPr lang="pl-PL" dirty="0"/>
              <a:t>łagodzenie napięć emocjonalnych związanych z leczeniem oraz z pobytem w szpitalu poprzez udział w zajęciach, rozpoznawanie swoich mocnych stron, rozwijanie szacunku do innych kultur i siebie, dostarczanie pozytywnych treści o sobie, budowanie poczucia bezpieczeństwa, szacunku i zaufania</a:t>
            </a:r>
          </a:p>
        </p:txBody>
      </p:sp>
    </p:spTree>
    <p:extLst>
      <p:ext uri="{BB962C8B-B14F-4D97-AF65-F5344CB8AC3E}">
        <p14:creationId xmlns:p14="http://schemas.microsoft.com/office/powerpoint/2010/main" val="115036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181E1E-FA1E-084E-8DD7-80CB457FA8F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369A956-15CE-4442-9AE0-4C876FB8EE85}"/>
              </a:ext>
            </a:extLst>
          </p:cNvPr>
          <p:cNvSpPr>
            <a:spLocks noGrp="1"/>
          </p:cNvSpPr>
          <p:nvPr>
            <p:ph idx="1"/>
          </p:nvPr>
        </p:nvSpPr>
        <p:spPr/>
        <p:txBody>
          <a:bodyPr>
            <a:normAutofit fontScale="92500" lnSpcReduction="10000"/>
          </a:bodyPr>
          <a:lstStyle/>
          <a:p>
            <a:pPr marL="0" indent="0">
              <a:buNone/>
            </a:pPr>
            <a:r>
              <a:rPr lang="pl-PL" b="1" dirty="0"/>
              <a:t>Metody: </a:t>
            </a:r>
            <a:r>
              <a:rPr lang="pl-PL" dirty="0"/>
              <a:t>podająca – objaśnienia, polecenia. </a:t>
            </a:r>
          </a:p>
          <a:p>
            <a:pPr marL="0" indent="0">
              <a:buNone/>
            </a:pPr>
            <a:r>
              <a:rPr lang="pl-PL" b="1" dirty="0"/>
              <a:t>Środki dydaktyczne: </a:t>
            </a:r>
            <a:r>
              <a:rPr lang="pl-PL" dirty="0"/>
              <a:t>prezentacja PowerPoint, linki: </a:t>
            </a:r>
            <a:r>
              <a:rPr lang="pl-PL" dirty="0">
                <a:hlinkClick r:id="rId2"/>
              </a:rPr>
              <a:t>https://www.gamberorosso.it/notizie/articoli-food/caffe-espresso-storia-ed-evoluzione-della-bevanda-piu-amata-dagli-italiani/</a:t>
            </a:r>
            <a:r>
              <a:rPr lang="pl-PL" dirty="0"/>
              <a:t>, </a:t>
            </a:r>
            <a:r>
              <a:rPr lang="pl-PL" dirty="0">
                <a:hlinkClick r:id="rId3"/>
              </a:rPr>
              <a:t>https://lente-magazyn.com/jak-feniks-z-fusow/</a:t>
            </a:r>
            <a:r>
              <a:rPr lang="pl-PL" dirty="0"/>
              <a:t>  (dostęp: 13.11.2020), fotografie: </a:t>
            </a:r>
            <a:r>
              <a:rPr lang="pl-PL" dirty="0">
                <a:hlinkClick r:id="rId4"/>
              </a:rPr>
              <a:t>https://koktajl.tv/espresso-martini</a:t>
            </a:r>
            <a:r>
              <a:rPr lang="pl-PL" dirty="0"/>
              <a:t>, </a:t>
            </a:r>
            <a:r>
              <a:rPr lang="pl-PL" dirty="0">
                <a:hlinkClick r:id="rId5"/>
              </a:rPr>
              <a:t>https://mole24.it/2012/04/11/caffe-espresso-torino/</a:t>
            </a:r>
            <a:r>
              <a:rPr lang="pl-PL" dirty="0"/>
              <a:t>, </a:t>
            </a:r>
            <a:r>
              <a:rPr lang="pl-PL" dirty="0">
                <a:hlinkClick r:id="rId6"/>
              </a:rPr>
              <a:t>https://lostrillone.tv/il-caff-espresso-al-bar-il-rito-dei-napoletani/15912.html</a:t>
            </a:r>
            <a:r>
              <a:rPr lang="pl-PL" dirty="0"/>
              <a:t>, </a:t>
            </a:r>
            <a:r>
              <a:rPr lang="pl-PL" dirty="0">
                <a:hlinkClick r:id="rId7"/>
              </a:rPr>
              <a:t>https://www.lastampa.it/topnews/edizioni-locali/torino/2020/06/05/news/il-museo-lavazza-celebra-angelo-moriondo-il-torinese-che-nel-1884-invento-la-macchina-del-caffe-1.38931640</a:t>
            </a:r>
            <a:r>
              <a:rPr lang="pl-PL" dirty="0"/>
              <a:t>, </a:t>
            </a:r>
            <a:r>
              <a:rPr lang="pl-PL" dirty="0">
                <a:hlinkClick r:id="rId8"/>
              </a:rPr>
              <a:t>https://it.wikipedia.org/wiki/La_Pavoni</a:t>
            </a:r>
            <a:r>
              <a:rPr lang="pl-PL" dirty="0"/>
              <a:t>, </a:t>
            </a:r>
            <a:r>
              <a:rPr lang="pl-PL" dirty="0">
                <a:hlinkClick r:id="rId9"/>
              </a:rPr>
              <a:t>https://www.victoriaarduino.com/storia.html</a:t>
            </a:r>
            <a:r>
              <a:rPr lang="pl-PL" dirty="0"/>
              <a:t>, </a:t>
            </a:r>
            <a:r>
              <a:rPr lang="pl-PL" dirty="0">
                <a:hlinkClick r:id="rId10"/>
              </a:rPr>
              <a:t>https://peoplepill.com/people/achille-gaggia/</a:t>
            </a:r>
            <a:r>
              <a:rPr lang="pl-PL" dirty="0"/>
              <a:t>, </a:t>
            </a:r>
            <a:r>
              <a:rPr lang="pl-PL" dirty="0">
                <a:hlinkClick r:id="rId11"/>
              </a:rPr>
              <a:t>https://specialcoffee.it/riconoscere-lespresso-perfetto/</a:t>
            </a:r>
            <a:r>
              <a:rPr lang="pl-PL" dirty="0"/>
              <a:t>, </a:t>
            </a:r>
            <a:r>
              <a:rPr lang="pl-PL" dirty="0">
                <a:hlinkClick r:id="rId12"/>
              </a:rPr>
              <a:t>https://laboratorioespresso.it/en/coffee-cup-history/</a:t>
            </a:r>
            <a:r>
              <a:rPr lang="pl-PL" dirty="0"/>
              <a:t> (dostęp: 13.11.2020)</a:t>
            </a:r>
          </a:p>
        </p:txBody>
      </p:sp>
    </p:spTree>
    <p:extLst>
      <p:ext uri="{BB962C8B-B14F-4D97-AF65-F5344CB8AC3E}">
        <p14:creationId xmlns:p14="http://schemas.microsoft.com/office/powerpoint/2010/main" val="72001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descr="Obraz zawierający kubek, kawa, stół, siedzi&#10;&#10;Opis wygenerowany automatycznie">
            <a:extLst>
              <a:ext uri="{FF2B5EF4-FFF2-40B4-BE49-F238E27FC236}">
                <a16:creationId xmlns:a16="http://schemas.microsoft.com/office/drawing/2014/main" id="{04DFB047-0E47-4C4E-978C-8C3005A8FC1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698" r="43180" b="1"/>
          <a:stretch/>
        </p:blipFill>
        <p:spPr>
          <a:xfrm>
            <a:off x="8229598" y="10"/>
            <a:ext cx="3962401" cy="6857990"/>
          </a:xfrm>
          <a:prstGeom prst="rect">
            <a:avLst/>
          </a:prstGeom>
        </p:spPr>
      </p:pic>
      <p:sp>
        <p:nvSpPr>
          <p:cNvPr id="15"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B6C8A91A-2A42-CC40-ACA5-6125323FD4E0}"/>
              </a:ext>
            </a:extLst>
          </p:cNvPr>
          <p:cNvSpPr>
            <a:spLocks noGrp="1"/>
          </p:cNvSpPr>
          <p:nvPr>
            <p:ph type="title"/>
          </p:nvPr>
        </p:nvSpPr>
        <p:spPr>
          <a:xfrm>
            <a:off x="541867" y="787400"/>
            <a:ext cx="7145866" cy="778933"/>
          </a:xfrm>
        </p:spPr>
        <p:txBody>
          <a:bodyPr anchor="ctr">
            <a:normAutofit/>
          </a:bodyPr>
          <a:lstStyle/>
          <a:p>
            <a:r>
              <a:rPr lang="pl-PL" sz="3200" i="1">
                <a:solidFill>
                  <a:srgbClr val="FEFFFF"/>
                </a:solidFill>
              </a:rPr>
              <a:t>Espresso</a:t>
            </a:r>
            <a:r>
              <a:rPr lang="pl-PL" sz="3200">
                <a:solidFill>
                  <a:srgbClr val="FEFFFF"/>
                </a:solidFill>
              </a:rPr>
              <a:t> – historia pewnej kawy</a:t>
            </a:r>
          </a:p>
        </p:txBody>
      </p:sp>
      <p:sp>
        <p:nvSpPr>
          <p:cNvPr id="3" name="Symbol zastępczy zawartości 2">
            <a:extLst>
              <a:ext uri="{FF2B5EF4-FFF2-40B4-BE49-F238E27FC236}">
                <a16:creationId xmlns:a16="http://schemas.microsoft.com/office/drawing/2014/main" id="{6D77EF39-3136-9D41-9752-1BA170CED58A}"/>
              </a:ext>
            </a:extLst>
          </p:cNvPr>
          <p:cNvSpPr>
            <a:spLocks noGrp="1"/>
          </p:cNvSpPr>
          <p:nvPr>
            <p:ph idx="1"/>
          </p:nvPr>
        </p:nvSpPr>
        <p:spPr>
          <a:xfrm>
            <a:off x="541866" y="2032000"/>
            <a:ext cx="7145867" cy="3879222"/>
          </a:xfrm>
        </p:spPr>
        <p:txBody>
          <a:bodyPr>
            <a:noAutofit/>
          </a:bodyPr>
          <a:lstStyle/>
          <a:p>
            <a:pPr marL="0" indent="0" algn="just">
              <a:buNone/>
            </a:pPr>
            <a:r>
              <a:rPr lang="pl-PL" sz="2200" dirty="0">
                <a:solidFill>
                  <a:srgbClr val="FEFFFF"/>
                </a:solidFill>
              </a:rPr>
              <a:t>Według optymistów nowe życie zaczyna się codziennie rano. Skąd jednak wziąć energię do tego, by każdego poranka rozpoczynać wszystko od początku? Z odpowiedzią przychodzą nam Włochy, gdzie wysokie temperatury i spowolnione tempo codzienności sprawiają, że od czasu do czasu trzeba podnieść sobie ciśnienie. Najlepiej robi to kawa, szczególnie w wersji klasycznego, włoskiego </a:t>
            </a:r>
            <a:r>
              <a:rPr lang="pl-PL" sz="2200" i="1" dirty="0">
                <a:solidFill>
                  <a:srgbClr val="FEFFFF"/>
                </a:solidFill>
              </a:rPr>
              <a:t>espresso</a:t>
            </a:r>
            <a:r>
              <a:rPr lang="pl-PL" sz="2200" dirty="0">
                <a:solidFill>
                  <a:srgbClr val="FEFFFF"/>
                </a:solidFill>
              </a:rPr>
              <a:t>. Dzięki niej nawet po krótkiej nocy poczujemy się jak nowo narodzeni…</a:t>
            </a:r>
          </a:p>
        </p:txBody>
      </p:sp>
      <p:sp>
        <p:nvSpPr>
          <p:cNvPr id="6" name="pole tekstowe 5">
            <a:extLst>
              <a:ext uri="{FF2B5EF4-FFF2-40B4-BE49-F238E27FC236}">
                <a16:creationId xmlns:a16="http://schemas.microsoft.com/office/drawing/2014/main" id="{B1E24929-C068-C34C-8EA7-56F901F21454}"/>
              </a:ext>
            </a:extLst>
          </p:cNvPr>
          <p:cNvSpPr txBox="1"/>
          <p:nvPr/>
        </p:nvSpPr>
        <p:spPr>
          <a:xfrm>
            <a:off x="11297202" y="6657945"/>
            <a:ext cx="894797"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lostrillone.tv</a:t>
            </a:r>
            <a:endParaRPr lang="pl-PL" sz="700" dirty="0">
              <a:solidFill>
                <a:srgbClr val="FFFFFF"/>
              </a:solidFill>
            </a:endParaRPr>
          </a:p>
        </p:txBody>
      </p:sp>
    </p:spTree>
    <p:extLst>
      <p:ext uri="{BB962C8B-B14F-4D97-AF65-F5344CB8AC3E}">
        <p14:creationId xmlns:p14="http://schemas.microsoft.com/office/powerpoint/2010/main" val="3862159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ytuł 1">
            <a:extLst>
              <a:ext uri="{FF2B5EF4-FFF2-40B4-BE49-F238E27FC236}">
                <a16:creationId xmlns:a16="http://schemas.microsoft.com/office/drawing/2014/main" id="{D85B0E14-00E2-7B42-9259-5A8B2C7A3614}"/>
              </a:ext>
            </a:extLst>
          </p:cNvPr>
          <p:cNvSpPr>
            <a:spLocks noGrp="1"/>
          </p:cNvSpPr>
          <p:nvPr>
            <p:ph type="title"/>
          </p:nvPr>
        </p:nvSpPr>
        <p:spPr>
          <a:xfrm>
            <a:off x="6483096" y="624110"/>
            <a:ext cx="5021516" cy="310752"/>
          </a:xfrm>
        </p:spPr>
        <p:txBody>
          <a:bodyPr>
            <a:normAutofit fontScale="90000"/>
          </a:bodyPr>
          <a:lstStyle/>
          <a:p>
            <a:endParaRPr lang="pl-PL" dirty="0"/>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Obraz 4" descr="Obraz zawierający kubek, kawa, stół, wewnątrz&#10;&#10;Opis wygenerowany automatycznie">
            <a:extLst>
              <a:ext uri="{FF2B5EF4-FFF2-40B4-BE49-F238E27FC236}">
                <a16:creationId xmlns:a16="http://schemas.microsoft.com/office/drawing/2014/main" id="{A8ADC964-DD09-4547-B0D8-BC5EA5D50D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347" r="22822" b="-1"/>
          <a:stretch/>
        </p:blipFill>
        <p:spPr>
          <a:xfrm>
            <a:off x="-1555" y="1731"/>
            <a:ext cx="4671091" cy="6858000"/>
          </a:xfrm>
          <a:prstGeom prst="rect">
            <a:avLst/>
          </a:prstGeom>
        </p:spPr>
      </p:pic>
      <p:sp>
        <p:nvSpPr>
          <p:cNvPr id="3" name="Symbol zastępczy zawartości 2">
            <a:extLst>
              <a:ext uri="{FF2B5EF4-FFF2-40B4-BE49-F238E27FC236}">
                <a16:creationId xmlns:a16="http://schemas.microsoft.com/office/drawing/2014/main" id="{487CDD33-CFFE-CC4F-9D55-9D350114201F}"/>
              </a:ext>
            </a:extLst>
          </p:cNvPr>
          <p:cNvSpPr>
            <a:spLocks noGrp="1"/>
          </p:cNvSpPr>
          <p:nvPr>
            <p:ph idx="1"/>
          </p:nvPr>
        </p:nvSpPr>
        <p:spPr>
          <a:xfrm>
            <a:off x="6000433" y="1289197"/>
            <a:ext cx="5504177" cy="4711437"/>
          </a:xfrm>
        </p:spPr>
        <p:txBody>
          <a:bodyPr>
            <a:noAutofit/>
          </a:bodyPr>
          <a:lstStyle/>
          <a:p>
            <a:pPr marL="0" indent="0" algn="just">
              <a:buNone/>
            </a:pPr>
            <a:r>
              <a:rPr lang="pl-PL" sz="2200" i="1" dirty="0"/>
              <a:t>Espresso</a:t>
            </a:r>
            <a:r>
              <a:rPr lang="pl-PL" sz="2200" dirty="0"/>
              <a:t>. Gorący napój otrzymywany w procesie palenia i mielenia ziaren kawy. Powstaje w wyniku przesączania się gorącej wody pod ciśnieniem, która przechodzi przez warstwę mielonej i prasowanej kawy. Tak brzmi oficjalna definicja </a:t>
            </a:r>
            <a:r>
              <a:rPr lang="pl-PL" sz="2200" i="1" dirty="0"/>
              <a:t>espresso. </a:t>
            </a:r>
          </a:p>
          <a:p>
            <a:pPr marL="0" indent="0" algn="just">
              <a:buNone/>
            </a:pPr>
            <a:r>
              <a:rPr lang="pl-PL" sz="2200" dirty="0"/>
              <a:t>Oto </a:t>
            </a:r>
            <a:r>
              <a:rPr lang="pl-PL" sz="2200" i="1" dirty="0"/>
              <a:t>espresso</a:t>
            </a:r>
            <a:r>
              <a:rPr lang="pl-PL" sz="2200" dirty="0"/>
              <a:t>. Spożywane na co dzień przez większość Włochów - i nie tylko -, jeden z symboli </a:t>
            </a:r>
            <a:r>
              <a:rPr lang="pl-PL" sz="2200" i="1" dirty="0" err="1"/>
              <a:t>Made</a:t>
            </a:r>
            <a:r>
              <a:rPr lang="pl-PL" sz="2200" i="1" dirty="0"/>
              <a:t> in </a:t>
            </a:r>
            <a:r>
              <a:rPr lang="pl-PL" sz="2200" i="1" dirty="0" err="1"/>
              <a:t>Italy</a:t>
            </a:r>
            <a:r>
              <a:rPr lang="pl-PL" sz="2200" i="1" dirty="0"/>
              <a:t> </a:t>
            </a:r>
            <a:r>
              <a:rPr lang="pl-PL" sz="2200" dirty="0"/>
              <a:t>i jeden z najbardziej lubianych i cenionych produktów na Półwyspie Apenińskim.</a:t>
            </a:r>
          </a:p>
        </p:txBody>
      </p:sp>
      <p:sp>
        <p:nvSpPr>
          <p:cNvPr id="6" name="pole tekstowe 5">
            <a:extLst>
              <a:ext uri="{FF2B5EF4-FFF2-40B4-BE49-F238E27FC236}">
                <a16:creationId xmlns:a16="http://schemas.microsoft.com/office/drawing/2014/main" id="{39BD98BE-E9AD-534E-BAC3-B2442AA41F14}"/>
              </a:ext>
            </a:extLst>
          </p:cNvPr>
          <p:cNvSpPr txBox="1"/>
          <p:nvPr/>
        </p:nvSpPr>
        <p:spPr>
          <a:xfrm>
            <a:off x="3893361" y="6659676"/>
            <a:ext cx="776175"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koktajl.tv</a:t>
            </a:r>
            <a:endParaRPr lang="pl-PL" sz="700" dirty="0">
              <a:solidFill>
                <a:srgbClr val="FFFFFF"/>
              </a:solidFill>
            </a:endParaRPr>
          </a:p>
        </p:txBody>
      </p:sp>
    </p:spTree>
    <p:extLst>
      <p:ext uri="{BB962C8B-B14F-4D97-AF65-F5344CB8AC3E}">
        <p14:creationId xmlns:p14="http://schemas.microsoft.com/office/powerpoint/2010/main" val="286028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2F1CB6E-812B-4149-90BB-94C9303354AC}"/>
              </a:ext>
            </a:extLst>
          </p:cNvPr>
          <p:cNvSpPr>
            <a:spLocks noGrp="1"/>
          </p:cNvSpPr>
          <p:nvPr>
            <p:ph type="title"/>
          </p:nvPr>
        </p:nvSpPr>
        <p:spPr>
          <a:xfrm>
            <a:off x="1259893" y="3101093"/>
            <a:ext cx="2454052" cy="3029344"/>
          </a:xfrm>
        </p:spPr>
        <p:txBody>
          <a:bodyPr>
            <a:normAutofit/>
          </a:bodyPr>
          <a:lstStyle/>
          <a:p>
            <a:endParaRPr lang="pl-PL" sz="320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8370534-3F90-5243-9208-C453C5413C31}"/>
              </a:ext>
            </a:extLst>
          </p:cNvPr>
          <p:cNvSpPr>
            <a:spLocks noGrp="1"/>
          </p:cNvSpPr>
          <p:nvPr>
            <p:ph idx="1"/>
          </p:nvPr>
        </p:nvSpPr>
        <p:spPr>
          <a:xfrm>
            <a:off x="4706578" y="589722"/>
            <a:ext cx="6798033" cy="5321500"/>
          </a:xfrm>
        </p:spPr>
        <p:txBody>
          <a:bodyPr anchor="ctr">
            <a:normAutofit/>
          </a:bodyPr>
          <a:lstStyle/>
          <a:p>
            <a:pPr marL="0" indent="0" algn="just">
              <a:buNone/>
            </a:pPr>
            <a:r>
              <a:rPr lang="pl-PL" dirty="0"/>
              <a:t>Historia </a:t>
            </a:r>
            <a:r>
              <a:rPr lang="pl-PL" i="1" dirty="0"/>
              <a:t>espresso</a:t>
            </a:r>
            <a:r>
              <a:rPr lang="pl-PL" dirty="0"/>
              <a:t> przenosi nas do Turynu końca XIX wieku. </a:t>
            </a:r>
            <a:r>
              <a:rPr lang="pl-PL" sz="2400" dirty="0"/>
              <a:t>W</a:t>
            </a:r>
            <a:r>
              <a:rPr lang="pl-PL" dirty="0"/>
              <a:t> </a:t>
            </a:r>
            <a:r>
              <a:rPr lang="pl-PL" sz="2400" dirty="0"/>
              <a:t>1884 roku Angelo </a:t>
            </a:r>
            <a:r>
              <a:rPr lang="pl-PL" sz="2400" dirty="0" err="1"/>
              <a:t>Moriondo</a:t>
            </a:r>
            <a:r>
              <a:rPr lang="pl-PL" sz="2400" dirty="0"/>
              <a:t> </a:t>
            </a:r>
            <a:r>
              <a:rPr lang="pl-PL" dirty="0"/>
              <a:t>wynalazł i opatentował maszynę do parzenia kawy. Trzeba jednak poczekać do początku XX wieku, aż </a:t>
            </a:r>
            <a:r>
              <a:rPr lang="pl-PL" i="1" dirty="0"/>
              <a:t>espresso</a:t>
            </a:r>
            <a:r>
              <a:rPr lang="pl-PL" dirty="0"/>
              <a:t> zagości na stołach wzdłuż całego Półwyspu Apenińskiego. </a:t>
            </a:r>
          </a:p>
          <a:p>
            <a:pPr marL="0" indent="0" algn="just">
              <a:buNone/>
            </a:pPr>
            <a:r>
              <a:rPr lang="pl-PL" dirty="0"/>
              <a:t>Spróbujmy wspólnie odtworzyć i prześledzić historię tego sławnego napoju. </a:t>
            </a:r>
          </a:p>
        </p:txBody>
      </p:sp>
    </p:spTree>
    <p:extLst>
      <p:ext uri="{BB962C8B-B14F-4D97-AF65-F5344CB8AC3E}">
        <p14:creationId xmlns:p14="http://schemas.microsoft.com/office/powerpoint/2010/main" val="421952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Symbol zastępczy zawartości 4" descr="Obraz zawierający mężczyzna, zdjęcie, stare, przód&#10;&#10;Opis wygenerowany automatycznie">
            <a:extLst>
              <a:ext uri="{FF2B5EF4-FFF2-40B4-BE49-F238E27FC236}">
                <a16:creationId xmlns:a16="http://schemas.microsoft.com/office/drawing/2014/main" id="{9240889F-D886-384E-BE53-38FCF7AE4C4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080" r="5642"/>
          <a:stretch/>
        </p:blipFill>
        <p:spPr>
          <a:xfrm>
            <a:off x="8229598" y="10"/>
            <a:ext cx="3962401" cy="6857990"/>
          </a:xfrm>
          <a:prstGeom prst="rect">
            <a:avLst/>
          </a:prstGeom>
        </p:spPr>
      </p:pic>
      <p:sp>
        <p:nvSpPr>
          <p:cNvPr id="17"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2EEFC21B-E8DB-4B41-BD63-F84443DBBA81}"/>
              </a:ext>
            </a:extLst>
          </p:cNvPr>
          <p:cNvSpPr>
            <a:spLocks noGrp="1"/>
          </p:cNvSpPr>
          <p:nvPr>
            <p:ph type="title"/>
          </p:nvPr>
        </p:nvSpPr>
        <p:spPr>
          <a:xfrm>
            <a:off x="541867" y="787400"/>
            <a:ext cx="7145866" cy="778933"/>
          </a:xfrm>
        </p:spPr>
        <p:txBody>
          <a:bodyPr anchor="ctr">
            <a:normAutofit/>
          </a:bodyPr>
          <a:lstStyle/>
          <a:p>
            <a:r>
              <a:rPr lang="pl-PL" sz="3200">
                <a:solidFill>
                  <a:srgbClr val="FEFFFF"/>
                </a:solidFill>
              </a:rPr>
              <a:t>Włoskie </a:t>
            </a:r>
            <a:r>
              <a:rPr lang="pl-PL" sz="3200" i="1">
                <a:solidFill>
                  <a:srgbClr val="FEFFFF"/>
                </a:solidFill>
              </a:rPr>
              <a:t>espresso</a:t>
            </a:r>
            <a:r>
              <a:rPr lang="pl-PL" sz="3200">
                <a:solidFill>
                  <a:srgbClr val="FEFFFF"/>
                </a:solidFill>
              </a:rPr>
              <a:t> – korzenie</a:t>
            </a:r>
          </a:p>
        </p:txBody>
      </p:sp>
      <p:sp>
        <p:nvSpPr>
          <p:cNvPr id="10" name="Content Placeholder 9">
            <a:extLst>
              <a:ext uri="{FF2B5EF4-FFF2-40B4-BE49-F238E27FC236}">
                <a16:creationId xmlns:a16="http://schemas.microsoft.com/office/drawing/2014/main" id="{007CB6E7-6269-4511-9BE5-23EAB4B10D78}"/>
              </a:ext>
            </a:extLst>
          </p:cNvPr>
          <p:cNvSpPr>
            <a:spLocks noGrp="1"/>
          </p:cNvSpPr>
          <p:nvPr>
            <p:ph idx="1"/>
          </p:nvPr>
        </p:nvSpPr>
        <p:spPr>
          <a:xfrm>
            <a:off x="541866" y="2032000"/>
            <a:ext cx="7145867" cy="3879222"/>
          </a:xfrm>
        </p:spPr>
        <p:txBody>
          <a:bodyPr>
            <a:noAutofit/>
          </a:bodyPr>
          <a:lstStyle/>
          <a:p>
            <a:pPr marL="0" indent="0" algn="just">
              <a:buNone/>
            </a:pPr>
            <a:r>
              <a:rPr lang="pl-PL" sz="2200" dirty="0" err="1"/>
              <a:t>Moriondo</a:t>
            </a:r>
            <a:r>
              <a:rPr lang="pl-PL" sz="2200" dirty="0"/>
              <a:t> był zatem pionierem w dziedzinie parzenia kawy: zbudował innowacyjny ekspres, który umożliwiał przygotowanie kilku filiżanek kawy jednocześnie w krótkim czasie. </a:t>
            </a:r>
            <a:endParaRPr lang="en-US" sz="2200" dirty="0">
              <a:solidFill>
                <a:srgbClr val="FEFFFF"/>
              </a:solidFill>
            </a:endParaRPr>
          </a:p>
        </p:txBody>
      </p:sp>
      <p:sp>
        <p:nvSpPr>
          <p:cNvPr id="6" name="pole tekstowe 5">
            <a:extLst>
              <a:ext uri="{FF2B5EF4-FFF2-40B4-BE49-F238E27FC236}">
                <a16:creationId xmlns:a16="http://schemas.microsoft.com/office/drawing/2014/main" id="{1BE1F047-6C81-2642-A840-3D3CC3518508}"/>
              </a:ext>
            </a:extLst>
          </p:cNvPr>
          <p:cNvSpPr txBox="1"/>
          <p:nvPr/>
        </p:nvSpPr>
        <p:spPr>
          <a:xfrm>
            <a:off x="11085606" y="6657945"/>
            <a:ext cx="1106393"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ilcaffeespresso.it</a:t>
            </a:r>
            <a:endParaRPr lang="pl-PL" sz="700" dirty="0">
              <a:solidFill>
                <a:srgbClr val="FFFFFF"/>
              </a:solidFill>
            </a:endParaRPr>
          </a:p>
        </p:txBody>
      </p:sp>
    </p:spTree>
    <p:extLst>
      <p:ext uri="{BB962C8B-B14F-4D97-AF65-F5344CB8AC3E}">
        <p14:creationId xmlns:p14="http://schemas.microsoft.com/office/powerpoint/2010/main" val="34757947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DE5ED7C-6FC3-1240-965C-B1C61D9D330D}"/>
              </a:ext>
            </a:extLst>
          </p:cNvPr>
          <p:cNvSpPr>
            <a:spLocks noGrp="1"/>
          </p:cNvSpPr>
          <p:nvPr>
            <p:ph type="title"/>
          </p:nvPr>
        </p:nvSpPr>
        <p:spPr>
          <a:xfrm>
            <a:off x="7534655" y="646148"/>
            <a:ext cx="4092173" cy="434620"/>
          </a:xfrm>
        </p:spPr>
        <p:txBody>
          <a:bodyPr anchor="b">
            <a:normAutofit fontScale="90000"/>
          </a:bodyPr>
          <a:lstStyle/>
          <a:p>
            <a:endParaRPr lang="pl-PL" sz="2800" dirty="0"/>
          </a:p>
        </p:txBody>
      </p:sp>
      <p:sp>
        <p:nvSpPr>
          <p:cNvPr id="24" name="Rectangle 23">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B89D72"/>
          </a:solidFill>
          <a:ln>
            <a:noFill/>
          </a:ln>
          <a:effectLst/>
        </p:spPr>
        <p:style>
          <a:lnRef idx="1">
            <a:schemeClr val="accent1"/>
          </a:lnRef>
          <a:fillRef idx="3">
            <a:schemeClr val="accent1"/>
          </a:fillRef>
          <a:effectRef idx="2">
            <a:schemeClr val="accent1"/>
          </a:effectRef>
          <a:fontRef idx="minor">
            <a:schemeClr val="lt1"/>
          </a:fontRef>
        </p:style>
      </p:sp>
      <p:pic>
        <p:nvPicPr>
          <p:cNvPr id="14" name="Symbol zastępczy zawartości 13" descr="Obraz zawierający tekst&#10;&#10;Opis wygenerowany automatycznie">
            <a:extLst>
              <a:ext uri="{FF2B5EF4-FFF2-40B4-BE49-F238E27FC236}">
                <a16:creationId xmlns:a16="http://schemas.microsoft.com/office/drawing/2014/main" id="{70F2A246-B684-6647-B6FE-186CE535FF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95468" y="657049"/>
            <a:ext cx="5142655" cy="5142655"/>
          </a:xfrm>
          <a:prstGeom prst="rect">
            <a:avLst/>
          </a:prstGeom>
        </p:spPr>
      </p:pic>
      <p:sp>
        <p:nvSpPr>
          <p:cNvPr id="21" name="Content Placeholder 18">
            <a:extLst>
              <a:ext uri="{FF2B5EF4-FFF2-40B4-BE49-F238E27FC236}">
                <a16:creationId xmlns:a16="http://schemas.microsoft.com/office/drawing/2014/main" id="{C9F6405F-14A6-4487-9AD5-6BEC092A1709}"/>
              </a:ext>
            </a:extLst>
          </p:cNvPr>
          <p:cNvSpPr>
            <a:spLocks noGrp="1"/>
          </p:cNvSpPr>
          <p:nvPr>
            <p:ph idx="1"/>
          </p:nvPr>
        </p:nvSpPr>
        <p:spPr>
          <a:xfrm>
            <a:off x="7532950" y="1726916"/>
            <a:ext cx="4093878" cy="4050316"/>
          </a:xfrm>
        </p:spPr>
        <p:txBody>
          <a:bodyPr>
            <a:normAutofit/>
          </a:bodyPr>
          <a:lstStyle/>
          <a:p>
            <a:pPr marL="0" indent="0" algn="ctr">
              <a:buNone/>
            </a:pPr>
            <a:r>
              <a:rPr lang="pl-PL" sz="2400" dirty="0"/>
              <a:t>Początkowo swój wynalazek zachował dla siebie i nie promował go. Brakowało wówczas mentalności przedsiębiorczej, przemysłowej wizji wynalazku o takim znaczeniu. </a:t>
            </a:r>
          </a:p>
          <a:p>
            <a:pPr marL="0" indent="0">
              <a:buNone/>
            </a:pPr>
            <a:endParaRPr lang="en-US" dirty="0"/>
          </a:p>
        </p:txBody>
      </p:sp>
      <p:sp>
        <p:nvSpPr>
          <p:cNvPr id="15" name="pole tekstowe 14">
            <a:extLst>
              <a:ext uri="{FF2B5EF4-FFF2-40B4-BE49-F238E27FC236}">
                <a16:creationId xmlns:a16="http://schemas.microsoft.com/office/drawing/2014/main" id="{C71E0194-27D6-8042-BD7E-BB69E742ED50}"/>
              </a:ext>
            </a:extLst>
          </p:cNvPr>
          <p:cNvSpPr txBox="1"/>
          <p:nvPr/>
        </p:nvSpPr>
        <p:spPr>
          <a:xfrm>
            <a:off x="5957754" y="5599649"/>
            <a:ext cx="880369"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lastampa.it</a:t>
            </a:r>
            <a:endParaRPr lang="pl-PL" sz="700" dirty="0">
              <a:solidFill>
                <a:srgbClr val="FFFFFF"/>
              </a:solidFill>
            </a:endParaRPr>
          </a:p>
        </p:txBody>
      </p:sp>
    </p:spTree>
    <p:extLst>
      <p:ext uri="{BB962C8B-B14F-4D97-AF65-F5344CB8AC3E}">
        <p14:creationId xmlns:p14="http://schemas.microsoft.com/office/powerpoint/2010/main" val="363698488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3" name="Group 1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ytuł 1">
            <a:extLst>
              <a:ext uri="{FF2B5EF4-FFF2-40B4-BE49-F238E27FC236}">
                <a16:creationId xmlns:a16="http://schemas.microsoft.com/office/drawing/2014/main" id="{E82D4218-CAE8-214A-9CEC-7840E5CBD1F7}"/>
              </a:ext>
            </a:extLst>
          </p:cNvPr>
          <p:cNvSpPr>
            <a:spLocks noGrp="1"/>
          </p:cNvSpPr>
          <p:nvPr>
            <p:ph type="title"/>
          </p:nvPr>
        </p:nvSpPr>
        <p:spPr>
          <a:xfrm>
            <a:off x="6483096" y="624110"/>
            <a:ext cx="5021516" cy="1280890"/>
          </a:xfrm>
        </p:spPr>
        <p:txBody>
          <a:bodyPr>
            <a:normAutofit/>
          </a:bodyPr>
          <a:lstStyle/>
          <a:p>
            <a:endParaRPr lang="pl-PL"/>
          </a:p>
        </p:txBody>
      </p:sp>
      <p:sp>
        <p:nvSpPr>
          <p:cNvPr id="41" name="Rectangle 4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Obraz 4" descr="Obraz zawierający wewnątrz, stół, mikser, garnek&#10;&#10;Opis wygenerowany automatycznie">
            <a:extLst>
              <a:ext uri="{FF2B5EF4-FFF2-40B4-BE49-F238E27FC236}">
                <a16:creationId xmlns:a16="http://schemas.microsoft.com/office/drawing/2014/main" id="{DA1EAE47-3BD2-474B-A6FA-8CBD5D9E500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405"/>
          <a:stretch/>
        </p:blipFill>
        <p:spPr>
          <a:xfrm>
            <a:off x="-1555" y="1731"/>
            <a:ext cx="4671091" cy="6858000"/>
          </a:xfrm>
          <a:prstGeom prst="rect">
            <a:avLst/>
          </a:prstGeom>
        </p:spPr>
      </p:pic>
      <p:sp>
        <p:nvSpPr>
          <p:cNvPr id="3" name="Symbol zastępczy zawartości 2">
            <a:extLst>
              <a:ext uri="{FF2B5EF4-FFF2-40B4-BE49-F238E27FC236}">
                <a16:creationId xmlns:a16="http://schemas.microsoft.com/office/drawing/2014/main" id="{4723F44A-DDE2-504F-AA5C-AF9C07BC874F}"/>
              </a:ext>
            </a:extLst>
          </p:cNvPr>
          <p:cNvSpPr>
            <a:spLocks noGrp="1"/>
          </p:cNvSpPr>
          <p:nvPr>
            <p:ph idx="1"/>
          </p:nvPr>
        </p:nvSpPr>
        <p:spPr>
          <a:xfrm>
            <a:off x="6438191" y="2133600"/>
            <a:ext cx="5066419" cy="3777622"/>
          </a:xfrm>
        </p:spPr>
        <p:txBody>
          <a:bodyPr>
            <a:normAutofit fontScale="92500" lnSpcReduction="20000"/>
          </a:bodyPr>
          <a:lstStyle/>
          <a:p>
            <a:pPr marL="0" indent="0" algn="ctr">
              <a:buNone/>
            </a:pPr>
            <a:r>
              <a:rPr lang="pl-PL" sz="2400" dirty="0"/>
              <a:t>W 1901 roku mediolańczyk </a:t>
            </a:r>
            <a:r>
              <a:rPr lang="pl-PL" sz="2400" b="1" dirty="0"/>
              <a:t>Luigi </a:t>
            </a:r>
            <a:r>
              <a:rPr lang="pl-PL" sz="2400" b="1" dirty="0" err="1"/>
              <a:t>Bezzera</a:t>
            </a:r>
            <a:r>
              <a:rPr lang="pl-PL" sz="2400" dirty="0"/>
              <a:t> </a:t>
            </a:r>
            <a:r>
              <a:rPr lang="pl-PL" sz="2000" dirty="0"/>
              <a:t>nieco zrewidował projekt </a:t>
            </a:r>
            <a:r>
              <a:rPr lang="pl-PL" sz="2000" dirty="0" err="1"/>
              <a:t>Moriondo</a:t>
            </a:r>
            <a:r>
              <a:rPr lang="pl-PL" sz="2000" dirty="0"/>
              <a:t>, opatentował go i zaprezentował szerszej publiczności na Międzynarodowych Targach w Mediolanie. </a:t>
            </a:r>
          </a:p>
          <a:p>
            <a:pPr marL="0" indent="0" algn="ctr">
              <a:buNone/>
            </a:pPr>
            <a:r>
              <a:rPr lang="pl-PL" sz="2000" dirty="0"/>
              <a:t> </a:t>
            </a:r>
            <a:r>
              <a:rPr lang="pl-PL" dirty="0"/>
              <a:t>Ale już </a:t>
            </a:r>
            <a:r>
              <a:rPr lang="pl-PL" sz="2400" dirty="0"/>
              <a:t>w 1902 roku </a:t>
            </a:r>
            <a:r>
              <a:rPr lang="pl-PL" sz="2000" dirty="0"/>
              <a:t>patent na maszynę przeszedł na </a:t>
            </a:r>
            <a:r>
              <a:rPr lang="pl-PL" sz="2400" b="1" dirty="0" err="1"/>
              <a:t>Desiderio</a:t>
            </a:r>
            <a:r>
              <a:rPr lang="pl-PL" sz="2400" b="1" dirty="0"/>
              <a:t> </a:t>
            </a:r>
            <a:r>
              <a:rPr lang="pl-PL" sz="2400" b="1" dirty="0" err="1"/>
              <a:t>Pavoni</a:t>
            </a:r>
            <a:r>
              <a:rPr lang="pl-PL" sz="2000" dirty="0"/>
              <a:t>, założyciela mediolańskiej firmy La </a:t>
            </a:r>
            <a:r>
              <a:rPr lang="pl-PL" sz="2000" dirty="0" err="1"/>
              <a:t>Pavoni</a:t>
            </a:r>
            <a:r>
              <a:rPr lang="pl-PL" sz="2000" dirty="0"/>
              <a:t> </a:t>
            </a:r>
            <a:r>
              <a:rPr lang="pl-PL" sz="2000" dirty="0" err="1"/>
              <a:t>s.p.a</a:t>
            </a:r>
            <a:r>
              <a:rPr lang="pl-PL" sz="2000" dirty="0"/>
              <a:t>. W tym momencie ekspres do kawy z chromowanego mosiądzu, nazywany odtąd </a:t>
            </a:r>
            <a:r>
              <a:rPr lang="pl-PL" sz="2400" dirty="0" err="1"/>
              <a:t>Ideal</a:t>
            </a:r>
            <a:r>
              <a:rPr lang="pl-PL" sz="2000" dirty="0"/>
              <a:t>, zaczyna być produkowany i sprzedawany seryjnie.</a:t>
            </a:r>
          </a:p>
        </p:txBody>
      </p:sp>
      <p:sp>
        <p:nvSpPr>
          <p:cNvPr id="6" name="pole tekstowe 5">
            <a:extLst>
              <a:ext uri="{FF2B5EF4-FFF2-40B4-BE49-F238E27FC236}">
                <a16:creationId xmlns:a16="http://schemas.microsoft.com/office/drawing/2014/main" id="{1DF5A933-5F9B-914B-980D-2962D2625963}"/>
              </a:ext>
            </a:extLst>
          </p:cNvPr>
          <p:cNvSpPr txBox="1"/>
          <p:nvPr/>
        </p:nvSpPr>
        <p:spPr>
          <a:xfrm>
            <a:off x="3614439" y="6659676"/>
            <a:ext cx="1055097" cy="200055"/>
          </a:xfrm>
          <a:prstGeom prst="rect">
            <a:avLst/>
          </a:prstGeom>
          <a:solidFill>
            <a:srgbClr val="000000"/>
          </a:solidFill>
        </p:spPr>
        <p:txBody>
          <a:bodyPr wrap="none" rtlCol="0">
            <a:spAutoFit/>
          </a:bodyPr>
          <a:lstStyle/>
          <a:p>
            <a:pPr algn="r">
              <a:spcAft>
                <a:spcPts val="600"/>
              </a:spcAft>
            </a:pPr>
            <a:r>
              <a:rPr lang="pl-PL" sz="700" dirty="0">
                <a:solidFill>
                  <a:srgbClr val="FFFFFF"/>
                </a:solidFill>
              </a:rPr>
              <a:t>Fot.: </a:t>
            </a:r>
            <a:r>
              <a:rPr lang="pl-PL" sz="700" dirty="0" err="1">
                <a:solidFill>
                  <a:srgbClr val="FFFFFF"/>
                </a:solidFill>
              </a:rPr>
              <a:t>it.wikipedia.org</a:t>
            </a:r>
            <a:endParaRPr lang="pl-PL" sz="700" dirty="0">
              <a:solidFill>
                <a:srgbClr val="FFFFFF"/>
              </a:solidFill>
            </a:endParaRPr>
          </a:p>
        </p:txBody>
      </p:sp>
    </p:spTree>
    <p:extLst>
      <p:ext uri="{BB962C8B-B14F-4D97-AF65-F5344CB8AC3E}">
        <p14:creationId xmlns:p14="http://schemas.microsoft.com/office/powerpoint/2010/main" val="1057468767"/>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16</TotalTime>
  <Words>1407</Words>
  <Application>Microsoft Office PowerPoint</Application>
  <PresentationFormat>Panoramiczny</PresentationFormat>
  <Paragraphs>79</Paragraphs>
  <Slides>19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Century Gothic</vt:lpstr>
      <vt:lpstr>Wingdings</vt:lpstr>
      <vt:lpstr>Wingdings 3</vt:lpstr>
      <vt:lpstr>Smuga</vt:lpstr>
      <vt:lpstr>Espresso – historia pewnej kawy</vt:lpstr>
      <vt:lpstr>Temat: Espresso – historia pewnej kawy</vt:lpstr>
      <vt:lpstr>Prezentacja programu PowerPoint</vt:lpstr>
      <vt:lpstr>Espresso – historia pewnej kawy</vt:lpstr>
      <vt:lpstr>Prezentacja programu PowerPoint</vt:lpstr>
      <vt:lpstr>Prezentacja programu PowerPoint</vt:lpstr>
      <vt:lpstr>Włoskie espresso – korzenie</vt:lpstr>
      <vt:lpstr>Prezentacja programu PowerPoint</vt:lpstr>
      <vt:lpstr>Prezentacja programu PowerPoint</vt:lpstr>
      <vt:lpstr>Pier Teresio Arduino</vt:lpstr>
      <vt:lpstr>Achille Gaggia</vt:lpstr>
      <vt:lpstr>Tymczasem za granicą…</vt:lpstr>
      <vt:lpstr>Prezentacja programu PowerPoint</vt:lpstr>
      <vt:lpstr>Prezentacja programu PowerPoint</vt:lpstr>
      <vt:lpstr>Prezentacja programu PowerPoint</vt:lpstr>
      <vt:lpstr>Ewaluacja zajęć</vt:lpstr>
      <vt:lpstr>Ewaluacja zajęć</vt:lpstr>
      <vt:lpstr>Ewaluacja zajęć</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Espresso – historia pewnej kawy</dc:title>
  <dc:creator>Trzcińska Anna - włoski</dc:creator>
  <cp:lastModifiedBy>Vostro 15</cp:lastModifiedBy>
  <cp:revision>11</cp:revision>
  <dcterms:created xsi:type="dcterms:W3CDTF">2020-11-13T11:58:27Z</dcterms:created>
  <dcterms:modified xsi:type="dcterms:W3CDTF">2020-11-13T15:05:45Z</dcterms:modified>
</cp:coreProperties>
</file>