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8" r:id="rId3"/>
    <p:sldId id="259" r:id="rId4"/>
    <p:sldId id="267" r:id="rId5"/>
    <p:sldId id="260" r:id="rId6"/>
    <p:sldId id="261" r:id="rId7"/>
    <p:sldId id="262" r:id="rId8"/>
    <p:sldId id="263" r:id="rId9"/>
    <p:sldId id="264" r:id="rId10"/>
    <p:sldId id="265" r:id="rId11"/>
    <p:sldId id="266" r:id="rId12"/>
    <p:sldId id="268" r:id="rId13"/>
    <p:sldId id="269" r:id="rId14"/>
    <p:sldId id="257"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6327"/>
  </p:normalViewPr>
  <p:slideViewPr>
    <p:cSldViewPr snapToGrid="0" snapToObjects="1">
      <p:cViewPr varScale="1">
        <p:scale>
          <a:sx n="86" d="100"/>
          <a:sy n="86" d="100"/>
        </p:scale>
        <p:origin x="533"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pl-PL"/>
              <a:t>Kliknij, aby edytować styl</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7" name="Date Placeholder 6"/>
          <p:cNvSpPr>
            <a:spLocks noGrp="1"/>
          </p:cNvSpPr>
          <p:nvPr>
            <p:ph type="dt" sz="half" idx="10"/>
          </p:nvPr>
        </p:nvSpPr>
        <p:spPr/>
        <p:txBody>
          <a:bodyPr/>
          <a:lstStyle/>
          <a:p>
            <a:fld id="{E1D84133-8DAB-9940-A6EA-8D2DE702F5E9}" type="datetimeFigureOut">
              <a:rPr lang="pl-PL" smtClean="0"/>
              <a:t>27.11.2020</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5225757B-A619-D441-8899-C98231EF7A9D}" type="slidenum">
              <a:rPr lang="pl-PL" smtClean="0"/>
              <a:t>‹#›</a:t>
            </a:fld>
            <a:endParaRPr lang="pl-PL"/>
          </a:p>
        </p:txBody>
      </p:sp>
    </p:spTree>
    <p:extLst>
      <p:ext uri="{BB962C8B-B14F-4D97-AF65-F5344CB8AC3E}">
        <p14:creationId xmlns:p14="http://schemas.microsoft.com/office/powerpoint/2010/main" val="175533818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E1D84133-8DAB-9940-A6EA-8D2DE702F5E9}" type="datetimeFigureOut">
              <a:rPr lang="pl-PL" smtClean="0"/>
              <a:t>27.11.2020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225757B-A619-D441-8899-C98231EF7A9D}" type="slidenum">
              <a:rPr lang="pl-PL" smtClean="0"/>
              <a:t>‹#›</a:t>
            </a:fld>
            <a:endParaRPr lang="pl-PL"/>
          </a:p>
        </p:txBody>
      </p:sp>
    </p:spTree>
    <p:extLst>
      <p:ext uri="{BB962C8B-B14F-4D97-AF65-F5344CB8AC3E}">
        <p14:creationId xmlns:p14="http://schemas.microsoft.com/office/powerpoint/2010/main" val="688872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E1D84133-8DAB-9940-A6EA-8D2DE702F5E9}" type="datetimeFigureOut">
              <a:rPr lang="pl-PL" smtClean="0"/>
              <a:t>27.11.2020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225757B-A619-D441-8899-C98231EF7A9D}" type="slidenum">
              <a:rPr lang="pl-PL" smtClean="0"/>
              <a:t>‹#›</a:t>
            </a:fld>
            <a:endParaRPr lang="pl-PL"/>
          </a:p>
        </p:txBody>
      </p:sp>
    </p:spTree>
    <p:extLst>
      <p:ext uri="{BB962C8B-B14F-4D97-AF65-F5344CB8AC3E}">
        <p14:creationId xmlns:p14="http://schemas.microsoft.com/office/powerpoint/2010/main" val="602267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E1D84133-8DAB-9940-A6EA-8D2DE702F5E9}" type="datetimeFigureOut">
              <a:rPr lang="pl-PL" smtClean="0"/>
              <a:t>27.11.2020</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5225757B-A619-D441-8899-C98231EF7A9D}" type="slidenum">
              <a:rPr lang="pl-PL" smtClean="0"/>
              <a:t>‹#›</a:t>
            </a:fld>
            <a:endParaRPr lang="pl-PL"/>
          </a:p>
        </p:txBody>
      </p:sp>
    </p:spTree>
    <p:extLst>
      <p:ext uri="{BB962C8B-B14F-4D97-AF65-F5344CB8AC3E}">
        <p14:creationId xmlns:p14="http://schemas.microsoft.com/office/powerpoint/2010/main" val="1825349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pl-PL"/>
              <a:t>Kliknij, aby edytować styl</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7" name="Date Placeholder 6"/>
          <p:cNvSpPr>
            <a:spLocks noGrp="1"/>
          </p:cNvSpPr>
          <p:nvPr>
            <p:ph type="dt" sz="half" idx="10"/>
          </p:nvPr>
        </p:nvSpPr>
        <p:spPr/>
        <p:txBody>
          <a:bodyPr/>
          <a:lstStyle/>
          <a:p>
            <a:fld id="{E1D84133-8DAB-9940-A6EA-8D2DE702F5E9}" type="datetimeFigureOut">
              <a:rPr lang="pl-PL" smtClean="0"/>
              <a:t>27.11.2020</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5225757B-A619-D441-8899-C98231EF7A9D}" type="slidenum">
              <a:rPr lang="pl-PL" smtClean="0"/>
              <a:t>‹#›</a:t>
            </a:fld>
            <a:endParaRPr lang="pl-PL"/>
          </a:p>
        </p:txBody>
      </p:sp>
    </p:spTree>
    <p:extLst>
      <p:ext uri="{BB962C8B-B14F-4D97-AF65-F5344CB8AC3E}">
        <p14:creationId xmlns:p14="http://schemas.microsoft.com/office/powerpoint/2010/main" val="283083463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8" name="Date Placeholder 7"/>
          <p:cNvSpPr>
            <a:spLocks noGrp="1"/>
          </p:cNvSpPr>
          <p:nvPr>
            <p:ph type="dt" sz="half" idx="10"/>
          </p:nvPr>
        </p:nvSpPr>
        <p:spPr/>
        <p:txBody>
          <a:bodyPr/>
          <a:lstStyle/>
          <a:p>
            <a:fld id="{E1D84133-8DAB-9940-A6EA-8D2DE702F5E9}" type="datetimeFigureOut">
              <a:rPr lang="pl-PL" smtClean="0"/>
              <a:t>27.11.2020</a:t>
            </a:fld>
            <a:endParaRPr lang="pl-PL"/>
          </a:p>
        </p:txBody>
      </p:sp>
      <p:sp>
        <p:nvSpPr>
          <p:cNvPr id="9" name="Footer Placeholder 8"/>
          <p:cNvSpPr>
            <a:spLocks noGrp="1"/>
          </p:cNvSpPr>
          <p:nvPr>
            <p:ph type="ftr" sz="quarter" idx="11"/>
          </p:nvPr>
        </p:nvSpPr>
        <p:spPr/>
        <p:txBody>
          <a:bodyPr/>
          <a:lstStyle/>
          <a:p>
            <a:endParaRPr lang="pl-PL"/>
          </a:p>
        </p:txBody>
      </p:sp>
      <p:sp>
        <p:nvSpPr>
          <p:cNvPr id="10" name="Slide Number Placeholder 9"/>
          <p:cNvSpPr>
            <a:spLocks noGrp="1"/>
          </p:cNvSpPr>
          <p:nvPr>
            <p:ph type="sldNum" sz="quarter" idx="12"/>
          </p:nvPr>
        </p:nvSpPr>
        <p:spPr/>
        <p:txBody>
          <a:bodyPr/>
          <a:lstStyle/>
          <a:p>
            <a:fld id="{5225757B-A619-D441-8899-C98231EF7A9D}" type="slidenum">
              <a:rPr lang="pl-PL" smtClean="0"/>
              <a:t>‹#›</a:t>
            </a:fld>
            <a:endParaRPr lang="pl-PL"/>
          </a:p>
        </p:txBody>
      </p:sp>
    </p:spTree>
    <p:extLst>
      <p:ext uri="{BB962C8B-B14F-4D97-AF65-F5344CB8AC3E}">
        <p14:creationId xmlns:p14="http://schemas.microsoft.com/office/powerpoint/2010/main" val="1528229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1583436" y="3143250"/>
            <a:ext cx="4270248" cy="2596776"/>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7" name="Date Placeholder 6"/>
          <p:cNvSpPr>
            <a:spLocks noGrp="1"/>
          </p:cNvSpPr>
          <p:nvPr>
            <p:ph type="dt" sz="half" idx="10"/>
          </p:nvPr>
        </p:nvSpPr>
        <p:spPr/>
        <p:txBody>
          <a:bodyPr/>
          <a:lstStyle/>
          <a:p>
            <a:fld id="{E1D84133-8DAB-9940-A6EA-8D2DE702F5E9}" type="datetimeFigureOut">
              <a:rPr lang="pl-PL" smtClean="0"/>
              <a:t>27.11.2020</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5225757B-A619-D441-8899-C98231EF7A9D}" type="slidenum">
              <a:rPr lang="pl-PL" smtClean="0"/>
              <a:t>‹#›</a:t>
            </a:fld>
            <a:endParaRPr lang="pl-PL"/>
          </a:p>
        </p:txBody>
      </p:sp>
      <p:sp>
        <p:nvSpPr>
          <p:cNvPr id="10" name="Title 9"/>
          <p:cNvSpPr>
            <a:spLocks noGrp="1"/>
          </p:cNvSpPr>
          <p:nvPr>
            <p:ph type="title"/>
          </p:nvPr>
        </p:nvSpPr>
        <p:spPr/>
        <p:txBody>
          <a:bodyPr/>
          <a:lstStyle/>
          <a:p>
            <a:r>
              <a:rPr lang="pl-PL"/>
              <a:t>Kliknij, aby edytować styl</a:t>
            </a:r>
            <a:endParaRPr lang="en-US" dirty="0"/>
          </a:p>
        </p:txBody>
      </p:sp>
    </p:spTree>
    <p:extLst>
      <p:ext uri="{BB962C8B-B14F-4D97-AF65-F5344CB8AC3E}">
        <p14:creationId xmlns:p14="http://schemas.microsoft.com/office/powerpoint/2010/main" val="1336268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E1D84133-8DAB-9940-A6EA-8D2DE702F5E9}" type="datetimeFigureOut">
              <a:rPr lang="pl-PL" smtClean="0"/>
              <a:t>27.11.2020</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5225757B-A619-D441-8899-C98231EF7A9D}" type="slidenum">
              <a:rPr lang="pl-PL" smtClean="0"/>
              <a:t>‹#›</a:t>
            </a:fld>
            <a:endParaRPr lang="pl-PL"/>
          </a:p>
        </p:txBody>
      </p:sp>
    </p:spTree>
    <p:extLst>
      <p:ext uri="{BB962C8B-B14F-4D97-AF65-F5344CB8AC3E}">
        <p14:creationId xmlns:p14="http://schemas.microsoft.com/office/powerpoint/2010/main" val="3681520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D84133-8DAB-9940-A6EA-8D2DE702F5E9}" type="datetimeFigureOut">
              <a:rPr lang="pl-PL" smtClean="0"/>
              <a:t>27.11.2020</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5225757B-A619-D441-8899-C98231EF7A9D}" type="slidenum">
              <a:rPr lang="pl-PL" smtClean="0"/>
              <a:t>‹#›</a:t>
            </a:fld>
            <a:endParaRPr lang="pl-PL"/>
          </a:p>
        </p:txBody>
      </p:sp>
    </p:spTree>
    <p:extLst>
      <p:ext uri="{BB962C8B-B14F-4D97-AF65-F5344CB8AC3E}">
        <p14:creationId xmlns:p14="http://schemas.microsoft.com/office/powerpoint/2010/main" val="2984168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pl-PL"/>
              <a:t>Kliknij, aby edytować styl</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9" name="Date Placeholder 8"/>
          <p:cNvSpPr>
            <a:spLocks noGrp="1"/>
          </p:cNvSpPr>
          <p:nvPr>
            <p:ph type="dt" sz="half" idx="10"/>
          </p:nvPr>
        </p:nvSpPr>
        <p:spPr/>
        <p:txBody>
          <a:bodyPr/>
          <a:lstStyle/>
          <a:p>
            <a:fld id="{E1D84133-8DAB-9940-A6EA-8D2DE702F5E9}" type="datetimeFigureOut">
              <a:rPr lang="pl-PL" smtClean="0"/>
              <a:t>27.11.2020</a:t>
            </a:fld>
            <a:endParaRPr lang="pl-PL"/>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pl-PL"/>
          </a:p>
        </p:txBody>
      </p:sp>
      <p:sp>
        <p:nvSpPr>
          <p:cNvPr id="11" name="Slide Number Placeholder 10"/>
          <p:cNvSpPr>
            <a:spLocks noGrp="1"/>
          </p:cNvSpPr>
          <p:nvPr>
            <p:ph type="sldNum" sz="quarter" idx="12"/>
          </p:nvPr>
        </p:nvSpPr>
        <p:spPr/>
        <p:txBody>
          <a:bodyPr/>
          <a:lstStyle/>
          <a:p>
            <a:fld id="{5225757B-A619-D441-8899-C98231EF7A9D}" type="slidenum">
              <a:rPr lang="pl-PL" smtClean="0"/>
              <a:t>‹#›</a:t>
            </a:fld>
            <a:endParaRPr lang="pl-PL"/>
          </a:p>
        </p:txBody>
      </p:sp>
    </p:spTree>
    <p:extLst>
      <p:ext uri="{BB962C8B-B14F-4D97-AF65-F5344CB8AC3E}">
        <p14:creationId xmlns:p14="http://schemas.microsoft.com/office/powerpoint/2010/main" val="4103301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pl-PL"/>
              <a:t>Kliknij, aby edytować styl</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E1D84133-8DAB-9940-A6EA-8D2DE702F5E9}" type="datetimeFigureOut">
              <a:rPr lang="pl-PL" smtClean="0"/>
              <a:t>27.11.2020</a:t>
            </a:fld>
            <a:endParaRPr lang="pl-PL"/>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pl-PL"/>
          </a:p>
        </p:txBody>
      </p:sp>
      <p:sp>
        <p:nvSpPr>
          <p:cNvPr id="10" name="Slide Number Placeholder 9"/>
          <p:cNvSpPr>
            <a:spLocks noGrp="1"/>
          </p:cNvSpPr>
          <p:nvPr>
            <p:ph type="sldNum" sz="quarter" idx="12"/>
          </p:nvPr>
        </p:nvSpPr>
        <p:spPr/>
        <p:txBody>
          <a:bodyPr/>
          <a:lstStyle/>
          <a:p>
            <a:fld id="{5225757B-A619-D441-8899-C98231EF7A9D}" type="slidenum">
              <a:rPr lang="pl-PL" smtClean="0"/>
              <a:t>‹#›</a:t>
            </a:fld>
            <a:endParaRPr lang="pl-PL"/>
          </a:p>
        </p:txBody>
      </p:sp>
    </p:spTree>
    <p:extLst>
      <p:ext uri="{BB962C8B-B14F-4D97-AF65-F5344CB8AC3E}">
        <p14:creationId xmlns:p14="http://schemas.microsoft.com/office/powerpoint/2010/main" val="3310077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E1D84133-8DAB-9940-A6EA-8D2DE702F5E9}" type="datetimeFigureOut">
              <a:rPr lang="pl-PL" smtClean="0"/>
              <a:t>27.11.2020</a:t>
            </a:fld>
            <a:endParaRPr lang="pl-PL"/>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pl-PL"/>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5225757B-A619-D441-8899-C98231EF7A9D}" type="slidenum">
              <a:rPr lang="pl-PL" smtClean="0"/>
              <a:t>‹#›</a:t>
            </a:fld>
            <a:endParaRPr lang="pl-PL"/>
          </a:p>
        </p:txBody>
      </p:sp>
    </p:spTree>
    <p:extLst>
      <p:ext uri="{BB962C8B-B14F-4D97-AF65-F5344CB8AC3E}">
        <p14:creationId xmlns:p14="http://schemas.microsoft.com/office/powerpoint/2010/main" val="15753621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flickr.com/photos/thepizzabike/15992023573" TargetMode="External"/><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hyperlink" Target="https://pixabay.com/it/formaggio-parmigiano-reggiano-1100774/" TargetMode="Externa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hyperlink" Target="https://www.pexels.com/photo/baking-cheese-cooking-crust-315755/"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questionidiarredamento.it/shabby-chic-e-provenzale/" TargetMode="External"/><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laprofonline.wordpress.com/2014/03/18/500-000/" TargetMode="External"/><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s://www.naturopataonline.org/wp-content/uploads/2017/06/pomodoro-corbarino.jpg" TargetMode="External"/><Relationship Id="rId13" Type="http://schemas.openxmlformats.org/officeDocument/2006/relationships/hyperlink" Target="http://www.ladridiricette.it/wp-content/uploads/2012/08/pelati-3.jpg" TargetMode="External"/><Relationship Id="rId18" Type="http://schemas.openxmlformats.org/officeDocument/2006/relationships/hyperlink" Target="https://cdn.pixabay.com/photo/2015/12/20/06/13/cheese-1100774_960_720.jpg" TargetMode="External"/><Relationship Id="rId3" Type="http://schemas.openxmlformats.org/officeDocument/2006/relationships/hyperlink" Target="https://www.napolitoday.it/blog/napolisocial/pizza-dieta-consigli-nutrizionista.html" TargetMode="External"/><Relationship Id="rId7" Type="http://schemas.openxmlformats.org/officeDocument/2006/relationships/hyperlink" Target="https://4.bp.blogspot.com/-Wmsv3R7o74w/W-NfaH92xmI/AAAAAAAAAnQ/_92AC26U5Hs7JPttgWj3zP2xmCP1yjpsQCLcBGAs/s1600/olio_oliva.jpg" TargetMode="External"/><Relationship Id="rId12" Type="http://schemas.openxmlformats.org/officeDocument/2006/relationships/hyperlink" Target="https://upload.wikimedia.org/wikipedia/commons/0/0e/Home-grown_%26_made_Tomato_Sauce.jpg" TargetMode="External"/><Relationship Id="rId17" Type="http://schemas.openxmlformats.org/officeDocument/2006/relationships/hyperlink" Target="https://i1.wp.com/questionidiarredamento.it/wp-content/uploads/2015/11/Shabby-Chic-e-Stile-Provenzale-010.jpg?resize=644,554" TargetMode="External"/><Relationship Id="rId2" Type="http://schemas.openxmlformats.org/officeDocument/2006/relationships/hyperlink" Target="https://akademiasmaku.pl/artykul/pizza-na-diecie-tak-czy-nie,11" TargetMode="External"/><Relationship Id="rId16" Type="http://schemas.openxmlformats.org/officeDocument/2006/relationships/hyperlink" Target="https://upload.wikimedia.org/wikipedia/commons/thumb/3/31/Farm_produce.jpg/310px-Farm_produce.jpg" TargetMode="External"/><Relationship Id="rId1" Type="http://schemas.openxmlformats.org/officeDocument/2006/relationships/slideLayout" Target="../slideLayouts/slideLayout2.xml"/><Relationship Id="rId6" Type="http://schemas.openxmlformats.org/officeDocument/2006/relationships/hyperlink" Target="https://2.bp.blogspot.com/-O8cattUuzVE/Wl9Cwp-IMPI/AAAAAAAAIdU/ZWMvI6CJ69I64kCOEJgv71Iy8sdIe0ktQCLcBGAs/s1600/Pizza%2Bcom%2BCrosta%2Bde%2BCouve-Flor.jpg" TargetMode="External"/><Relationship Id="rId11" Type="http://schemas.openxmlformats.org/officeDocument/2006/relationships/hyperlink" Target="https://www.cucina24ore.it/wp-content/uploads/2019/01/cca-102-pizza-tonda-e-perfetta-12-1300x867.jpg" TargetMode="External"/><Relationship Id="rId5" Type="http://schemas.openxmlformats.org/officeDocument/2006/relationships/hyperlink" Target="https://static.pexels.com/photos/315755/pexels-photo-315755.jpeg" TargetMode="External"/><Relationship Id="rId15" Type="http://schemas.openxmlformats.org/officeDocument/2006/relationships/hyperlink" Target="https://www.innaturale.com/wp-content/uploads/2017/02/Le-erbe.jpg" TargetMode="External"/><Relationship Id="rId10" Type="http://schemas.openxmlformats.org/officeDocument/2006/relationships/hyperlink" Target="https://live.staticflickr.com/8609/15992023573_f695944840_b.jpg" TargetMode="External"/><Relationship Id="rId4" Type="http://schemas.openxmlformats.org/officeDocument/2006/relationships/hyperlink" Target="https://vitalia.pl/artykul6457_Pizza-na-diecie.html" TargetMode="External"/><Relationship Id="rId9" Type="http://schemas.openxmlformats.org/officeDocument/2006/relationships/hyperlink" Target="http://3.bp.blogspot.com/-5g_kgj2zQTM/VHb0wPazrTI/AAAAAAAAJao/R3jnWX4UkXE/s1600/ac3069165abf98a21a21b0b9d31ed7c2.jpg" TargetMode="External"/><Relationship Id="rId14" Type="http://schemas.openxmlformats.org/officeDocument/2006/relationships/hyperlink" Target="https://arte.noblogs.org/files/2010/09/100_7430.jpg"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receitasesaboresdomundo.com/2013/11/pizza-com-crosta-de-couve-flor-dieta.html"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hyperlink" Target="https://www.haimirem.it/2018/11/07/incantesimo-dellolio-doliva/" TargetMode="External"/><Relationship Id="rId7" Type="http://schemas.openxmlformats.org/officeDocument/2006/relationships/hyperlink" Target="https://www.naturopataonline.org/alimentazione/frutta-e-verdura/17266-ricerca-i-pomodori-san-marzano-e-corbarino-efficaci-contro-il-cancro.html"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hyperlink" Target="https://www.flickr.com/photos/thepizzabike/15992023573" TargetMode="External"/><Relationship Id="rId4" Type="http://schemas.openxmlformats.org/officeDocument/2006/relationships/image" Target="../media/image4.jpg"/><Relationship Id="rId9" Type="http://schemas.openxmlformats.org/officeDocument/2006/relationships/hyperlink" Target="http://www.panperfocacciablog.com/2015/06/pizza-cotta-nel-barbecue.html"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ottovoce360.blogspot.com/2014/11/farina-00-il-piu-grande-veleno-della.html" TargetMode="External"/><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pxhere.com/es/photo/1198773"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cucina24ore.it/ricetta/la-mia-pizza-perfetta-con-cornicione-importante-tonda-croccante-fuori-e-morbida-dentro-tutorial-passo-passo-anche-col-fornetto-pizza/"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hyperlink" Target="https://de.wikipedia.org/wiki/Tomatensauce" TargetMode="External"/><Relationship Id="rId7" Type="http://schemas.openxmlformats.org/officeDocument/2006/relationships/hyperlink" Target="http://www.ladridiricette.it/2012/08/24/san-marzano/" TargetMode="External"/><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hyperlink" Target="http://www.livingalifeincolour.com/kitchen/ingredients/ingredients-t/" TargetMode="External"/><Relationship Id="rId4" Type="http://schemas.openxmlformats.org/officeDocument/2006/relationships/image" Target="../media/image11.jpg"/><Relationship Id="rId9" Type="http://schemas.openxmlformats.org/officeDocument/2006/relationships/hyperlink" Target="http://arte.noblogs.org/post/2010/09/20/ambigui-pomodori-pelati-garofalo"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innaturale.com/erbe-provenzali-un-bland-tanto-tipico-quanto-discusso/" TargetMode="Externa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it.m.wikipedia.org/wiki/Ortaggio" TargetMode="External"/><Relationship Id="rId2" Type="http://schemas.openxmlformats.org/officeDocument/2006/relationships/image" Target="../media/image1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6" name="Picture 4" descr="Obraz zawierający żywność, wewnątrz, naczynie, pizza&#10;&#10;Opis wygenerowany automatycznie">
            <a:extLst>
              <a:ext uri="{FF2B5EF4-FFF2-40B4-BE49-F238E27FC236}">
                <a16:creationId xmlns:a16="http://schemas.microsoft.com/office/drawing/2014/main" id="{86A49C87-7AB1-48D5-80DD-D70D9CFFDCED}"/>
              </a:ext>
            </a:extLst>
          </p:cNvPr>
          <p:cNvPicPr>
            <a:picLocks noChangeAspect="1"/>
          </p:cNvPicPr>
          <p:nvPr/>
        </p:nvPicPr>
        <p:blipFill rotWithShape="1">
          <a:blip r:embed="rId2"/>
          <a:srcRect t="19986" b="23834"/>
          <a:stretch/>
        </p:blipFill>
        <p:spPr>
          <a:xfrm>
            <a:off x="20" y="10"/>
            <a:ext cx="12191980" cy="4571990"/>
          </a:xfrm>
          <a:prstGeom prst="rect">
            <a:avLst/>
          </a:prstGeom>
        </p:spPr>
      </p:pic>
      <p:sp>
        <p:nvSpPr>
          <p:cNvPr id="2" name="Tytuł 1">
            <a:extLst>
              <a:ext uri="{FF2B5EF4-FFF2-40B4-BE49-F238E27FC236}">
                <a16:creationId xmlns:a16="http://schemas.microsoft.com/office/drawing/2014/main" id="{B8853461-584E-4042-A23B-71FBFEE79E41}"/>
              </a:ext>
            </a:extLst>
          </p:cNvPr>
          <p:cNvSpPr>
            <a:spLocks noGrp="1"/>
          </p:cNvSpPr>
          <p:nvPr>
            <p:ph type="ctrTitle"/>
          </p:nvPr>
        </p:nvSpPr>
        <p:spPr>
          <a:xfrm>
            <a:off x="1600200" y="3753529"/>
            <a:ext cx="8991600" cy="1645759"/>
          </a:xfrm>
        </p:spPr>
        <p:txBody>
          <a:bodyPr>
            <a:normAutofit/>
          </a:bodyPr>
          <a:lstStyle/>
          <a:p>
            <a:r>
              <a:rPr lang="pl-PL" dirty="0"/>
              <a:t>Pizza a dieta</a:t>
            </a:r>
          </a:p>
        </p:txBody>
      </p:sp>
      <p:sp>
        <p:nvSpPr>
          <p:cNvPr id="3" name="Podtytuł 2">
            <a:extLst>
              <a:ext uri="{FF2B5EF4-FFF2-40B4-BE49-F238E27FC236}">
                <a16:creationId xmlns:a16="http://schemas.microsoft.com/office/drawing/2014/main" id="{0D1D5DA1-3C01-F24B-B8E7-D37A0F7FB2E7}"/>
              </a:ext>
            </a:extLst>
          </p:cNvPr>
          <p:cNvSpPr>
            <a:spLocks noGrp="1"/>
          </p:cNvSpPr>
          <p:nvPr>
            <p:ph type="subTitle" idx="1"/>
          </p:nvPr>
        </p:nvSpPr>
        <p:spPr>
          <a:xfrm>
            <a:off x="2695194" y="5704731"/>
            <a:ext cx="6801612" cy="513189"/>
          </a:xfrm>
        </p:spPr>
        <p:txBody>
          <a:bodyPr>
            <a:normAutofit/>
          </a:bodyPr>
          <a:lstStyle/>
          <a:p>
            <a:r>
              <a:rPr lang="pl-PL"/>
              <a:t>Jak tu jeść bez poczucia winy? </a:t>
            </a:r>
            <a:endParaRPr lang="pl-PL" dirty="0"/>
          </a:p>
        </p:txBody>
      </p:sp>
    </p:spTree>
    <p:extLst>
      <p:ext uri="{BB962C8B-B14F-4D97-AF65-F5344CB8AC3E}">
        <p14:creationId xmlns:p14="http://schemas.microsoft.com/office/powerpoint/2010/main" val="1297862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9114114-3C01-B34A-8397-D9DABBDBC049}"/>
              </a:ext>
            </a:extLst>
          </p:cNvPr>
          <p:cNvSpPr>
            <a:spLocks noGrp="1"/>
          </p:cNvSpPr>
          <p:nvPr>
            <p:ph type="title"/>
          </p:nvPr>
        </p:nvSpPr>
        <p:spPr>
          <a:xfrm>
            <a:off x="5458692" y="964692"/>
            <a:ext cx="5928637" cy="1188720"/>
          </a:xfrm>
        </p:spPr>
        <p:txBody>
          <a:bodyPr>
            <a:normAutofit/>
          </a:bodyPr>
          <a:lstStyle/>
          <a:p>
            <a:r>
              <a:rPr lang="pl-PL"/>
              <a:t>Słów kilka o serze</a:t>
            </a:r>
          </a:p>
        </p:txBody>
      </p:sp>
      <p:pic>
        <p:nvPicPr>
          <p:cNvPr id="5" name="Obraz 4" descr="Obraz zawierający wewnątrz, drewniane, drewno&#10;&#10;Opis wygenerowany automatycznie">
            <a:extLst>
              <a:ext uri="{FF2B5EF4-FFF2-40B4-BE49-F238E27FC236}">
                <a16:creationId xmlns:a16="http://schemas.microsoft.com/office/drawing/2014/main" id="{9BB4B036-5C9F-6E4C-AC6A-9E7DAA40A268}"/>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6949" r="2648" b="3"/>
          <a:stretch/>
        </p:blipFill>
        <p:spPr>
          <a:xfrm>
            <a:off x="-274" y="-1"/>
            <a:ext cx="4654296" cy="3410712"/>
          </a:xfrm>
          <a:prstGeom prst="rect">
            <a:avLst/>
          </a:prstGeom>
        </p:spPr>
      </p:pic>
      <p:pic>
        <p:nvPicPr>
          <p:cNvPr id="8" name="Obraz 7" descr="Obraz zawierający żywność, ryż, posiłek&#10;&#10;Opis wygenerowany automatycznie">
            <a:extLst>
              <a:ext uri="{FF2B5EF4-FFF2-40B4-BE49-F238E27FC236}">
                <a16:creationId xmlns:a16="http://schemas.microsoft.com/office/drawing/2014/main" id="{BB504569-BC76-D347-9464-C9484438B903}"/>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b="2286"/>
          <a:stretch/>
        </p:blipFill>
        <p:spPr>
          <a:xfrm>
            <a:off x="20" y="3447288"/>
            <a:ext cx="4654000" cy="3410712"/>
          </a:xfrm>
          <a:prstGeom prst="rect">
            <a:avLst/>
          </a:prstGeom>
        </p:spPr>
      </p:pic>
      <p:sp>
        <p:nvSpPr>
          <p:cNvPr id="3" name="Symbol zastępczy zawartości 2">
            <a:extLst>
              <a:ext uri="{FF2B5EF4-FFF2-40B4-BE49-F238E27FC236}">
                <a16:creationId xmlns:a16="http://schemas.microsoft.com/office/drawing/2014/main" id="{0F3555A9-E3CF-594D-8B9A-3F86E4BBDB05}"/>
              </a:ext>
            </a:extLst>
          </p:cNvPr>
          <p:cNvSpPr>
            <a:spLocks noGrp="1"/>
          </p:cNvSpPr>
          <p:nvPr>
            <p:ph idx="1"/>
          </p:nvPr>
        </p:nvSpPr>
        <p:spPr>
          <a:xfrm>
            <a:off x="5462017" y="2638044"/>
            <a:ext cx="5925312" cy="3101983"/>
          </a:xfrm>
        </p:spPr>
        <p:txBody>
          <a:bodyPr>
            <a:noAutofit/>
          </a:bodyPr>
          <a:lstStyle/>
          <a:p>
            <a:pPr marL="0" indent="0" algn="just">
              <a:lnSpc>
                <a:spcPct val="90000"/>
              </a:lnSpc>
              <a:buNone/>
            </a:pPr>
            <a:r>
              <a:rPr lang="pl-PL" dirty="0"/>
              <a:t>Ser (</a:t>
            </a:r>
            <a:r>
              <a:rPr lang="pl-PL" i="1" dirty="0" err="1"/>
              <a:t>formaggio</a:t>
            </a:r>
            <a:r>
              <a:rPr lang="pl-PL" dirty="0"/>
              <a:t>) jest kaloryczny, zwłaszcza w podgrzanej, ciągnącej się jego formie. Czyli w takiej, która sprawia, że pizza ma to coś w sobie. Dlatego pizza bez sera dla wielu z nas jest wręcz nie do pomyślenia. To wyrzeczenie ponad siły. </a:t>
            </a:r>
          </a:p>
          <a:p>
            <a:pPr marL="0" indent="0" algn="just">
              <a:lnSpc>
                <a:spcPct val="90000"/>
              </a:lnSpc>
              <a:buNone/>
            </a:pPr>
            <a:r>
              <a:rPr lang="pl-PL" dirty="0"/>
              <a:t>Warto zapoznać się z kalorycznością różnych typów serów </a:t>
            </a:r>
            <a:br>
              <a:rPr lang="pl-PL" dirty="0"/>
            </a:br>
            <a:r>
              <a:rPr lang="pl-PL" dirty="0"/>
              <a:t>i wybrać ten składnik z głową, nie rezygnując z niego całkowicie. </a:t>
            </a:r>
          </a:p>
          <a:p>
            <a:pPr marL="0" indent="0" algn="just">
              <a:lnSpc>
                <a:spcPct val="90000"/>
              </a:lnSpc>
              <a:buNone/>
            </a:pPr>
            <a:r>
              <a:rPr lang="pl-PL" dirty="0"/>
              <a:t>Najniższą wartością energetyczną charakteryzuje się </a:t>
            </a:r>
            <a:r>
              <a:rPr lang="pl-PL" i="1" dirty="0"/>
              <a:t>mozzarella</a:t>
            </a:r>
            <a:r>
              <a:rPr lang="pl-PL" dirty="0"/>
              <a:t> (fot. 1) i to ona powinna znaleźć się na domowej pizzy. Można również dodawać ser w postaci wiórków (</a:t>
            </a:r>
            <a:r>
              <a:rPr lang="pl-PL" i="1" dirty="0" err="1"/>
              <a:t>formaggio</a:t>
            </a:r>
            <a:r>
              <a:rPr lang="pl-PL" i="1" dirty="0"/>
              <a:t> </a:t>
            </a:r>
            <a:r>
              <a:rPr lang="pl-PL" i="1" dirty="0" err="1"/>
              <a:t>grattugiato</a:t>
            </a:r>
            <a:r>
              <a:rPr lang="pl-PL" i="1" dirty="0"/>
              <a:t> </a:t>
            </a:r>
            <a:r>
              <a:rPr lang="pl-PL" dirty="0"/>
              <a:t>– </a:t>
            </a:r>
            <a:r>
              <a:rPr lang="pl-PL" i="1" dirty="0"/>
              <a:t>ser tarty</a:t>
            </a:r>
            <a:r>
              <a:rPr lang="pl-PL" dirty="0"/>
              <a:t>; por. fot. 2). Nastroszone wiórki zajmują większą objętość i automatycznie zużyjesz ich mniej niż plastrów. </a:t>
            </a:r>
          </a:p>
        </p:txBody>
      </p:sp>
    </p:spTree>
    <p:extLst>
      <p:ext uri="{BB962C8B-B14F-4D97-AF65-F5344CB8AC3E}">
        <p14:creationId xmlns:p14="http://schemas.microsoft.com/office/powerpoint/2010/main" val="2365833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258B7876-9CBA-054F-A007-D73998CFFFD5}"/>
              </a:ext>
            </a:extLst>
          </p:cNvPr>
          <p:cNvSpPr>
            <a:spLocks noGrp="1"/>
          </p:cNvSpPr>
          <p:nvPr>
            <p:ph idx="1"/>
          </p:nvPr>
        </p:nvSpPr>
        <p:spPr>
          <a:xfrm>
            <a:off x="803243" y="1309817"/>
            <a:ext cx="5963317" cy="4591434"/>
          </a:xfrm>
        </p:spPr>
        <p:txBody>
          <a:bodyPr>
            <a:noAutofit/>
          </a:bodyPr>
          <a:lstStyle/>
          <a:p>
            <a:pPr marL="0" indent="0" algn="just">
              <a:buNone/>
            </a:pPr>
            <a:r>
              <a:rPr lang="pl-PL" sz="2400" dirty="0"/>
              <a:t>Zdrową, domową pizzę można przygotować w ramach obiadu. Taka pizza, jak najbardziej, może pojawić się w jadłospisie osoby odchudzającej się. Pod warunkiem, że będzie przygotowana samodzielnie i tylko raz na jakiś czas. Można ją wtedy zjeść bez wyrzutów sumienia. Trochę luzu nikomu nie zaszkodzi, a może naładować pozytywną energią, dać siłę do dalszego działania i wytrwania na diecie.</a:t>
            </a:r>
          </a:p>
        </p:txBody>
      </p:sp>
      <p:sp>
        <p:nvSpPr>
          <p:cNvPr id="10" name="Rectangle 9">
            <a:extLst>
              <a:ext uri="{FF2B5EF4-FFF2-40B4-BE49-F238E27FC236}">
                <a16:creationId xmlns:a16="http://schemas.microsoft.com/office/drawing/2014/main" id="{879398A9-0D0D-4901-BDDF-B3D93CECA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6706" y="964692"/>
            <a:ext cx="3986784"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11FEC3B-E514-4E21-B2CB-7903A73569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1298" y="1128683"/>
            <a:ext cx="3657600"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Obraz zawierający pizza, stół, żywność, talerz&#10;&#10;Opis wygenerowany automatycznie">
            <a:extLst>
              <a:ext uri="{FF2B5EF4-FFF2-40B4-BE49-F238E27FC236}">
                <a16:creationId xmlns:a16="http://schemas.microsoft.com/office/drawing/2014/main" id="{70D3599D-F09B-C740-ACD3-06B83A008BCE}"/>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21140" r="-1" b="3650"/>
          <a:stretch/>
        </p:blipFill>
        <p:spPr>
          <a:xfrm>
            <a:off x="7715890" y="1557856"/>
            <a:ext cx="3328416" cy="3750230"/>
          </a:xfrm>
          <a:prstGeom prst="rect">
            <a:avLst/>
          </a:prstGeom>
        </p:spPr>
      </p:pic>
    </p:spTree>
    <p:extLst>
      <p:ext uri="{BB962C8B-B14F-4D97-AF65-F5344CB8AC3E}">
        <p14:creationId xmlns:p14="http://schemas.microsoft.com/office/powerpoint/2010/main" val="1976034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ABFA93D-F0AF-C845-84BB-8C9B4F497593}"/>
              </a:ext>
            </a:extLst>
          </p:cNvPr>
          <p:cNvSpPr>
            <a:spLocks noGrp="1"/>
          </p:cNvSpPr>
          <p:nvPr>
            <p:ph type="title"/>
          </p:nvPr>
        </p:nvSpPr>
        <p:spPr>
          <a:xfrm>
            <a:off x="6900672" y="978776"/>
            <a:ext cx="4486656" cy="1174991"/>
          </a:xfrm>
        </p:spPr>
        <p:txBody>
          <a:bodyPr>
            <a:normAutofit/>
          </a:bodyPr>
          <a:lstStyle/>
          <a:p>
            <a:r>
              <a:rPr lang="pl-PL" sz="2400" dirty="0" err="1"/>
              <a:t>Buon</a:t>
            </a:r>
            <a:r>
              <a:rPr lang="pl-PL" sz="2400" dirty="0"/>
              <a:t> </a:t>
            </a:r>
            <a:r>
              <a:rPr lang="pl-PL" sz="2400" dirty="0" err="1"/>
              <a:t>appetito</a:t>
            </a:r>
            <a:r>
              <a:rPr lang="pl-PL" sz="2400" dirty="0"/>
              <a:t>!</a:t>
            </a:r>
          </a:p>
        </p:txBody>
      </p:sp>
      <p:pic>
        <p:nvPicPr>
          <p:cNvPr id="5" name="Symbol zastępczy zawartości 4" descr="Obraz zawierający podłoże, wewnątrz, krzesło, stół&#10;&#10;Opis wygenerowany automatycznie">
            <a:extLst>
              <a:ext uri="{FF2B5EF4-FFF2-40B4-BE49-F238E27FC236}">
                <a16:creationId xmlns:a16="http://schemas.microsoft.com/office/drawing/2014/main" id="{A7FD2C3E-CDA3-6545-867C-8F35947003FC}"/>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4631" r="9019"/>
          <a:stretch/>
        </p:blipFill>
        <p:spPr>
          <a:xfrm>
            <a:off x="20" y="10"/>
            <a:ext cx="6086621" cy="6857990"/>
          </a:xfrm>
          <a:prstGeom prst="rect">
            <a:avLst/>
          </a:prstGeom>
        </p:spPr>
      </p:pic>
      <p:sp>
        <p:nvSpPr>
          <p:cNvPr id="12" name="Content Placeholder 9">
            <a:extLst>
              <a:ext uri="{FF2B5EF4-FFF2-40B4-BE49-F238E27FC236}">
                <a16:creationId xmlns:a16="http://schemas.microsoft.com/office/drawing/2014/main" id="{90F2C1E5-DD9C-4435-ABD8-2FBEB1504D36}"/>
              </a:ext>
            </a:extLst>
          </p:cNvPr>
          <p:cNvSpPr>
            <a:spLocks noGrp="1"/>
          </p:cNvSpPr>
          <p:nvPr>
            <p:ph idx="1"/>
          </p:nvPr>
        </p:nvSpPr>
        <p:spPr>
          <a:xfrm>
            <a:off x="6900672" y="2640692"/>
            <a:ext cx="4486656" cy="3255252"/>
          </a:xfrm>
        </p:spPr>
        <p:txBody>
          <a:bodyPr>
            <a:normAutofit/>
          </a:bodyPr>
          <a:lstStyle/>
          <a:p>
            <a:pPr marL="0" indent="0" algn="just">
              <a:buNone/>
            </a:pPr>
            <a:r>
              <a:rPr lang="en-US" dirty="0" err="1"/>
              <a:t>Wraz</a:t>
            </a:r>
            <a:r>
              <a:rPr lang="en-US" dirty="0"/>
              <a:t> z </a:t>
            </a:r>
            <a:r>
              <a:rPr lang="en-US" dirty="0" err="1"/>
              <a:t>rodzicami</a:t>
            </a:r>
            <a:r>
              <a:rPr lang="en-US" dirty="0"/>
              <a:t>, </a:t>
            </a:r>
            <a:r>
              <a:rPr lang="en-US" dirty="0" err="1"/>
              <a:t>kolegami</a:t>
            </a:r>
            <a:r>
              <a:rPr lang="en-US" dirty="0"/>
              <a:t>, </a:t>
            </a:r>
            <a:r>
              <a:rPr lang="en-US" dirty="0" err="1"/>
              <a:t>koleżankami</a:t>
            </a:r>
            <a:r>
              <a:rPr lang="en-US" dirty="0"/>
              <a:t> </a:t>
            </a:r>
            <a:r>
              <a:rPr lang="en-US" dirty="0" err="1"/>
              <a:t>zapraszamy</a:t>
            </a:r>
            <a:r>
              <a:rPr lang="en-US" dirty="0"/>
              <a:t> Was </a:t>
            </a:r>
            <a:r>
              <a:rPr lang="en-US" dirty="0" err="1"/>
              <a:t>teraz</a:t>
            </a:r>
            <a:r>
              <a:rPr lang="en-US" dirty="0"/>
              <a:t> do </a:t>
            </a:r>
            <a:r>
              <a:rPr lang="en-US" dirty="0" err="1"/>
              <a:t>kuchni</a:t>
            </a:r>
            <a:r>
              <a:rPr lang="en-US" dirty="0"/>
              <a:t>. </a:t>
            </a:r>
            <a:r>
              <a:rPr lang="en-US" dirty="0" err="1"/>
              <a:t>Nie</a:t>
            </a:r>
            <a:r>
              <a:rPr lang="en-US" dirty="0"/>
              <a:t> </a:t>
            </a:r>
            <a:r>
              <a:rPr lang="en-US" dirty="0" err="1"/>
              <a:t>ograniczajcie</a:t>
            </a:r>
            <a:r>
              <a:rPr lang="en-US" dirty="0"/>
              <a:t> </a:t>
            </a:r>
            <a:r>
              <a:rPr lang="en-US" dirty="0" err="1"/>
              <a:t>się</a:t>
            </a:r>
            <a:r>
              <a:rPr lang="en-US" dirty="0"/>
              <a:t> w </a:t>
            </a:r>
            <a:r>
              <a:rPr lang="en-US" dirty="0" err="1"/>
              <a:t>inwencji</a:t>
            </a:r>
            <a:r>
              <a:rPr lang="en-US" dirty="0"/>
              <a:t> </a:t>
            </a:r>
            <a:r>
              <a:rPr lang="en-US" dirty="0" err="1"/>
              <a:t>twórczej</a:t>
            </a:r>
            <a:r>
              <a:rPr lang="en-US" dirty="0"/>
              <a:t> </a:t>
            </a:r>
            <a:br>
              <a:rPr lang="en-US" dirty="0"/>
            </a:br>
            <a:r>
              <a:rPr lang="en-US" dirty="0" err="1"/>
              <a:t>i</a:t>
            </a:r>
            <a:r>
              <a:rPr lang="en-US" dirty="0"/>
              <a:t> </a:t>
            </a:r>
            <a:r>
              <a:rPr lang="en-US" dirty="0" err="1"/>
              <a:t>korzystając</a:t>
            </a:r>
            <a:r>
              <a:rPr lang="en-US" dirty="0"/>
              <a:t> z </a:t>
            </a:r>
            <a:r>
              <a:rPr lang="en-US" dirty="0" err="1"/>
              <a:t>sugestii</a:t>
            </a:r>
            <a:r>
              <a:rPr lang="en-US" dirty="0"/>
              <a:t>, </a:t>
            </a:r>
            <a:r>
              <a:rPr lang="en-US" dirty="0" err="1"/>
              <a:t>które</a:t>
            </a:r>
            <a:r>
              <a:rPr lang="en-US" dirty="0"/>
              <a:t> </a:t>
            </a:r>
            <a:r>
              <a:rPr lang="en-US" dirty="0" err="1"/>
              <a:t>Wam</a:t>
            </a:r>
            <a:r>
              <a:rPr lang="en-US" dirty="0"/>
              <a:t> </a:t>
            </a:r>
            <a:r>
              <a:rPr lang="en-US" dirty="0" err="1"/>
              <a:t>przedstawiliśmy</a:t>
            </a:r>
            <a:r>
              <a:rPr lang="en-US" dirty="0"/>
              <a:t>, </a:t>
            </a:r>
            <a:r>
              <a:rPr lang="en-US" dirty="0" err="1"/>
              <a:t>przygotujcie</a:t>
            </a:r>
            <a:r>
              <a:rPr lang="en-US" dirty="0"/>
              <a:t> </a:t>
            </a:r>
            <a:r>
              <a:rPr lang="en-US" dirty="0" err="1"/>
              <a:t>Waszą</a:t>
            </a:r>
            <a:r>
              <a:rPr lang="en-US" dirty="0"/>
              <a:t> </a:t>
            </a:r>
            <a:r>
              <a:rPr lang="en-US" dirty="0" err="1"/>
              <a:t>zdrową</a:t>
            </a:r>
            <a:r>
              <a:rPr lang="en-US" dirty="0"/>
              <a:t> </a:t>
            </a:r>
            <a:br>
              <a:rPr lang="en-US" dirty="0"/>
            </a:br>
            <a:r>
              <a:rPr lang="en-US" dirty="0" err="1"/>
              <a:t>i</a:t>
            </a:r>
            <a:r>
              <a:rPr lang="en-US" dirty="0"/>
              <a:t> </a:t>
            </a:r>
            <a:r>
              <a:rPr lang="en-US" dirty="0" err="1"/>
              <a:t>smaczną</a:t>
            </a:r>
            <a:r>
              <a:rPr lang="en-US" dirty="0"/>
              <a:t> </a:t>
            </a:r>
            <a:r>
              <a:rPr lang="en-US" dirty="0" err="1"/>
              <a:t>pizzę</a:t>
            </a:r>
            <a:r>
              <a:rPr lang="en-US" dirty="0"/>
              <a:t> </a:t>
            </a:r>
            <a:r>
              <a:rPr lang="en-US" dirty="0">
                <a:sym typeface="Wingdings" pitchFamily="2" charset="2"/>
              </a:rPr>
              <a:t> </a:t>
            </a:r>
          </a:p>
          <a:p>
            <a:pPr marL="0" indent="0" algn="just">
              <a:buNone/>
            </a:pPr>
            <a:r>
              <a:rPr lang="en-US" dirty="0" err="1">
                <a:sym typeface="Wingdings" pitchFamily="2" charset="2"/>
              </a:rPr>
              <a:t>Życzymy</a:t>
            </a:r>
            <a:r>
              <a:rPr lang="en-US" dirty="0">
                <a:sym typeface="Wingdings" pitchFamily="2" charset="2"/>
              </a:rPr>
              <a:t> </a:t>
            </a:r>
            <a:r>
              <a:rPr lang="en-US" dirty="0" err="1">
                <a:sym typeface="Wingdings" pitchFamily="2" charset="2"/>
              </a:rPr>
              <a:t>Wam</a:t>
            </a:r>
            <a:r>
              <a:rPr lang="en-US" dirty="0">
                <a:sym typeface="Wingdings" pitchFamily="2" charset="2"/>
              </a:rPr>
              <a:t> </a:t>
            </a:r>
            <a:r>
              <a:rPr lang="en-US" dirty="0" err="1">
                <a:sym typeface="Wingdings" pitchFamily="2" charset="2"/>
              </a:rPr>
              <a:t>przyjemnego</a:t>
            </a:r>
            <a:r>
              <a:rPr lang="en-US" dirty="0">
                <a:sym typeface="Wingdings" pitchFamily="2" charset="2"/>
              </a:rPr>
              <a:t> </a:t>
            </a:r>
            <a:r>
              <a:rPr lang="en-US" dirty="0" err="1">
                <a:sym typeface="Wingdings" pitchFamily="2" charset="2"/>
              </a:rPr>
              <a:t>gotowania</a:t>
            </a:r>
            <a:r>
              <a:rPr lang="en-US" dirty="0">
                <a:sym typeface="Wingdings" pitchFamily="2" charset="2"/>
              </a:rPr>
              <a:t> </a:t>
            </a:r>
            <a:r>
              <a:rPr lang="en-US" dirty="0" err="1">
                <a:sym typeface="Wingdings" pitchFamily="2" charset="2"/>
              </a:rPr>
              <a:t>oraz</a:t>
            </a:r>
            <a:r>
              <a:rPr lang="en-US" dirty="0">
                <a:sym typeface="Wingdings" pitchFamily="2" charset="2"/>
              </a:rPr>
              <a:t> </a:t>
            </a:r>
            <a:r>
              <a:rPr lang="en-US" dirty="0" err="1">
                <a:sym typeface="Wingdings" pitchFamily="2" charset="2"/>
              </a:rPr>
              <a:t>wspaniałych</a:t>
            </a:r>
            <a:r>
              <a:rPr lang="en-US" dirty="0">
                <a:sym typeface="Wingdings" pitchFamily="2" charset="2"/>
              </a:rPr>
              <a:t> </a:t>
            </a:r>
            <a:r>
              <a:rPr lang="en-US" dirty="0" err="1">
                <a:sym typeface="Wingdings" pitchFamily="2" charset="2"/>
              </a:rPr>
              <a:t>nowych</a:t>
            </a:r>
            <a:r>
              <a:rPr lang="en-US" dirty="0">
                <a:sym typeface="Wingdings" pitchFamily="2" charset="2"/>
              </a:rPr>
              <a:t> </a:t>
            </a:r>
            <a:r>
              <a:rPr lang="en-US" dirty="0" err="1">
                <a:sym typeface="Wingdings" pitchFamily="2" charset="2"/>
              </a:rPr>
              <a:t>doznań</a:t>
            </a:r>
            <a:r>
              <a:rPr lang="en-US" dirty="0">
                <a:sym typeface="Wingdings" pitchFamily="2" charset="2"/>
              </a:rPr>
              <a:t> </a:t>
            </a:r>
            <a:r>
              <a:rPr lang="en-US" dirty="0" err="1">
                <a:sym typeface="Wingdings" pitchFamily="2" charset="2"/>
              </a:rPr>
              <a:t>kulinarnych</a:t>
            </a:r>
            <a:r>
              <a:rPr lang="en-US" dirty="0">
                <a:sym typeface="Wingdings" pitchFamily="2" charset="2"/>
              </a:rPr>
              <a:t>. </a:t>
            </a:r>
            <a:r>
              <a:rPr lang="en-US" dirty="0" err="1">
                <a:sym typeface="Wingdings" pitchFamily="2" charset="2"/>
              </a:rPr>
              <a:t>Smacznego</a:t>
            </a:r>
            <a:r>
              <a:rPr lang="en-US" dirty="0">
                <a:sym typeface="Wingdings" pitchFamily="2" charset="2"/>
              </a:rPr>
              <a:t>!  </a:t>
            </a:r>
            <a:endParaRPr lang="en-US" dirty="0"/>
          </a:p>
        </p:txBody>
      </p:sp>
    </p:spTree>
    <p:extLst>
      <p:ext uri="{BB962C8B-B14F-4D97-AF65-F5344CB8AC3E}">
        <p14:creationId xmlns:p14="http://schemas.microsoft.com/office/powerpoint/2010/main" val="1545191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9FE660-E3DF-47E7-962D-66C6F6CE0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795"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8C29FEE-8E8F-43D5-AD23-EB4060B4D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8415"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Obraz zawierający tekst&#10;&#10;Opis wygenerowany automatycznie">
            <a:extLst>
              <a:ext uri="{FF2B5EF4-FFF2-40B4-BE49-F238E27FC236}">
                <a16:creationId xmlns:a16="http://schemas.microsoft.com/office/drawing/2014/main" id="{6CC100A1-B3A7-8F4B-AF05-4D28B5CFCA3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143979" y="1431415"/>
            <a:ext cx="6227064" cy="4003112"/>
          </a:xfrm>
          <a:prstGeom prst="rect">
            <a:avLst/>
          </a:prstGeom>
        </p:spPr>
      </p:pic>
      <p:sp>
        <p:nvSpPr>
          <p:cNvPr id="3" name="Symbol zastępczy zawartości 2">
            <a:extLst>
              <a:ext uri="{FF2B5EF4-FFF2-40B4-BE49-F238E27FC236}">
                <a16:creationId xmlns:a16="http://schemas.microsoft.com/office/drawing/2014/main" id="{F85A9A0B-FC43-554A-83EE-E02A3A29C5A0}"/>
              </a:ext>
            </a:extLst>
          </p:cNvPr>
          <p:cNvSpPr>
            <a:spLocks noGrp="1"/>
          </p:cNvSpPr>
          <p:nvPr>
            <p:ph idx="1"/>
          </p:nvPr>
        </p:nvSpPr>
        <p:spPr>
          <a:xfrm>
            <a:off x="8311249" y="1431415"/>
            <a:ext cx="3063765" cy="4469835"/>
          </a:xfrm>
        </p:spPr>
        <p:txBody>
          <a:bodyPr>
            <a:normAutofit/>
          </a:bodyPr>
          <a:lstStyle/>
          <a:p>
            <a:pPr marL="0" indent="0" algn="ctr">
              <a:buNone/>
            </a:pPr>
            <a:r>
              <a:rPr lang="pl-PL" sz="2400" dirty="0"/>
              <a:t>Dziękujemy Wam </a:t>
            </a:r>
            <a:br>
              <a:rPr lang="pl-PL" sz="2400" dirty="0"/>
            </a:br>
            <a:r>
              <a:rPr lang="pl-PL" sz="2400" dirty="0"/>
              <a:t>za udział w zajęciach poświęconych włoskiej pizzy. </a:t>
            </a:r>
          </a:p>
          <a:p>
            <a:pPr marL="0" indent="0" algn="ctr">
              <a:buNone/>
            </a:pPr>
            <a:r>
              <a:rPr lang="pl-PL" sz="2400" dirty="0"/>
              <a:t>Zapraszamy Was już </a:t>
            </a:r>
            <a:br>
              <a:rPr lang="pl-PL" sz="2400" dirty="0"/>
            </a:br>
            <a:r>
              <a:rPr lang="pl-PL" sz="2400" dirty="0"/>
              <a:t>w najbliższy poniedziałek na kolejne spotkanie z cyklu </a:t>
            </a:r>
            <a:r>
              <a:rPr lang="pl-PL" sz="2400" i="1" dirty="0"/>
              <a:t>Poznajemy Włochy</a:t>
            </a:r>
            <a:r>
              <a:rPr lang="pl-PL" sz="2400" dirty="0"/>
              <a:t>. </a:t>
            </a:r>
            <a:br>
              <a:rPr lang="pl-PL" sz="2400" dirty="0"/>
            </a:br>
            <a:r>
              <a:rPr lang="pl-PL" sz="2400" dirty="0"/>
              <a:t>Do zobaczenia! </a:t>
            </a:r>
            <a:r>
              <a:rPr lang="pl-PL" sz="2400" dirty="0">
                <a:sym typeface="Wingdings" pitchFamily="2" charset="2"/>
              </a:rPr>
              <a:t> </a:t>
            </a:r>
            <a:endParaRPr lang="pl-PL" sz="2400" dirty="0"/>
          </a:p>
        </p:txBody>
      </p:sp>
    </p:spTree>
    <p:extLst>
      <p:ext uri="{BB962C8B-B14F-4D97-AF65-F5344CB8AC3E}">
        <p14:creationId xmlns:p14="http://schemas.microsoft.com/office/powerpoint/2010/main" val="3203658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1777F9DE-24E6-BF4B-AB24-ECED03F0B1BF}"/>
              </a:ext>
            </a:extLst>
          </p:cNvPr>
          <p:cNvSpPr>
            <a:spLocks noGrp="1"/>
          </p:cNvSpPr>
          <p:nvPr>
            <p:ph type="title"/>
          </p:nvPr>
        </p:nvSpPr>
        <p:spPr>
          <a:xfrm>
            <a:off x="2231136" y="467418"/>
            <a:ext cx="7729728" cy="1188720"/>
          </a:xfrm>
          <a:solidFill>
            <a:srgbClr val="FFFFFF"/>
          </a:solidFill>
        </p:spPr>
        <p:txBody>
          <a:bodyPr>
            <a:normAutofit/>
          </a:bodyPr>
          <a:lstStyle/>
          <a:p>
            <a:r>
              <a:rPr lang="pl-PL" dirty="0"/>
              <a:t>Opracowanie i bibliografia</a:t>
            </a:r>
          </a:p>
        </p:txBody>
      </p:sp>
      <p:sp>
        <p:nvSpPr>
          <p:cNvPr id="3" name="Symbol zastępczy zawartości 2">
            <a:extLst>
              <a:ext uri="{FF2B5EF4-FFF2-40B4-BE49-F238E27FC236}">
                <a16:creationId xmlns:a16="http://schemas.microsoft.com/office/drawing/2014/main" id="{FE350A24-2B34-7045-9CA9-27CD1485A943}"/>
              </a:ext>
            </a:extLst>
          </p:cNvPr>
          <p:cNvSpPr>
            <a:spLocks noGrp="1"/>
          </p:cNvSpPr>
          <p:nvPr>
            <p:ph idx="1"/>
          </p:nvPr>
        </p:nvSpPr>
        <p:spPr>
          <a:xfrm>
            <a:off x="1706062" y="1843590"/>
            <a:ext cx="8779512" cy="3326928"/>
          </a:xfrm>
        </p:spPr>
        <p:txBody>
          <a:bodyPr>
            <a:noAutofit/>
          </a:bodyPr>
          <a:lstStyle/>
          <a:p>
            <a:pPr marL="0" indent="0">
              <a:buNone/>
            </a:pPr>
            <a:r>
              <a:rPr lang="pl-PL" sz="1200" dirty="0">
                <a:solidFill>
                  <a:srgbClr val="404040"/>
                </a:solidFill>
              </a:rPr>
              <a:t>Opracowanie: mgr Anna Trzcińska, </a:t>
            </a:r>
            <a:r>
              <a:rPr lang="pl-PL" sz="1200" dirty="0"/>
              <a:t>Zespół Szkół Specjalnych Nr 78 im. E. Szelburg-Zarembiny w Instytucie "Pomnik-Centrum Zdrowia Dziecka”, listopad 2020</a:t>
            </a:r>
          </a:p>
          <a:p>
            <a:pPr marL="0" indent="0">
              <a:buNone/>
            </a:pPr>
            <a:r>
              <a:rPr lang="pl-PL" sz="1200" dirty="0">
                <a:solidFill>
                  <a:srgbClr val="404040"/>
                </a:solidFill>
              </a:rPr>
              <a:t>Materiały źródłowe: </a:t>
            </a:r>
            <a:r>
              <a:rPr lang="pl-PL" sz="1200" dirty="0">
                <a:solidFill>
                  <a:srgbClr val="404040"/>
                </a:solidFill>
                <a:hlinkClick r:id="rId2"/>
              </a:rPr>
              <a:t>https://akademiasmaku.pl/artykul/pizza-na-diecie-tak-czy-nie,11</a:t>
            </a:r>
            <a:r>
              <a:rPr lang="pl-PL" sz="1200" dirty="0">
                <a:solidFill>
                  <a:srgbClr val="404040"/>
                </a:solidFill>
              </a:rPr>
              <a:t>, </a:t>
            </a:r>
            <a:r>
              <a:rPr lang="pl-PL" sz="1200" dirty="0">
                <a:solidFill>
                  <a:srgbClr val="404040"/>
                </a:solidFill>
                <a:hlinkClick r:id="rId3"/>
              </a:rPr>
              <a:t>https://www.napolitoday.it/blog/napolisocial/pizza-dieta-consigli-nutrizionista.html</a:t>
            </a:r>
            <a:r>
              <a:rPr lang="pl-PL" sz="1200" dirty="0">
                <a:solidFill>
                  <a:srgbClr val="404040"/>
                </a:solidFill>
              </a:rPr>
              <a:t>, </a:t>
            </a:r>
            <a:r>
              <a:rPr lang="pl-PL" sz="1200" dirty="0">
                <a:solidFill>
                  <a:srgbClr val="404040"/>
                </a:solidFill>
                <a:hlinkClick r:id="rId4"/>
              </a:rPr>
              <a:t>https://vitalia.pl/artykul6457_Pizza-na-diecie.html</a:t>
            </a:r>
            <a:r>
              <a:rPr lang="pl-PL" sz="1200" dirty="0">
                <a:solidFill>
                  <a:srgbClr val="404040"/>
                </a:solidFill>
              </a:rPr>
              <a:t> (dostęp: 27.11.2020)</a:t>
            </a:r>
          </a:p>
          <a:p>
            <a:pPr marL="0" indent="0">
              <a:buNone/>
            </a:pPr>
            <a:r>
              <a:rPr lang="pl-PL" sz="1200" dirty="0">
                <a:solidFill>
                  <a:srgbClr val="404040"/>
                </a:solidFill>
              </a:rPr>
              <a:t>Zdjęcia: </a:t>
            </a:r>
            <a:r>
              <a:rPr lang="pl-PL" sz="1200" dirty="0">
                <a:solidFill>
                  <a:srgbClr val="404040"/>
                </a:solidFill>
                <a:hlinkClick r:id="rId5"/>
              </a:rPr>
              <a:t>https://static.pexels.com/photos/315755/pexels-photo-315755.jpeg</a:t>
            </a:r>
            <a:r>
              <a:rPr lang="pl-PL" sz="1200" dirty="0">
                <a:solidFill>
                  <a:srgbClr val="404040"/>
                </a:solidFill>
              </a:rPr>
              <a:t>, </a:t>
            </a:r>
            <a:r>
              <a:rPr lang="pl-PL" sz="1200" dirty="0">
                <a:solidFill>
                  <a:srgbClr val="404040"/>
                </a:solidFill>
                <a:hlinkClick r:id="rId6"/>
              </a:rPr>
              <a:t>https://2.bp.blogspot.com/-O8cattUuzVE/Wl9Cwp-IMPI/AAAAAAAAIdU/ZWMvI6CJ69I64kCOEJgv71Iy8sdIe0ktQCLcBGAs/s1600/Pizza%2Bcom%2BCrosta%2Bde%2BCouve-Flor.jpg</a:t>
            </a:r>
            <a:r>
              <a:rPr lang="pl-PL" sz="1200" dirty="0">
                <a:solidFill>
                  <a:srgbClr val="404040"/>
                </a:solidFill>
              </a:rPr>
              <a:t>, </a:t>
            </a:r>
            <a:r>
              <a:rPr lang="pl-PL" sz="1200" dirty="0">
                <a:solidFill>
                  <a:srgbClr val="404040"/>
                </a:solidFill>
                <a:hlinkClick r:id="rId7"/>
              </a:rPr>
              <a:t>https://4.bp.blogspot.com/-Wmsv3R7o74w/W-NfaH92xmI/AAAAAAAAAnQ/_92AC26U5Hs7JPttgWj3zP2xmCP1yjpsQCLcBGAs/s1600/olio_oliva.jpg</a:t>
            </a:r>
            <a:r>
              <a:rPr lang="pl-PL" sz="1200" dirty="0">
                <a:solidFill>
                  <a:srgbClr val="404040"/>
                </a:solidFill>
              </a:rPr>
              <a:t>, </a:t>
            </a:r>
            <a:r>
              <a:rPr lang="pl-PL" sz="1200" dirty="0">
                <a:solidFill>
                  <a:srgbClr val="404040"/>
                </a:solidFill>
                <a:hlinkClick r:id="rId8"/>
              </a:rPr>
              <a:t>https://www.naturopataonline.org/wp-content/uploads/2017/06/pomodoro-corbarino.jpg</a:t>
            </a:r>
            <a:r>
              <a:rPr lang="pl-PL" sz="1200" dirty="0">
                <a:solidFill>
                  <a:srgbClr val="404040"/>
                </a:solidFill>
              </a:rPr>
              <a:t>, </a:t>
            </a:r>
            <a:r>
              <a:rPr lang="pl-PL" sz="1200" dirty="0">
                <a:solidFill>
                  <a:srgbClr val="404040"/>
                </a:solidFill>
                <a:hlinkClick r:id="rId9"/>
              </a:rPr>
              <a:t>http://3.bp.blogspot.com/-5g_kgj2zQTM/VHb0wPazrTI/AAAAAAAAJao/R3jnWX4UkXE/s1600/ac3069165abf98a21a21b0b9d31ed7c2.jpg</a:t>
            </a:r>
            <a:r>
              <a:rPr lang="pl-PL" sz="1200" dirty="0">
                <a:solidFill>
                  <a:srgbClr val="404040"/>
                </a:solidFill>
              </a:rPr>
              <a:t>,  </a:t>
            </a:r>
            <a:r>
              <a:rPr lang="pl-PL" sz="1200" dirty="0">
                <a:solidFill>
                  <a:srgbClr val="404040"/>
                </a:solidFill>
                <a:hlinkClick r:id="rId10"/>
              </a:rPr>
              <a:t>https://live.staticflickr.com/8609/15992023573_f695944840_b.jpg</a:t>
            </a:r>
            <a:r>
              <a:rPr lang="pl-PL" sz="1200" dirty="0">
                <a:solidFill>
                  <a:srgbClr val="404040"/>
                </a:solidFill>
              </a:rPr>
              <a:t>, </a:t>
            </a:r>
            <a:r>
              <a:rPr lang="pl-PL" sz="1200" dirty="0">
                <a:solidFill>
                  <a:srgbClr val="404040"/>
                </a:solidFill>
                <a:hlinkClick r:id="rId11"/>
              </a:rPr>
              <a:t>https://www.cucina24ore.it/wp-content/uploads/2019/01/cca-102-pizza-tonda-e-perfetta-12-1300x867.jpg</a:t>
            </a:r>
            <a:r>
              <a:rPr lang="pl-PL" sz="1200" dirty="0">
                <a:solidFill>
                  <a:srgbClr val="404040"/>
                </a:solidFill>
              </a:rPr>
              <a:t>, </a:t>
            </a:r>
            <a:r>
              <a:rPr lang="pl-PL" sz="1200" dirty="0">
                <a:solidFill>
                  <a:srgbClr val="404040"/>
                </a:solidFill>
                <a:hlinkClick r:id="rId12"/>
              </a:rPr>
              <a:t>https://upload.wikimedia.org/wikipedia/commons/0/0e/Home-grown_%26_made_Tomato_Sauce.jpg</a:t>
            </a:r>
            <a:r>
              <a:rPr lang="pl-PL" sz="1200" dirty="0">
                <a:solidFill>
                  <a:srgbClr val="404040"/>
                </a:solidFill>
              </a:rPr>
              <a:t>, </a:t>
            </a:r>
            <a:r>
              <a:rPr lang="pl-PL" sz="1200" dirty="0">
                <a:solidFill>
                  <a:srgbClr val="404040"/>
                </a:solidFill>
                <a:hlinkClick r:id="rId13"/>
              </a:rPr>
              <a:t>http://www.ladridiricette.it/wp-content/uploads/2012/08/pelati-3.jpg</a:t>
            </a:r>
            <a:r>
              <a:rPr lang="pl-PL" sz="1200" dirty="0">
                <a:solidFill>
                  <a:srgbClr val="404040"/>
                </a:solidFill>
              </a:rPr>
              <a:t>, </a:t>
            </a:r>
            <a:r>
              <a:rPr lang="pl-PL" sz="1200" dirty="0">
                <a:solidFill>
                  <a:srgbClr val="404040"/>
                </a:solidFill>
                <a:hlinkClick r:id="rId14"/>
              </a:rPr>
              <a:t>https://arte.noblogs.org/files/2010/09/100_7430.jpg</a:t>
            </a:r>
            <a:r>
              <a:rPr lang="pl-PL" sz="1200" dirty="0">
                <a:solidFill>
                  <a:srgbClr val="404040"/>
                </a:solidFill>
              </a:rPr>
              <a:t>, </a:t>
            </a:r>
            <a:r>
              <a:rPr lang="pl-PL" sz="1200" dirty="0">
                <a:solidFill>
                  <a:srgbClr val="404040"/>
                </a:solidFill>
                <a:hlinkClick r:id="rId15"/>
              </a:rPr>
              <a:t>https://www.innaturale.com/wp-content/uploads/2017/02/Le-erbe.jpg</a:t>
            </a:r>
            <a:r>
              <a:rPr lang="pl-PL" sz="1200" dirty="0">
                <a:solidFill>
                  <a:srgbClr val="404040"/>
                </a:solidFill>
              </a:rPr>
              <a:t>, </a:t>
            </a:r>
            <a:r>
              <a:rPr lang="pl-PL" sz="1200" dirty="0">
                <a:solidFill>
                  <a:srgbClr val="404040"/>
                </a:solidFill>
                <a:hlinkClick r:id="rId16"/>
              </a:rPr>
              <a:t>https://upload.wikimedia.org/wikipedia/commons/thumb/3/31/Farm_produce.jpg/310px-Farm_produce.jpg</a:t>
            </a:r>
            <a:r>
              <a:rPr lang="pl-PL" sz="1200" dirty="0">
                <a:solidFill>
                  <a:srgbClr val="404040"/>
                </a:solidFill>
              </a:rPr>
              <a:t>, </a:t>
            </a:r>
            <a:r>
              <a:rPr lang="pl-PL" sz="1200" dirty="0">
                <a:solidFill>
                  <a:srgbClr val="404040"/>
                </a:solidFill>
                <a:hlinkClick r:id="rId17"/>
              </a:rPr>
              <a:t>https://i1.wp.com/questionidiarredamento.it/wp-content/uploads/2015/11/Shabby-Chic-e-Stile-Provenzale-010.jpg?resize=644,554</a:t>
            </a:r>
            <a:r>
              <a:rPr lang="pl-PL" sz="1200" dirty="0">
                <a:solidFill>
                  <a:srgbClr val="404040"/>
                </a:solidFill>
              </a:rPr>
              <a:t>,  </a:t>
            </a:r>
            <a:r>
              <a:rPr lang="pl-PL" sz="1200" dirty="0">
                <a:solidFill>
                  <a:srgbClr val="404040"/>
                </a:solidFill>
                <a:hlinkClick r:id="rId18"/>
              </a:rPr>
              <a:t>https://cdn.pixabay.com/photo/2015/12/20/06/13/cheese-1100774_960_720.jpg</a:t>
            </a:r>
            <a:r>
              <a:rPr lang="pl-PL" sz="1200" dirty="0">
                <a:solidFill>
                  <a:srgbClr val="404040"/>
                </a:solidFill>
              </a:rPr>
              <a:t> (dostęp: 27.11.2020)</a:t>
            </a:r>
          </a:p>
        </p:txBody>
      </p:sp>
    </p:spTree>
    <p:extLst>
      <p:ext uri="{BB962C8B-B14F-4D97-AF65-F5344CB8AC3E}">
        <p14:creationId xmlns:p14="http://schemas.microsoft.com/office/powerpoint/2010/main" val="2624829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Obraz 4" descr="Obraz zawierający talerz, żywność, biały, naczynie&#10;&#10;Opis wygenerowany automatycznie">
            <a:extLst>
              <a:ext uri="{FF2B5EF4-FFF2-40B4-BE49-F238E27FC236}">
                <a16:creationId xmlns:a16="http://schemas.microsoft.com/office/drawing/2014/main" id="{7D9D50AC-5B5F-6E4C-B888-9EE0071A96F0}"/>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5188" r="15478" b="-1"/>
          <a:stretch/>
        </p:blipFill>
        <p:spPr>
          <a:xfrm>
            <a:off x="642" y="10"/>
            <a:ext cx="6096000" cy="6857990"/>
          </a:xfrm>
          <a:prstGeom prst="rect">
            <a:avLst/>
          </a:prstGeom>
        </p:spPr>
      </p:pic>
      <p:sp>
        <p:nvSpPr>
          <p:cNvPr id="2" name="Tytuł 1">
            <a:extLst>
              <a:ext uri="{FF2B5EF4-FFF2-40B4-BE49-F238E27FC236}">
                <a16:creationId xmlns:a16="http://schemas.microsoft.com/office/drawing/2014/main" id="{10579177-2278-194B-AA45-66E98C245509}"/>
              </a:ext>
            </a:extLst>
          </p:cNvPr>
          <p:cNvSpPr>
            <a:spLocks noGrp="1"/>
          </p:cNvSpPr>
          <p:nvPr>
            <p:ph type="title"/>
          </p:nvPr>
        </p:nvSpPr>
        <p:spPr>
          <a:xfrm>
            <a:off x="804672" y="2841505"/>
            <a:ext cx="4487298" cy="1174991"/>
          </a:xfrm>
          <a:solidFill>
            <a:schemeClr val="tx1">
              <a:alpha val="60000"/>
            </a:schemeClr>
          </a:solidFill>
          <a:ln>
            <a:solidFill>
              <a:schemeClr val="bg1"/>
            </a:solidFill>
          </a:ln>
        </p:spPr>
        <p:txBody>
          <a:bodyPr>
            <a:normAutofit/>
          </a:bodyPr>
          <a:lstStyle/>
          <a:p>
            <a:r>
              <a:rPr lang="pl-PL" sz="2400" dirty="0">
                <a:solidFill>
                  <a:schemeClr val="bg1"/>
                </a:solidFill>
              </a:rPr>
              <a:t>Wprowadzenie</a:t>
            </a:r>
          </a:p>
        </p:txBody>
      </p:sp>
      <p:sp>
        <p:nvSpPr>
          <p:cNvPr id="3" name="Symbol zastępczy zawartości 2">
            <a:extLst>
              <a:ext uri="{FF2B5EF4-FFF2-40B4-BE49-F238E27FC236}">
                <a16:creationId xmlns:a16="http://schemas.microsoft.com/office/drawing/2014/main" id="{C1AF14DA-05AF-A243-986E-E1302B6ADB75}"/>
              </a:ext>
            </a:extLst>
          </p:cNvPr>
          <p:cNvSpPr>
            <a:spLocks noGrp="1"/>
          </p:cNvSpPr>
          <p:nvPr>
            <p:ph idx="1"/>
          </p:nvPr>
        </p:nvSpPr>
        <p:spPr>
          <a:xfrm>
            <a:off x="6743941" y="976129"/>
            <a:ext cx="4804931" cy="4919815"/>
          </a:xfrm>
        </p:spPr>
        <p:txBody>
          <a:bodyPr anchor="ctr">
            <a:normAutofit/>
          </a:bodyPr>
          <a:lstStyle/>
          <a:p>
            <a:pPr marL="0" indent="0" algn="just">
              <a:buNone/>
            </a:pPr>
            <a:r>
              <a:rPr lang="pl-PL" dirty="0"/>
              <a:t>Pizza to pokusa, której niewielu może się oprzeć. Dla osób na diecie rezygnacja z niej może stać się prawdziwym wyrzeczeniem. Ale nie wszyscy wiedzą, że to danie jest w rzeczywistości kompletne i pożywne również dla tych, którzy przestrzegają diety niskokalorycznej. Wystarczy kilka drobnych sztuczek, byśmy nie musieli rezygnować z tej przyjemności. Marzeniem przecież niemal każdego jest jedzenie tego, co lubi, bez przybierania na wadze. </a:t>
            </a:r>
          </a:p>
        </p:txBody>
      </p:sp>
    </p:spTree>
    <p:extLst>
      <p:ext uri="{BB962C8B-B14F-4D97-AF65-F5344CB8AC3E}">
        <p14:creationId xmlns:p14="http://schemas.microsoft.com/office/powerpoint/2010/main" val="1293161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52965CA-FD2C-A642-BD21-C0BCCBBC6728}"/>
              </a:ext>
            </a:extLst>
          </p:cNvPr>
          <p:cNvSpPr>
            <a:spLocks noGrp="1"/>
          </p:cNvSpPr>
          <p:nvPr>
            <p:ph type="title"/>
          </p:nvPr>
        </p:nvSpPr>
        <p:spPr>
          <a:xfrm>
            <a:off x="5138928" y="964692"/>
            <a:ext cx="6092952" cy="1188720"/>
          </a:xfrm>
        </p:spPr>
        <p:txBody>
          <a:bodyPr>
            <a:normAutofit/>
          </a:bodyPr>
          <a:lstStyle/>
          <a:p>
            <a:r>
              <a:rPr lang="pl-PL"/>
              <a:t>Ile kalorii ma pizza?</a:t>
            </a:r>
          </a:p>
        </p:txBody>
      </p:sp>
      <p:sp>
        <p:nvSpPr>
          <p:cNvPr id="3" name="Symbol zastępczy zawartości 2">
            <a:extLst>
              <a:ext uri="{FF2B5EF4-FFF2-40B4-BE49-F238E27FC236}">
                <a16:creationId xmlns:a16="http://schemas.microsoft.com/office/drawing/2014/main" id="{8C8BD4FC-BAB9-9840-8388-AB9434F126B4}"/>
              </a:ext>
            </a:extLst>
          </p:cNvPr>
          <p:cNvSpPr>
            <a:spLocks noGrp="1"/>
          </p:cNvSpPr>
          <p:nvPr>
            <p:ph idx="1"/>
          </p:nvPr>
        </p:nvSpPr>
        <p:spPr>
          <a:xfrm>
            <a:off x="960121" y="964692"/>
            <a:ext cx="3707652" cy="4775335"/>
          </a:xfrm>
        </p:spPr>
        <p:txBody>
          <a:bodyPr>
            <a:normAutofit lnSpcReduction="10000"/>
          </a:bodyPr>
          <a:lstStyle/>
          <a:p>
            <a:pPr marL="0" indent="0" algn="just">
              <a:buNone/>
            </a:pPr>
            <a:r>
              <a:rPr lang="pl-PL" dirty="0"/>
              <a:t>Aby obliczyć kalorie tradycyjnej pizzy </a:t>
            </a:r>
            <a:r>
              <a:rPr lang="pl-PL" i="1" dirty="0" err="1"/>
              <a:t>margherita</a:t>
            </a:r>
            <a:r>
              <a:rPr lang="pl-PL" dirty="0"/>
              <a:t>, należy ustalić standardowe ilości referencyjne. Weźmy pod uwagę pizzę polaną 5 g oliwy z oliwek </a:t>
            </a:r>
            <a:r>
              <a:rPr lang="pl-PL" i="1" dirty="0" err="1"/>
              <a:t>extravergine</a:t>
            </a:r>
            <a:r>
              <a:rPr lang="pl-PL" dirty="0"/>
              <a:t>, 100 g pomidorów </a:t>
            </a:r>
            <a:r>
              <a:rPr lang="pl-PL" dirty="0" err="1"/>
              <a:t>jojo</a:t>
            </a:r>
            <a:r>
              <a:rPr lang="pl-PL" dirty="0"/>
              <a:t> bez skórki, 20 g sera </a:t>
            </a:r>
            <a:r>
              <a:rPr lang="pl-PL" i="1" dirty="0"/>
              <a:t>mozzarella</a:t>
            </a:r>
            <a:r>
              <a:rPr lang="pl-PL" dirty="0"/>
              <a:t> oraz spód pizzy składający się z 66% mąki </a:t>
            </a:r>
            <a:br>
              <a:rPr lang="pl-PL" dirty="0"/>
            </a:br>
            <a:r>
              <a:rPr lang="pl-PL" dirty="0"/>
              <a:t>z pszenicy miękkiej o zawartości 75 g / 100 g węglowodanów. Taka 260 g pizza, według Instytutu Żywienia, zapewni nam spożycie energii na poziomie 271 Kcal z podziałem makroskładników na:</a:t>
            </a:r>
          </a:p>
          <a:p>
            <a:pPr algn="just"/>
            <a:r>
              <a:rPr lang="pl-PL" dirty="0"/>
              <a:t>73% węglowodanów </a:t>
            </a:r>
          </a:p>
          <a:p>
            <a:pPr algn="just"/>
            <a:r>
              <a:rPr lang="pl-PL" dirty="0"/>
              <a:t>19% tłuszczów </a:t>
            </a:r>
          </a:p>
          <a:p>
            <a:pPr algn="just"/>
            <a:r>
              <a:rPr lang="pl-PL" dirty="0"/>
              <a:t>8% białek.</a:t>
            </a:r>
          </a:p>
        </p:txBody>
      </p:sp>
      <p:pic>
        <p:nvPicPr>
          <p:cNvPr id="5" name="Obraz 4" descr="Obraz zawierający wewnątrz, warzywo&#10;&#10;Opis wygenerowany automatycznie">
            <a:extLst>
              <a:ext uri="{FF2B5EF4-FFF2-40B4-BE49-F238E27FC236}">
                <a16:creationId xmlns:a16="http://schemas.microsoft.com/office/drawing/2014/main" id="{FC750E9E-E1A7-7644-AF2F-252990BA0DEB}"/>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5738" r="2" b="2"/>
          <a:stretch/>
        </p:blipFill>
        <p:spPr>
          <a:xfrm>
            <a:off x="5138928" y="2414646"/>
            <a:ext cx="2378003" cy="3370746"/>
          </a:xfrm>
          <a:prstGeom prst="rect">
            <a:avLst/>
          </a:prstGeom>
          <a:ln w="31750" cap="sq">
            <a:solidFill>
              <a:srgbClr val="FFFFFF"/>
            </a:solidFill>
            <a:miter lim="800000"/>
          </a:ln>
        </p:spPr>
      </p:pic>
      <p:pic>
        <p:nvPicPr>
          <p:cNvPr id="14" name="Obraz 13" descr="Obraz zawierający wewnątrz, drewniane, drewno&#10;&#10;Opis wygenerowany automatycznie">
            <a:extLst>
              <a:ext uri="{FF2B5EF4-FFF2-40B4-BE49-F238E27FC236}">
                <a16:creationId xmlns:a16="http://schemas.microsoft.com/office/drawing/2014/main" id="{1225C358-0D0C-054B-A141-E67C15455663}"/>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t="24462" r="-2" b="7090"/>
          <a:stretch/>
        </p:blipFill>
        <p:spPr>
          <a:xfrm>
            <a:off x="7677798" y="2414646"/>
            <a:ext cx="3554082" cy="1611626"/>
          </a:xfrm>
          <a:prstGeom prst="rect">
            <a:avLst/>
          </a:prstGeom>
          <a:ln w="31750" cap="sq">
            <a:solidFill>
              <a:srgbClr val="FFFFFF"/>
            </a:solidFill>
            <a:miter lim="800000"/>
          </a:ln>
        </p:spPr>
      </p:pic>
      <p:pic>
        <p:nvPicPr>
          <p:cNvPr id="9" name="Obraz 8" descr="Obraz zawierający drzewo, zewnętrzne, pomidor, warzywo&#10;&#10;Opis wygenerowany automatycznie">
            <a:extLst>
              <a:ext uri="{FF2B5EF4-FFF2-40B4-BE49-F238E27FC236}">
                <a16:creationId xmlns:a16="http://schemas.microsoft.com/office/drawing/2014/main" id="{15A5CBE6-CA5B-734B-B3B4-71056B13F7A2}"/>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l="1849" r="18602" b="4"/>
          <a:stretch/>
        </p:blipFill>
        <p:spPr>
          <a:xfrm>
            <a:off x="7677799" y="4187139"/>
            <a:ext cx="1696606" cy="1599543"/>
          </a:xfrm>
          <a:prstGeom prst="rect">
            <a:avLst/>
          </a:prstGeom>
          <a:ln w="31750" cap="sq">
            <a:solidFill>
              <a:srgbClr val="FFFFFF"/>
            </a:solidFill>
            <a:miter lim="800000"/>
          </a:ln>
        </p:spPr>
      </p:pic>
      <p:pic>
        <p:nvPicPr>
          <p:cNvPr id="18" name="Obraz 17" descr="Obraz zawierający żywność, wewnątrz, piekarnik, mąka&#10;&#10;Opis wygenerowany automatycznie">
            <a:extLst>
              <a:ext uri="{FF2B5EF4-FFF2-40B4-BE49-F238E27FC236}">
                <a16:creationId xmlns:a16="http://schemas.microsoft.com/office/drawing/2014/main" id="{878F2A1B-3471-944A-8DF9-B9B23C26294A}"/>
              </a:ext>
            </a:extLst>
          </p:cNvPr>
          <p:cNvPicPr>
            <a:picLocks noChangeAspect="1"/>
          </p:cNvPicPr>
          <p:nvPr/>
        </p:nvPicPr>
        <p:blipFill rotWithShape="1">
          <a:blip r:embed="rId8">
            <a:extLst>
              <a:ext uri="{837473B0-CC2E-450A-ABE3-18F120FF3D39}">
                <a1611:picAttrSrcUrl xmlns:a1611="http://schemas.microsoft.com/office/drawing/2016/11/main" r:id="rId9"/>
              </a:ext>
            </a:extLst>
          </a:blip>
          <a:srcRect l="10715" r="7607" b="-6"/>
          <a:stretch/>
        </p:blipFill>
        <p:spPr>
          <a:xfrm>
            <a:off x="9535272" y="4187139"/>
            <a:ext cx="1696608" cy="1599543"/>
          </a:xfrm>
          <a:prstGeom prst="rect">
            <a:avLst/>
          </a:prstGeom>
          <a:ln w="31750" cap="sq">
            <a:solidFill>
              <a:srgbClr val="FFFFFF"/>
            </a:solidFill>
            <a:miter lim="800000"/>
          </a:ln>
        </p:spPr>
      </p:pic>
    </p:spTree>
    <p:extLst>
      <p:ext uri="{BB962C8B-B14F-4D97-AF65-F5344CB8AC3E}">
        <p14:creationId xmlns:p14="http://schemas.microsoft.com/office/powerpoint/2010/main" val="2545297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Obraz 4" descr="Obraz zawierający stół, podłoże, kubek, drewniane&#10;&#10;Opis wygenerowany automatycznie">
            <a:extLst>
              <a:ext uri="{FF2B5EF4-FFF2-40B4-BE49-F238E27FC236}">
                <a16:creationId xmlns:a16="http://schemas.microsoft.com/office/drawing/2014/main" id="{2FFFA4BA-3340-DD4A-A17F-6F7FC37211C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4734" r="30224" b="-1"/>
          <a:stretch/>
        </p:blipFill>
        <p:spPr>
          <a:xfrm>
            <a:off x="20" y="10"/>
            <a:ext cx="6086621" cy="6857990"/>
          </a:xfrm>
          <a:prstGeom prst="rect">
            <a:avLst/>
          </a:prstGeom>
        </p:spPr>
      </p:pic>
      <p:sp>
        <p:nvSpPr>
          <p:cNvPr id="3" name="Symbol zastępczy zawartości 2">
            <a:extLst>
              <a:ext uri="{FF2B5EF4-FFF2-40B4-BE49-F238E27FC236}">
                <a16:creationId xmlns:a16="http://schemas.microsoft.com/office/drawing/2014/main" id="{07B8FBF5-FF22-024E-AB0C-1F2308D80649}"/>
              </a:ext>
            </a:extLst>
          </p:cNvPr>
          <p:cNvSpPr>
            <a:spLocks noGrp="1"/>
          </p:cNvSpPr>
          <p:nvPr>
            <p:ph idx="1"/>
          </p:nvPr>
        </p:nvSpPr>
        <p:spPr>
          <a:xfrm>
            <a:off x="6900672" y="889686"/>
            <a:ext cx="4486656" cy="5006259"/>
          </a:xfrm>
        </p:spPr>
        <p:txBody>
          <a:bodyPr>
            <a:noAutofit/>
          </a:bodyPr>
          <a:lstStyle/>
          <a:p>
            <a:pPr marL="0" indent="0" algn="ctr">
              <a:lnSpc>
                <a:spcPct val="90000"/>
              </a:lnSpc>
              <a:buNone/>
            </a:pPr>
            <a:r>
              <a:rPr lang="pl-PL" sz="2100" dirty="0"/>
              <a:t>Trudno wskazywać na warzywa jako na głównego winnego kaloryczności pizzy. Decydujące jest tutaj ciasto. To ono jest źródłem energii i dostarcza nam sporej ilości węglowodanów. Warto więc zadbać o to, by były to węglowodany odpowiednio wysokiej jakości. </a:t>
            </a:r>
          </a:p>
          <a:p>
            <a:pPr marL="0" indent="0" algn="ctr">
              <a:lnSpc>
                <a:spcPct val="90000"/>
              </a:lnSpc>
              <a:buNone/>
            </a:pPr>
            <a:r>
              <a:rPr lang="pl-PL" sz="2100" dirty="0"/>
              <a:t>Mąka pszenna, która jest zazwyczaj stosowana do wypieku pizzy, ma wysoki indeks </a:t>
            </a:r>
            <a:r>
              <a:rPr lang="pl-PL" sz="2100" dirty="0" err="1"/>
              <a:t>glikemiczny</a:t>
            </a:r>
            <a:r>
              <a:rPr lang="pl-PL" sz="2100" dirty="0"/>
              <a:t> co oznacza, że po jej spożyciu szybko podniesie nam się poziom glukozy we krwi i nastąpi duży wyrzut insuliny. Sprzyja to gromadzeniu się tkanki tłuszczowej, znacznie szybciej będziemy też odczuwać głód niż w przypadku produktów o niskim indeksie </a:t>
            </a:r>
            <a:r>
              <a:rPr lang="pl-PL" sz="2100" dirty="0" err="1"/>
              <a:t>glikemicznym</a:t>
            </a:r>
            <a:r>
              <a:rPr lang="pl-PL" sz="2100" dirty="0"/>
              <a:t>. </a:t>
            </a:r>
            <a:br>
              <a:rPr lang="pl-PL" sz="2100" dirty="0"/>
            </a:br>
            <a:endParaRPr lang="pl-PL" sz="2100" dirty="0"/>
          </a:p>
          <a:p>
            <a:pPr marL="0" indent="0">
              <a:lnSpc>
                <a:spcPct val="90000"/>
              </a:lnSpc>
              <a:buNone/>
            </a:pPr>
            <a:endParaRPr lang="pl-PL" sz="2100" dirty="0"/>
          </a:p>
        </p:txBody>
      </p:sp>
    </p:spTree>
    <p:extLst>
      <p:ext uri="{BB962C8B-B14F-4D97-AF65-F5344CB8AC3E}">
        <p14:creationId xmlns:p14="http://schemas.microsoft.com/office/powerpoint/2010/main" val="2136401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az 4" descr="Obraz zawierający pizza, żywność, naczynie, drewniane&#10;&#10;Opis wygenerowany automatycznie">
            <a:extLst>
              <a:ext uri="{FF2B5EF4-FFF2-40B4-BE49-F238E27FC236}">
                <a16:creationId xmlns:a16="http://schemas.microsoft.com/office/drawing/2014/main" id="{EC60B3E5-4AB2-0E43-B876-11F4C7DA549A}"/>
              </a:ext>
            </a:extLst>
          </p:cNvPr>
          <p:cNvPicPr>
            <a:picLocks noChangeAspect="1"/>
          </p:cNvPicPr>
          <p:nvPr/>
        </p:nvPicPr>
        <p:blipFill rotWithShape="1">
          <a:blip r:embed="rId2">
            <a:alphaModFix amt="40000"/>
            <a:extLst>
              <a:ext uri="{837473B0-CC2E-450A-ABE3-18F120FF3D39}">
                <a1611:picAttrSrcUrl xmlns:a1611="http://schemas.microsoft.com/office/drawing/2016/11/main" r:id="rId3"/>
              </a:ext>
            </a:extLst>
          </a:blip>
          <a:srcRect b="15730"/>
          <a:stretch/>
        </p:blipFill>
        <p:spPr>
          <a:xfrm>
            <a:off x="20" y="10"/>
            <a:ext cx="12191980" cy="6857990"/>
          </a:xfrm>
          <a:prstGeom prst="rect">
            <a:avLst/>
          </a:prstGeom>
        </p:spPr>
      </p:pic>
      <p:sp>
        <p:nvSpPr>
          <p:cNvPr id="3" name="Symbol zastępczy zawartości 2">
            <a:extLst>
              <a:ext uri="{FF2B5EF4-FFF2-40B4-BE49-F238E27FC236}">
                <a16:creationId xmlns:a16="http://schemas.microsoft.com/office/drawing/2014/main" id="{514A40C0-850F-C043-81B8-9439B0BFFB60}"/>
              </a:ext>
            </a:extLst>
          </p:cNvPr>
          <p:cNvSpPr>
            <a:spLocks noGrp="1"/>
          </p:cNvSpPr>
          <p:nvPr>
            <p:ph idx="1"/>
          </p:nvPr>
        </p:nvSpPr>
        <p:spPr>
          <a:xfrm>
            <a:off x="1235675" y="1754659"/>
            <a:ext cx="9452919" cy="3985369"/>
          </a:xfrm>
        </p:spPr>
        <p:txBody>
          <a:bodyPr>
            <a:normAutofit/>
          </a:bodyPr>
          <a:lstStyle/>
          <a:p>
            <a:pPr marL="0" indent="0" algn="just">
              <a:buNone/>
            </a:pPr>
            <a:r>
              <a:rPr lang="pl-PL" sz="2400" dirty="0"/>
              <a:t>Aby pizza była wciąż smaczna, wartościowa i nie powodowała odkładania się tkanki tłuszczowej, warto przygotować ją samodzielnie z troską </a:t>
            </a:r>
            <a:br>
              <a:rPr lang="pl-PL" sz="2400" dirty="0"/>
            </a:br>
            <a:r>
              <a:rPr lang="pl-PL" sz="2400" dirty="0"/>
              <a:t>o jakość produktów. Wówczas od czasu do czasu będziemy mogli pozwolić sobie na ten ulubiony smakołyk, jeśli tylko nie ma innych zdrowotnych przeciwskazań. </a:t>
            </a:r>
          </a:p>
          <a:p>
            <a:pPr marL="0" indent="0" algn="just">
              <a:buNone/>
            </a:pPr>
            <a:r>
              <a:rPr lang="pl-PL" sz="2400" dirty="0"/>
              <a:t>Oto nasze propozycje na zdrową pizzę niskokaloryczną. Zapraszamy! </a:t>
            </a:r>
            <a:r>
              <a:rPr lang="pl-PL" sz="2400" dirty="0">
                <a:sym typeface="Wingdings" pitchFamily="2" charset="2"/>
              </a:rPr>
              <a:t> </a:t>
            </a:r>
            <a:r>
              <a:rPr lang="pl-PL" sz="2400" dirty="0"/>
              <a:t> </a:t>
            </a:r>
          </a:p>
        </p:txBody>
      </p:sp>
    </p:spTree>
    <p:extLst>
      <p:ext uri="{BB962C8B-B14F-4D97-AF65-F5344CB8AC3E}">
        <p14:creationId xmlns:p14="http://schemas.microsoft.com/office/powerpoint/2010/main" val="3044483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7659210-274B-F541-87A9-4C7D892E5F38}"/>
              </a:ext>
            </a:extLst>
          </p:cNvPr>
          <p:cNvSpPr>
            <a:spLocks noGrp="1"/>
          </p:cNvSpPr>
          <p:nvPr>
            <p:ph type="title"/>
          </p:nvPr>
        </p:nvSpPr>
        <p:spPr>
          <a:xfrm>
            <a:off x="5445496" y="978776"/>
            <a:ext cx="5925310" cy="1174991"/>
          </a:xfrm>
        </p:spPr>
        <p:txBody>
          <a:bodyPr>
            <a:normAutofit/>
          </a:bodyPr>
          <a:lstStyle/>
          <a:p>
            <a:r>
              <a:rPr lang="pl-PL" sz="2400" i="1"/>
              <a:t>Impasto</a:t>
            </a:r>
            <a:r>
              <a:rPr lang="pl-PL" sz="2400"/>
              <a:t>, czyli ciasto na pizzę</a:t>
            </a:r>
          </a:p>
        </p:txBody>
      </p:sp>
      <p:pic>
        <p:nvPicPr>
          <p:cNvPr id="8" name="Obraz 7" descr="Obraz zawierający stół, osoba, wewnątrz, żywność&#10;&#10;Opis wygenerowany automatycznie">
            <a:extLst>
              <a:ext uri="{FF2B5EF4-FFF2-40B4-BE49-F238E27FC236}">
                <a16:creationId xmlns:a16="http://schemas.microsoft.com/office/drawing/2014/main" id="{82621522-9BEA-354F-9729-A16E620E1DB4}"/>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4852" r="19817" b="-1"/>
          <a:stretch/>
        </p:blipFill>
        <p:spPr>
          <a:xfrm>
            <a:off x="20" y="10"/>
            <a:ext cx="4657325" cy="6857990"/>
          </a:xfrm>
          <a:prstGeom prst="rect">
            <a:avLst/>
          </a:prstGeom>
        </p:spPr>
      </p:pic>
      <p:sp>
        <p:nvSpPr>
          <p:cNvPr id="3" name="Symbol zastępczy zawartości 2">
            <a:extLst>
              <a:ext uri="{FF2B5EF4-FFF2-40B4-BE49-F238E27FC236}">
                <a16:creationId xmlns:a16="http://schemas.microsoft.com/office/drawing/2014/main" id="{F5CF3F4D-19A5-1A42-8579-41CA3C0AE6F0}"/>
              </a:ext>
            </a:extLst>
          </p:cNvPr>
          <p:cNvSpPr>
            <a:spLocks noGrp="1"/>
          </p:cNvSpPr>
          <p:nvPr>
            <p:ph idx="1"/>
          </p:nvPr>
        </p:nvSpPr>
        <p:spPr>
          <a:xfrm>
            <a:off x="5445496" y="2640692"/>
            <a:ext cx="5925310" cy="3255252"/>
          </a:xfrm>
        </p:spPr>
        <p:txBody>
          <a:bodyPr>
            <a:noAutofit/>
          </a:bodyPr>
          <a:lstStyle/>
          <a:p>
            <a:pPr marL="0" indent="0" algn="just">
              <a:lnSpc>
                <a:spcPct val="90000"/>
              </a:lnSpc>
              <a:buNone/>
            </a:pPr>
            <a:r>
              <a:rPr lang="pl-PL" sz="1600" dirty="0"/>
              <a:t>Wszystko zaczyna się od ciasta. Na tym etapie bardzo ważny jest wybór mąki. Aby</a:t>
            </a:r>
            <a:r>
              <a:rPr lang="pl-PL" sz="1600" i="1" dirty="0"/>
              <a:t> </a:t>
            </a:r>
            <a:r>
              <a:rPr lang="pl-PL" sz="1600" i="1" dirty="0" err="1"/>
              <a:t>impasto</a:t>
            </a:r>
            <a:r>
              <a:rPr lang="pl-PL" sz="1600" i="1" dirty="0"/>
              <a:t> </a:t>
            </a:r>
            <a:r>
              <a:rPr lang="pl-PL" sz="1600" dirty="0"/>
              <a:t>zawierało więcej błonnika i składników mineralnych, warto zdecydować się na mąkę o wyższych typach (powyżej 1000) lub pełnoziarnistą. Inną możliwością jest dodatek mielonych otrębów do mąki, co również podniesie wartość gotowego ciasta. </a:t>
            </a:r>
          </a:p>
          <a:p>
            <a:pPr marL="0" indent="0" algn="just">
              <a:lnSpc>
                <a:spcPct val="90000"/>
              </a:lnSpc>
              <a:buNone/>
            </a:pPr>
            <a:r>
              <a:rPr lang="pl-PL" sz="1600" dirty="0"/>
              <a:t>Wraz ze wzrostem popularności diety bezglutenowej, powstało również wiele przepisów na spody do pizzy z nietypowych mąk takich jak gryczana, jaglana lub mąka z soczewicy.  </a:t>
            </a:r>
          </a:p>
          <a:p>
            <a:pPr marL="0" indent="0" algn="just">
              <a:lnSpc>
                <a:spcPct val="90000"/>
              </a:lnSpc>
              <a:buNone/>
            </a:pPr>
            <a:r>
              <a:rPr lang="pl-PL" sz="1600" dirty="0"/>
              <a:t>Intrygującym pomysłem jest również przygotowanie spodu pizzy z warzyw. Do tego celu najczęściej wykorzystywany jest brokuł lub kalafior. Bez problemu można znaleźć również przepisy na ciasto z dodatkiem szpinaku lub marchewki. </a:t>
            </a:r>
          </a:p>
          <a:p>
            <a:pPr marL="0" indent="0" algn="just">
              <a:lnSpc>
                <a:spcPct val="90000"/>
              </a:lnSpc>
              <a:buNone/>
            </a:pPr>
            <a:r>
              <a:rPr lang="pl-PL" sz="1600" dirty="0"/>
              <a:t>Oprócz mąki do przygotowania ciasta niezbędna będzie woda, olej lub oliwa z oliwek oraz drożdże i szczypta soli.</a:t>
            </a:r>
          </a:p>
        </p:txBody>
      </p:sp>
    </p:spTree>
    <p:extLst>
      <p:ext uri="{BB962C8B-B14F-4D97-AF65-F5344CB8AC3E}">
        <p14:creationId xmlns:p14="http://schemas.microsoft.com/office/powerpoint/2010/main" val="4143192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7F1CBC8-ACB6-F642-801A-18FA1ABF0750}"/>
              </a:ext>
            </a:extLst>
          </p:cNvPr>
          <p:cNvSpPr>
            <a:spLocks noGrp="1"/>
          </p:cNvSpPr>
          <p:nvPr>
            <p:ph type="title"/>
          </p:nvPr>
        </p:nvSpPr>
        <p:spPr>
          <a:xfrm>
            <a:off x="804671" y="964692"/>
            <a:ext cx="4879901" cy="1188720"/>
          </a:xfrm>
        </p:spPr>
        <p:txBody>
          <a:bodyPr>
            <a:normAutofit/>
          </a:bodyPr>
          <a:lstStyle/>
          <a:p>
            <a:r>
              <a:rPr lang="pl-PL" i="1" dirty="0" err="1"/>
              <a:t>Pomodori</a:t>
            </a:r>
            <a:r>
              <a:rPr lang="pl-PL" i="1" dirty="0"/>
              <a:t> </a:t>
            </a:r>
            <a:r>
              <a:rPr lang="pl-PL" i="1" dirty="0" err="1"/>
              <a:t>pelati</a:t>
            </a:r>
            <a:r>
              <a:rPr lang="pl-PL" dirty="0"/>
              <a:t>, czyli pomidory bez skórki</a:t>
            </a:r>
          </a:p>
        </p:txBody>
      </p:sp>
      <p:sp>
        <p:nvSpPr>
          <p:cNvPr id="3" name="Symbol zastępczy zawartości 2">
            <a:extLst>
              <a:ext uri="{FF2B5EF4-FFF2-40B4-BE49-F238E27FC236}">
                <a16:creationId xmlns:a16="http://schemas.microsoft.com/office/drawing/2014/main" id="{AD8C6B34-7D8E-ED4B-95AE-03063CDFA9DF}"/>
              </a:ext>
            </a:extLst>
          </p:cNvPr>
          <p:cNvSpPr>
            <a:spLocks noGrp="1"/>
          </p:cNvSpPr>
          <p:nvPr>
            <p:ph idx="1"/>
          </p:nvPr>
        </p:nvSpPr>
        <p:spPr>
          <a:xfrm>
            <a:off x="804672" y="2638044"/>
            <a:ext cx="4805172" cy="3676259"/>
          </a:xfrm>
        </p:spPr>
        <p:txBody>
          <a:bodyPr>
            <a:normAutofit fontScale="85000" lnSpcReduction="20000"/>
          </a:bodyPr>
          <a:lstStyle/>
          <a:p>
            <a:pPr marL="0" indent="0" algn="just">
              <a:lnSpc>
                <a:spcPct val="90000"/>
              </a:lnSpc>
              <a:buNone/>
            </a:pPr>
            <a:r>
              <a:rPr lang="pl-PL" dirty="0"/>
              <a:t>W miarę możliwości również sos pomidorowy powinien być przygotowany samodzielnie. W gotowych wersjach jest bowiem dużo cukru oraz innych zbędnych dodatków, polepszaczy i konserwantów. Nie dość, że tuczą, to nie są do tego korzystne dla naszego zdrowia. </a:t>
            </a:r>
          </a:p>
          <a:p>
            <a:pPr marL="0" indent="0" algn="just">
              <a:lnSpc>
                <a:spcPct val="90000"/>
              </a:lnSpc>
              <a:buNone/>
            </a:pPr>
            <a:r>
              <a:rPr lang="pl-PL" dirty="0"/>
              <a:t>Każda szanująca się Włoszka własnoręcznie przygotowuje taki domowy sos. W tym celu konieczne jest sparzenie świeżych pomidorów, obranie ich ze skórki, przetarcie przez sito (ale tę czynność można pominąć) i podduszenie na wolnym ogniu do całkowitego odparowania wody, by powstał gęsty, jednolity sos. Jest on zdrowy, ponieważ dokładnie wiemy, co w nim jest. Jest to jednak wariant letni w naszym klimacie, gdy pomidory są szeroko dostępne i ich cena nie przyprawia o zawrót głowy.</a:t>
            </a:r>
          </a:p>
          <a:p>
            <a:pPr marL="0" indent="0" algn="just">
              <a:lnSpc>
                <a:spcPct val="90000"/>
              </a:lnSpc>
              <a:buNone/>
            </a:pPr>
            <a:r>
              <a:rPr lang="pl-PL" dirty="0"/>
              <a:t>Poza sezonem, najprościej i najszybciej przygotować sos z pomidorów bez skórki w puszce. Wystarczy w niewielkim rondelku podprażyć pomidory, a gdy woda prawie całkiem odparuje, dodać przyprawy. </a:t>
            </a:r>
          </a:p>
          <a:p>
            <a:pPr marL="0" indent="0">
              <a:lnSpc>
                <a:spcPct val="90000"/>
              </a:lnSpc>
              <a:buNone/>
            </a:pPr>
            <a:br>
              <a:rPr lang="pl-PL" sz="1100" dirty="0"/>
            </a:br>
            <a:endParaRPr lang="pl-PL" sz="1100" dirty="0"/>
          </a:p>
        </p:txBody>
      </p:sp>
      <p:sp>
        <p:nvSpPr>
          <p:cNvPr id="25" name="Rectangle 19">
            <a:extLst>
              <a:ext uri="{FF2B5EF4-FFF2-40B4-BE49-F238E27FC236}">
                <a16:creationId xmlns:a16="http://schemas.microsoft.com/office/drawing/2014/main" id="{32CA806D-F450-4F6B-9FF3-EB0171662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2"/>
            <a:ext cx="6096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1">
            <a:extLst>
              <a:ext uri="{FF2B5EF4-FFF2-40B4-BE49-F238E27FC236}">
                <a16:creationId xmlns:a16="http://schemas.microsoft.com/office/drawing/2014/main" id="{B791AD2C-CC88-4D7E-B1D6-1B29DC26C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2157" y="479893"/>
            <a:ext cx="5123687" cy="5458969"/>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263402C5-1FD9-4C00-B6E9-C7C0369C3C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3355" y="644485"/>
            <a:ext cx="4756891" cy="51297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Obraz 13" descr="Obraz zawierający żywność, marchew, wewnątrz, warzywo&#10;&#10;Opis wygenerowany automatycznie">
            <a:extLst>
              <a:ext uri="{FF2B5EF4-FFF2-40B4-BE49-F238E27FC236}">
                <a16:creationId xmlns:a16="http://schemas.microsoft.com/office/drawing/2014/main" id="{DFE05833-B899-6E41-8A7D-E76A9E471BD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941977" y="1160176"/>
            <a:ext cx="2161366" cy="1610217"/>
          </a:xfrm>
          <a:prstGeom prst="rect">
            <a:avLst/>
          </a:prstGeom>
        </p:spPr>
      </p:pic>
      <p:pic>
        <p:nvPicPr>
          <p:cNvPr id="8" name="Obraz 7" descr="Obraz zawierający wewnątrz, ściana, warzywo&#10;&#10;Opis wygenerowany automatycznie">
            <a:extLst>
              <a:ext uri="{FF2B5EF4-FFF2-40B4-BE49-F238E27FC236}">
                <a16:creationId xmlns:a16="http://schemas.microsoft.com/office/drawing/2014/main" id="{D708C52E-81DC-5544-AB10-0FB0D21D037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276491" y="919980"/>
            <a:ext cx="2090609" cy="2090609"/>
          </a:xfrm>
          <a:prstGeom prst="rect">
            <a:avLst/>
          </a:prstGeom>
        </p:spPr>
      </p:pic>
      <p:pic>
        <p:nvPicPr>
          <p:cNvPr id="11" name="Obraz 10" descr="Obraz zawierający żywność, wewnątrz, kubek, posiłek&#10;&#10;Opis wygenerowany automatycznie">
            <a:extLst>
              <a:ext uri="{FF2B5EF4-FFF2-40B4-BE49-F238E27FC236}">
                <a16:creationId xmlns:a16="http://schemas.microsoft.com/office/drawing/2014/main" id="{1DE27962-7E14-6B46-BF3B-1B2F6A7C4A23}"/>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6941976" y="3727849"/>
            <a:ext cx="2161367" cy="1437309"/>
          </a:xfrm>
          <a:prstGeom prst="rect">
            <a:avLst/>
          </a:prstGeom>
        </p:spPr>
      </p:pic>
      <p:pic>
        <p:nvPicPr>
          <p:cNvPr id="5" name="Obraz 4">
            <a:extLst>
              <a:ext uri="{FF2B5EF4-FFF2-40B4-BE49-F238E27FC236}">
                <a16:creationId xmlns:a16="http://schemas.microsoft.com/office/drawing/2014/main" id="{5314E2CA-F1BD-F54C-998B-F9EF6D60EC52}"/>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9276491" y="3644233"/>
            <a:ext cx="2090609" cy="1604542"/>
          </a:xfrm>
          <a:prstGeom prst="rect">
            <a:avLst/>
          </a:prstGeom>
        </p:spPr>
      </p:pic>
    </p:spTree>
    <p:extLst>
      <p:ext uri="{BB962C8B-B14F-4D97-AF65-F5344CB8AC3E}">
        <p14:creationId xmlns:p14="http://schemas.microsoft.com/office/powerpoint/2010/main" val="304931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Obraz 22" descr="Obraz zawierający talerz, zielony, roślina, biały&#10;&#10;Opis wygenerowany automatycznie">
            <a:extLst>
              <a:ext uri="{FF2B5EF4-FFF2-40B4-BE49-F238E27FC236}">
                <a16:creationId xmlns:a16="http://schemas.microsoft.com/office/drawing/2014/main" id="{9CF251AB-17FE-7E46-ACEB-6273ECDD38DD}"/>
              </a:ext>
            </a:extLst>
          </p:cNvPr>
          <p:cNvPicPr>
            <a:picLocks noChangeAspect="1"/>
          </p:cNvPicPr>
          <p:nvPr/>
        </p:nvPicPr>
        <p:blipFill rotWithShape="1">
          <a:blip r:embed="rId2">
            <a:alphaModFix amt="40000"/>
            <a:extLst>
              <a:ext uri="{837473B0-CC2E-450A-ABE3-18F120FF3D39}">
                <a1611:picAttrSrcUrl xmlns:a1611="http://schemas.microsoft.com/office/drawing/2016/11/main" r:id="rId3"/>
              </a:ext>
            </a:extLst>
          </a:blip>
          <a:srcRect t="6896" b="9461"/>
          <a:stretch/>
        </p:blipFill>
        <p:spPr>
          <a:xfrm>
            <a:off x="20" y="10"/>
            <a:ext cx="12191980" cy="6857990"/>
          </a:xfrm>
          <a:prstGeom prst="rect">
            <a:avLst/>
          </a:prstGeom>
        </p:spPr>
      </p:pic>
      <p:sp>
        <p:nvSpPr>
          <p:cNvPr id="2" name="Tytuł 1">
            <a:extLst>
              <a:ext uri="{FF2B5EF4-FFF2-40B4-BE49-F238E27FC236}">
                <a16:creationId xmlns:a16="http://schemas.microsoft.com/office/drawing/2014/main" id="{B9BF8A4A-42C4-D743-B06B-8BC418F5B1C4}"/>
              </a:ext>
            </a:extLst>
          </p:cNvPr>
          <p:cNvSpPr>
            <a:spLocks noGrp="1"/>
          </p:cNvSpPr>
          <p:nvPr>
            <p:ph type="title"/>
          </p:nvPr>
        </p:nvSpPr>
        <p:spPr>
          <a:xfrm>
            <a:off x="2231136" y="964692"/>
            <a:ext cx="7729728" cy="1188720"/>
          </a:xfrm>
          <a:noFill/>
          <a:ln>
            <a:solidFill>
              <a:schemeClr val="tx1"/>
            </a:solidFill>
          </a:ln>
        </p:spPr>
        <p:txBody>
          <a:bodyPr>
            <a:normAutofit/>
          </a:bodyPr>
          <a:lstStyle/>
          <a:p>
            <a:r>
              <a:rPr lang="pl-PL">
                <a:solidFill>
                  <a:schemeClr val="tx1"/>
                </a:solidFill>
              </a:rPr>
              <a:t>Przyprawy i zioła (</a:t>
            </a:r>
            <a:r>
              <a:rPr lang="pl-PL" i="1">
                <a:solidFill>
                  <a:schemeClr val="tx1"/>
                </a:solidFill>
              </a:rPr>
              <a:t>le spezie e le erbe</a:t>
            </a:r>
            <a:r>
              <a:rPr lang="pl-PL">
                <a:solidFill>
                  <a:schemeClr val="tx1"/>
                </a:solidFill>
              </a:rPr>
              <a:t>)</a:t>
            </a:r>
          </a:p>
        </p:txBody>
      </p:sp>
      <p:sp>
        <p:nvSpPr>
          <p:cNvPr id="3" name="Symbol zastępczy zawartości 2">
            <a:extLst>
              <a:ext uri="{FF2B5EF4-FFF2-40B4-BE49-F238E27FC236}">
                <a16:creationId xmlns:a16="http://schemas.microsoft.com/office/drawing/2014/main" id="{CEE6DEBF-E272-104E-8262-4D96546A83D1}"/>
              </a:ext>
            </a:extLst>
          </p:cNvPr>
          <p:cNvSpPr>
            <a:spLocks noGrp="1"/>
          </p:cNvSpPr>
          <p:nvPr>
            <p:ph idx="1"/>
          </p:nvPr>
        </p:nvSpPr>
        <p:spPr>
          <a:xfrm>
            <a:off x="2231136" y="2638044"/>
            <a:ext cx="7729728" cy="3379697"/>
          </a:xfrm>
        </p:spPr>
        <p:txBody>
          <a:bodyPr>
            <a:normAutofit fontScale="85000" lnSpcReduction="20000"/>
          </a:bodyPr>
          <a:lstStyle/>
          <a:p>
            <a:pPr marL="0" indent="0" algn="just">
              <a:lnSpc>
                <a:spcPct val="90000"/>
              </a:lnSpc>
              <a:buNone/>
            </a:pPr>
            <a:r>
              <a:rPr lang="pl-PL" sz="2600" dirty="0"/>
              <a:t>Co do przypraw, warto wybrać takie, które najbardziej lubimy. Zioła poprawiają funkcjonowanie układu pokarmowego oraz przyspieszają przemianę materii. Im ostrzejsza przyprawa, tym bardziej przyspiesza procesy trawienne. Z pośród ziół najsilniej działają te świeże, dlatego warto samodzielnie hodować je na balkonie lub parapecie. </a:t>
            </a:r>
          </a:p>
          <a:p>
            <a:pPr marL="0" indent="0" algn="just">
              <a:lnSpc>
                <a:spcPct val="90000"/>
              </a:lnSpc>
              <a:buNone/>
            </a:pPr>
            <a:r>
              <a:rPr lang="pl-PL" sz="2600" dirty="0"/>
              <a:t>Jedyne na co należy uważać, to gotowe mieszanki przyprawowe. Bardzo często ich głównym składnikiem jest sól! Przed zakupem mieszanki przypraw koniecznie przeczytaj jej skład na opakowaniu. Jeśli na pierwszym miejscu jest sól, odłóż ją z powrotem na półkę i wybierz inną mieszankę. </a:t>
            </a:r>
          </a:p>
          <a:p>
            <a:pPr marL="0" indent="0">
              <a:lnSpc>
                <a:spcPct val="90000"/>
              </a:lnSpc>
              <a:buNone/>
            </a:pPr>
            <a:br>
              <a:rPr lang="pl-PL" dirty="0"/>
            </a:br>
            <a:endParaRPr lang="pl-PL" dirty="0"/>
          </a:p>
        </p:txBody>
      </p:sp>
    </p:spTree>
    <p:extLst>
      <p:ext uri="{BB962C8B-B14F-4D97-AF65-F5344CB8AC3E}">
        <p14:creationId xmlns:p14="http://schemas.microsoft.com/office/powerpoint/2010/main" val="2180684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966A4D4-049A-4389-B407-0E7091A07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1C814EA8-DD54-DB41-B67F-2DD9940D62BA}"/>
              </a:ext>
            </a:extLst>
          </p:cNvPr>
          <p:cNvSpPr>
            <a:spLocks noGrp="1"/>
          </p:cNvSpPr>
          <p:nvPr>
            <p:ph type="title"/>
          </p:nvPr>
        </p:nvSpPr>
        <p:spPr>
          <a:xfrm>
            <a:off x="804672" y="1290025"/>
            <a:ext cx="4475892" cy="1188720"/>
          </a:xfrm>
          <a:solidFill>
            <a:srgbClr val="FFFFFF"/>
          </a:solidFill>
          <a:ln>
            <a:solidFill>
              <a:srgbClr val="404040"/>
            </a:solidFill>
          </a:ln>
        </p:spPr>
        <p:txBody>
          <a:bodyPr>
            <a:normAutofit/>
          </a:bodyPr>
          <a:lstStyle/>
          <a:p>
            <a:r>
              <a:rPr lang="pl-PL" i="1" dirty="0"/>
              <a:t>I </a:t>
            </a:r>
            <a:r>
              <a:rPr lang="pl-PL" i="1"/>
              <a:t>componenti</a:t>
            </a:r>
            <a:r>
              <a:rPr lang="pl-PL" dirty="0"/>
              <a:t>, czyli dodatki do pizzy</a:t>
            </a:r>
          </a:p>
        </p:txBody>
      </p:sp>
      <p:sp>
        <p:nvSpPr>
          <p:cNvPr id="3" name="Symbol zastępczy zawartości 2">
            <a:extLst>
              <a:ext uri="{FF2B5EF4-FFF2-40B4-BE49-F238E27FC236}">
                <a16:creationId xmlns:a16="http://schemas.microsoft.com/office/drawing/2014/main" id="{7DDE60FB-58AD-5E4D-AE19-AC2FBFD86A87}"/>
              </a:ext>
            </a:extLst>
          </p:cNvPr>
          <p:cNvSpPr>
            <a:spLocks noGrp="1"/>
          </p:cNvSpPr>
          <p:nvPr>
            <p:ph idx="1"/>
          </p:nvPr>
        </p:nvSpPr>
        <p:spPr>
          <a:xfrm>
            <a:off x="804672" y="2858703"/>
            <a:ext cx="4475892" cy="3042547"/>
          </a:xfrm>
        </p:spPr>
        <p:txBody>
          <a:bodyPr>
            <a:normAutofit fontScale="85000" lnSpcReduction="10000"/>
          </a:bodyPr>
          <a:lstStyle/>
          <a:p>
            <a:pPr marL="0" indent="0" algn="just">
              <a:buNone/>
            </a:pPr>
            <a:r>
              <a:rPr lang="pl-PL" dirty="0">
                <a:solidFill>
                  <a:srgbClr val="FFFFFF"/>
                </a:solidFill>
              </a:rPr>
              <a:t>W domowej, zdrowej i pożywnej pizzy przeważać powinny warzywa. Wszystko zależy od tego, które lubimy. Ponieważ według najnowszych zaleceń żywieniowych, warzywa powinny stanowić blisko </a:t>
            </a:r>
            <a:r>
              <a:rPr lang="pl-PL" dirty="0">
                <a:solidFill>
                  <a:schemeClr val="bg1"/>
                </a:solidFill>
              </a:rPr>
              <a:t>¾ spożywanej w ciągu dnia żywności, warto nie ograniczać się w tym zakresie.</a:t>
            </a:r>
          </a:p>
          <a:p>
            <a:pPr marL="0" indent="0" algn="just">
              <a:buNone/>
            </a:pPr>
            <a:r>
              <a:rPr lang="pl-PL" dirty="0">
                <a:solidFill>
                  <a:srgbClr val="FFFFFF"/>
                </a:solidFill>
              </a:rPr>
              <a:t>Najczęściej wybierane dodatki do pizzy to pomidory, pieczarki, papryka, kukurydza, cebula, oliwki, kapary, anchois, brokuły, szparagi czy </a:t>
            </a:r>
            <a:r>
              <a:rPr lang="pl-PL" dirty="0" err="1">
                <a:solidFill>
                  <a:srgbClr val="FFFFFF"/>
                </a:solidFill>
              </a:rPr>
              <a:t>rukola</a:t>
            </a:r>
            <a:r>
              <a:rPr lang="pl-PL" dirty="0">
                <a:solidFill>
                  <a:srgbClr val="FFFFFF"/>
                </a:solidFill>
              </a:rPr>
              <a:t>. </a:t>
            </a:r>
          </a:p>
          <a:p>
            <a:pPr marL="0" indent="0" algn="just">
              <a:buNone/>
            </a:pPr>
            <a:r>
              <a:rPr lang="pl-PL" dirty="0">
                <a:solidFill>
                  <a:srgbClr val="FFFFFF"/>
                </a:solidFill>
              </a:rPr>
              <a:t>Na pizzy powinny pojawić się również produkty będące źródłem białka: fasola, indyk, kurczak, wędlina, szynka długo-dojrzewająca, łosoś lub krewetki.</a:t>
            </a:r>
          </a:p>
        </p:txBody>
      </p:sp>
      <p:sp>
        <p:nvSpPr>
          <p:cNvPr id="13" name="Rectangle 12">
            <a:extLst>
              <a:ext uri="{FF2B5EF4-FFF2-40B4-BE49-F238E27FC236}">
                <a16:creationId xmlns:a16="http://schemas.microsoft.com/office/drawing/2014/main" id="{B5899359-8523-4D4D-B568-3FDFAF982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E9C9585-DA89-4D7E-BCDF-576461A1A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7586"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Obraz zawierający żywność, wewnątrz, talerz, owoce&#10;&#10;Opis wygenerowany automatycznie">
            <a:extLst>
              <a:ext uri="{FF2B5EF4-FFF2-40B4-BE49-F238E27FC236}">
                <a16:creationId xmlns:a16="http://schemas.microsoft.com/office/drawing/2014/main" id="{B3246D59-C662-BA45-9CCC-291145B770A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064692" y="1881906"/>
            <a:ext cx="4159568" cy="2777517"/>
          </a:xfrm>
          <a:prstGeom prst="rect">
            <a:avLst/>
          </a:prstGeom>
        </p:spPr>
      </p:pic>
    </p:spTree>
    <p:extLst>
      <p:ext uri="{BB962C8B-B14F-4D97-AF65-F5344CB8AC3E}">
        <p14:creationId xmlns:p14="http://schemas.microsoft.com/office/powerpoint/2010/main" val="90030625"/>
      </p:ext>
    </p:extLst>
  </p:cSld>
  <p:clrMapOvr>
    <a:masterClrMapping/>
  </p:clrMapOvr>
</p:sld>
</file>

<file path=ppt/theme/theme1.xml><?xml version="1.0" encoding="utf-8"?>
<a:theme xmlns:a="http://schemas.openxmlformats.org/drawingml/2006/main" name="Paczka">
  <a:themeElements>
    <a:clrScheme name="Paczka">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czka">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czka">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otalTime>2</TotalTime>
  <Words>1568</Words>
  <Application>Microsoft Office PowerPoint</Application>
  <PresentationFormat>Panoramiczny</PresentationFormat>
  <Paragraphs>45</Paragraphs>
  <Slides>14</Slides>
  <Notes>0</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14</vt:i4>
      </vt:variant>
    </vt:vector>
  </HeadingPairs>
  <TitlesOfParts>
    <vt:vector size="18" baseType="lpstr">
      <vt:lpstr>Arial</vt:lpstr>
      <vt:lpstr>Gill Sans MT</vt:lpstr>
      <vt:lpstr>Wingdings</vt:lpstr>
      <vt:lpstr>Paczka</vt:lpstr>
      <vt:lpstr>Pizza a dieta</vt:lpstr>
      <vt:lpstr>Wprowadzenie</vt:lpstr>
      <vt:lpstr>Ile kalorii ma pizza?</vt:lpstr>
      <vt:lpstr>Prezentacja programu PowerPoint</vt:lpstr>
      <vt:lpstr>Prezentacja programu PowerPoint</vt:lpstr>
      <vt:lpstr>Impasto, czyli ciasto na pizzę</vt:lpstr>
      <vt:lpstr>Pomodori pelati, czyli pomidory bez skórki</vt:lpstr>
      <vt:lpstr>Przyprawy i zioła (le spezie e le erbe)</vt:lpstr>
      <vt:lpstr>I componenti, czyli dodatki do pizzy</vt:lpstr>
      <vt:lpstr>Słów kilka o serze</vt:lpstr>
      <vt:lpstr>Prezentacja programu PowerPoint</vt:lpstr>
      <vt:lpstr>Buon appetito!</vt:lpstr>
      <vt:lpstr>Prezentacja programu PowerPoint</vt:lpstr>
      <vt:lpstr>Opracowanie i bibliografia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Pizza a dieta</dc:title>
  <dc:creator>Trzcińska Anna - włoski</dc:creator>
  <cp:lastModifiedBy>Vostro 15</cp:lastModifiedBy>
  <cp:revision>2</cp:revision>
  <dcterms:created xsi:type="dcterms:W3CDTF">2020-11-27T11:13:20Z</dcterms:created>
  <dcterms:modified xsi:type="dcterms:W3CDTF">2020-11-27T12:56:29Z</dcterms:modified>
</cp:coreProperties>
</file>