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8" r:id="rId4"/>
    <p:sldId id="259" r:id="rId5"/>
    <p:sldId id="265" r:id="rId6"/>
    <p:sldId id="261" r:id="rId7"/>
    <p:sldId id="267" r:id="rId8"/>
    <p:sldId id="263" r:id="rId9"/>
    <p:sldId id="262" r:id="rId10"/>
    <p:sldId id="264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19. 9. 2021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19. 9. 2021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19. 9. 2021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19. 9. 2021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19. 9. 2021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19. 9. 2021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19. 9. 2021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19. 9. 2021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19. 9. 2021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19. 9. 2021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19. 9. 2021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19. 9. 2021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0" y="0"/>
            <a:ext cx="75717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dirty="0" smtClean="0"/>
              <a:t>Bol nejaký Slovák na Mesiaci? </a:t>
            </a:r>
            <a:r>
              <a:rPr lang="sk-SK" sz="4400" dirty="0" smtClean="0">
                <a:sym typeface="Wingdings" pitchFamily="2" charset="2"/>
              </a:rPr>
              <a:t></a:t>
            </a:r>
            <a:endParaRPr lang="sk-SK" sz="4400" dirty="0"/>
          </a:p>
        </p:txBody>
      </p:sp>
      <p:sp>
        <p:nvSpPr>
          <p:cNvPr id="4" name="BlokTextu 3"/>
          <p:cNvSpPr txBox="1"/>
          <p:nvPr/>
        </p:nvSpPr>
        <p:spPr>
          <a:xfrm>
            <a:off x="762000" y="685800"/>
            <a:ext cx="40847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sk-SK" sz="6000" b="1" dirty="0" smtClean="0">
                <a:solidFill>
                  <a:srgbClr val="FF0000"/>
                </a:solidFill>
              </a:rPr>
              <a:t>Nie nebol </a:t>
            </a:r>
            <a:r>
              <a:rPr lang="sk-SK" sz="6000" b="1" dirty="0" smtClean="0">
                <a:solidFill>
                  <a:srgbClr val="FF0000"/>
                </a:solidFill>
                <a:sym typeface="Wingdings" pitchFamily="2" charset="2"/>
              </a:rPr>
              <a:t></a:t>
            </a:r>
            <a:endParaRPr lang="sk-SK" sz="6000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05000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798585"/>
            <a:ext cx="4038601" cy="605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BlokTextu 6"/>
          <p:cNvSpPr txBox="1"/>
          <p:nvPr/>
        </p:nvSpPr>
        <p:spPr>
          <a:xfrm>
            <a:off x="533400" y="4953000"/>
            <a:ext cx="44215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4400" b="1" dirty="0" smtClean="0"/>
              <a:t>Generál Ivan </a:t>
            </a:r>
            <a:r>
              <a:rPr lang="sk-SK" sz="4400" b="1" dirty="0" err="1" smtClean="0"/>
              <a:t>Bella</a:t>
            </a:r>
            <a:endParaRPr lang="sk-SK" sz="4400" b="1" dirty="0" smtClean="0"/>
          </a:p>
          <a:p>
            <a:pPr algn="ctr"/>
            <a:r>
              <a:rPr lang="sk-SK" sz="4400" b="1" dirty="0" smtClean="0"/>
              <a:t> (1999)</a:t>
            </a:r>
            <a:endParaRPr lang="sk-SK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Šípka dolu 1"/>
          <p:cNvSpPr/>
          <p:nvPr/>
        </p:nvSpPr>
        <p:spPr>
          <a:xfrm>
            <a:off x="1828800" y="0"/>
            <a:ext cx="152400" cy="685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0" y="0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latin typeface="Times New Roman" pitchFamily="18" charset="0"/>
                <a:cs typeface="Times New Roman" pitchFamily="18" charset="0"/>
              </a:rPr>
              <a:t>Domáca úloha:</a:t>
            </a:r>
            <a:endParaRPr lang="sk-SK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981200" y="0"/>
            <a:ext cx="6858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k-SK" sz="3200" dirty="0" smtClean="0"/>
              <a:t>Ktoré ročné obdobie je v Austrálii, keď je v Európe jar?</a:t>
            </a:r>
          </a:p>
          <a:p>
            <a:pPr marL="342900" indent="-342900">
              <a:buAutoNum type="arabicPeriod"/>
            </a:pPr>
            <a:r>
              <a:rPr lang="sk-SK" sz="3200" dirty="0" smtClean="0"/>
              <a:t> Ktoré ročné obdobie je v Afrike, keď v Severnej Amerike je zima?</a:t>
            </a:r>
          </a:p>
          <a:p>
            <a:pPr marL="342900" indent="-342900">
              <a:buAutoNum type="arabicPeriod"/>
            </a:pPr>
            <a:r>
              <a:rPr lang="sk-SK" sz="3200" dirty="0" smtClean="0"/>
              <a:t>Počas ktorých 2 dní v roku je na celej Zemi rovnaký deň aj noc?</a:t>
            </a:r>
          </a:p>
          <a:p>
            <a:pPr marL="342900" indent="-342900">
              <a:buAutoNum type="arabicPeriod"/>
            </a:pPr>
            <a:endParaRPr lang="sk-SK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007995"/>
            <a:ext cx="6858000" cy="3850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Šípka dolu 1"/>
          <p:cNvSpPr/>
          <p:nvPr/>
        </p:nvSpPr>
        <p:spPr>
          <a:xfrm>
            <a:off x="1524000" y="0"/>
            <a:ext cx="152400" cy="685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u="sng" dirty="0"/>
          </a:p>
        </p:txBody>
      </p:sp>
      <p:sp>
        <p:nvSpPr>
          <p:cNvPr id="3" name="BlokTextu 2"/>
          <p:cNvSpPr txBox="1"/>
          <p:nvPr/>
        </p:nvSpPr>
        <p:spPr>
          <a:xfrm>
            <a:off x="3048000" y="0"/>
            <a:ext cx="37449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4800" b="1" u="sng" dirty="0" smtClean="0"/>
              <a:t>Pohyby Zeme </a:t>
            </a:r>
            <a:endParaRPr lang="sk-SK" sz="4800" b="1" u="sng" dirty="0"/>
          </a:p>
        </p:txBody>
      </p:sp>
      <p:sp>
        <p:nvSpPr>
          <p:cNvPr id="5" name="BlokTextu 4"/>
          <p:cNvSpPr txBox="1"/>
          <p:nvPr/>
        </p:nvSpPr>
        <p:spPr>
          <a:xfrm>
            <a:off x="0" y="1066800"/>
            <a:ext cx="1594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u="sng" dirty="0" smtClean="0"/>
              <a:t>Zemská os:</a:t>
            </a:r>
            <a:endParaRPr lang="sk-SK" sz="2400" b="1" u="sng" dirty="0"/>
          </a:p>
        </p:txBody>
      </p:sp>
      <p:sp>
        <p:nvSpPr>
          <p:cNvPr id="6" name="BlokTextu 5"/>
          <p:cNvSpPr txBox="1"/>
          <p:nvPr/>
        </p:nvSpPr>
        <p:spPr>
          <a:xfrm>
            <a:off x="1676400" y="990600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/>
              <a:t>- priamka, ktorá prechádza stredom Zeme a pretína povrch Zeme v </a:t>
            </a:r>
            <a:r>
              <a:rPr lang="sk-SK" sz="3600" b="1" u="sng" dirty="0" smtClean="0"/>
              <a:t>2</a:t>
            </a:r>
            <a:r>
              <a:rPr lang="sk-SK" sz="3600" dirty="0" smtClean="0"/>
              <a:t> bodoch, resp. </a:t>
            </a:r>
            <a:r>
              <a:rPr lang="sk-SK" sz="3600" b="1" u="sng" dirty="0" smtClean="0"/>
              <a:t>póloch</a:t>
            </a:r>
            <a:r>
              <a:rPr lang="sk-SK" sz="3600" dirty="0" smtClean="0"/>
              <a:t> (severný a južný).</a:t>
            </a:r>
            <a:endParaRPr lang="sk-SK" sz="3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7432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Šípka dolu 1"/>
          <p:cNvSpPr/>
          <p:nvPr/>
        </p:nvSpPr>
        <p:spPr>
          <a:xfrm>
            <a:off x="1371600" y="0"/>
            <a:ext cx="152400" cy="685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15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905000"/>
            <a:ext cx="643889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Šípka dolu 1"/>
          <p:cNvSpPr/>
          <p:nvPr/>
        </p:nvSpPr>
        <p:spPr>
          <a:xfrm>
            <a:off x="1524000" y="0"/>
            <a:ext cx="152400" cy="685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0" y="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u="sng" dirty="0" smtClean="0">
                <a:solidFill>
                  <a:srgbClr val="FF0000"/>
                </a:solidFill>
              </a:rPr>
              <a:t>Delenie pohybov:</a:t>
            </a:r>
            <a:endParaRPr lang="sk-SK" sz="2800" b="1" u="sng" dirty="0">
              <a:solidFill>
                <a:srgbClr val="FF0000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600200" y="0"/>
            <a:ext cx="7695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u="sng" dirty="0" smtClean="0"/>
              <a:t>1. Otáča sa okolo vlastnej osi od západu na východ</a:t>
            </a:r>
            <a:endParaRPr lang="sk-SK" sz="2800" b="1" u="sng" dirty="0"/>
          </a:p>
        </p:txBody>
      </p:sp>
      <p:sp>
        <p:nvSpPr>
          <p:cNvPr id="5" name="BlokTextu 4"/>
          <p:cNvSpPr txBox="1"/>
          <p:nvPr/>
        </p:nvSpPr>
        <p:spPr>
          <a:xfrm>
            <a:off x="1677276" y="609600"/>
            <a:ext cx="7466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/>
              <a:t>- 1 otočenie trvá </a:t>
            </a:r>
            <a:r>
              <a:rPr lang="sk-SK" sz="2400" b="1" dirty="0" smtClean="0"/>
              <a:t>23 hodín, 56 minút a 4 sekundy </a:t>
            </a:r>
            <a:r>
              <a:rPr lang="sk-SK" sz="2400" dirty="0" smtClean="0"/>
              <a:t>– 1 deň,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1600200" y="1066800"/>
            <a:ext cx="5938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/>
              <a:t>- Zem sa točí </a:t>
            </a:r>
            <a:r>
              <a:rPr lang="sk-SK" sz="2400" b="1" dirty="0" smtClean="0"/>
              <a:t>proti smeru </a:t>
            </a:r>
            <a:r>
              <a:rPr lang="sk-SK" sz="2400" dirty="0" smtClean="0"/>
              <a:t>hodinových ručičiek,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1600200" y="1447800"/>
            <a:ext cx="5313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/>
              <a:t>- pri tomto pohybe sa strieda deň a noc.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Šípka dolu 1"/>
          <p:cNvSpPr/>
          <p:nvPr/>
        </p:nvSpPr>
        <p:spPr>
          <a:xfrm>
            <a:off x="1143000" y="0"/>
            <a:ext cx="152400" cy="685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1219200" y="0"/>
            <a:ext cx="7682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u="sng" dirty="0" smtClean="0"/>
              <a:t>2. Obieha spolu s ostatnými planétami okolo Slnka</a:t>
            </a:r>
            <a:endParaRPr lang="sk-SK" sz="2800" b="1" u="sng" dirty="0"/>
          </a:p>
        </p:txBody>
      </p:sp>
      <p:sp>
        <p:nvSpPr>
          <p:cNvPr id="5" name="BlokTextu 4"/>
          <p:cNvSpPr txBox="1"/>
          <p:nvPr/>
        </p:nvSpPr>
        <p:spPr>
          <a:xfrm>
            <a:off x="1219200" y="609600"/>
            <a:ext cx="6848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/>
              <a:t>- 1 otočenie trvá </a:t>
            </a:r>
            <a:r>
              <a:rPr lang="sk-SK" sz="2400" b="1" dirty="0" smtClean="0"/>
              <a:t>365 dní, 5 hodín a 49 minút  </a:t>
            </a:r>
            <a:r>
              <a:rPr lang="sk-SK" sz="2400" dirty="0" smtClean="0"/>
              <a:t>– 1 rok,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1219200" y="9906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k-SK" sz="2400" dirty="0" smtClean="0"/>
              <a:t>týmto pohybom sa na Zemi </a:t>
            </a:r>
            <a:r>
              <a:rPr lang="sk-SK" sz="2400" b="1" dirty="0" smtClean="0"/>
              <a:t>menia ročné </a:t>
            </a:r>
            <a:r>
              <a:rPr lang="sk-SK" sz="2400" dirty="0" smtClean="0"/>
              <a:t>obdobia a mení sa</a:t>
            </a:r>
          </a:p>
          <a:p>
            <a:r>
              <a:rPr lang="sk-SK" sz="2400" dirty="0" smtClean="0"/>
              <a:t>                                                                                    dĺžka dňa a noci</a:t>
            </a:r>
            <a:endParaRPr lang="sk-SK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12871"/>
            <a:ext cx="5410200" cy="534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Šípka dolu 1"/>
          <p:cNvSpPr/>
          <p:nvPr/>
        </p:nvSpPr>
        <p:spPr>
          <a:xfrm>
            <a:off x="1371600" y="0"/>
            <a:ext cx="152400" cy="685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582612"/>
          </a:xfrm>
        </p:spPr>
        <p:txBody>
          <a:bodyPr/>
          <a:lstStyle/>
          <a:p>
            <a:pPr algn="r" eaLnBrk="1" hangingPunct="1"/>
            <a:r>
              <a:rPr lang="sk-SK" sz="3200" b="1" smtClean="0">
                <a:solidFill>
                  <a:srgbClr val="FF0000"/>
                </a:solidFill>
              </a:rPr>
              <a:t>Dôsledky obehu Zeme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428625" y="1071563"/>
            <a:ext cx="8229600" cy="578643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sk-SK" sz="2800" b="1" dirty="0" smtClean="0">
                <a:solidFill>
                  <a:srgbClr val="FF0000"/>
                </a:solidFill>
              </a:rPr>
              <a:t>Vznik 4 ročných období- </a:t>
            </a:r>
            <a:r>
              <a:rPr lang="sk-SK" sz="2800" dirty="0" smtClean="0"/>
              <a:t>je možný len vďaka obehu Zeme a </a:t>
            </a:r>
            <a:r>
              <a:rPr lang="sk-SK" sz="2800" b="1" dirty="0" smtClean="0">
                <a:hlinkClick r:id="rId2" action="ppaction://hlinksldjump"/>
              </a:rPr>
              <a:t>sklonu zemskej osi.</a:t>
            </a:r>
            <a:endParaRPr lang="sk-SK" sz="2800" b="1" dirty="0" smtClean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k-SK" sz="2800" b="1" dirty="0" smtClean="0">
                <a:solidFill>
                  <a:srgbClr val="FF0000"/>
                </a:solidFill>
              </a:rPr>
              <a:t>Tropický rok</a:t>
            </a:r>
            <a:r>
              <a:rPr lang="sk-SK" sz="2800" b="1" dirty="0" smtClean="0"/>
              <a:t> – obdobie, počas ktorého Zem obehne okolo Slnka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sk-SK" sz="2400" b="1" dirty="0" smtClean="0"/>
              <a:t>Trvá 365 dní 5 hodín 48 minút  a 45,4 sekundy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k-SK" sz="2800" b="1" dirty="0" smtClean="0">
                <a:solidFill>
                  <a:srgbClr val="FF0000"/>
                </a:solidFill>
              </a:rPr>
              <a:t>Priestupný rok – </a:t>
            </a:r>
            <a:r>
              <a:rPr lang="sk-SK" sz="2800" b="1" dirty="0" smtClean="0"/>
              <a:t>opakuje sa každé 4 roky  a trvá 366 dní ( február má vtedy 29 dní )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k-SK" sz="2800" b="1" dirty="0" smtClean="0">
                <a:solidFill>
                  <a:srgbClr val="FF0000"/>
                </a:solidFill>
              </a:rPr>
              <a:t>Zmena dĺžky dňa a noci </a:t>
            </a:r>
            <a:r>
              <a:rPr lang="sk-SK" sz="2800" b="1" dirty="0" smtClean="0"/>
              <a:t>– najdlhší deň je počas letného slnovratu – ( 16 hodín deň, 8 hodín noc)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k-SK" sz="2800" b="1" dirty="0" smtClean="0">
                <a:solidFill>
                  <a:srgbClr val="FF0000"/>
                </a:solidFill>
              </a:rPr>
              <a:t>Polárny deň ( noc) </a:t>
            </a:r>
            <a:r>
              <a:rPr lang="sk-SK" sz="2800" b="1" dirty="0" smtClean="0"/>
              <a:t>– obdobie, kedy Slnko nevyjde viac ako 24 hodín  -od polárnych kružníc k pólom </a:t>
            </a:r>
          </a:p>
        </p:txBody>
      </p:sp>
    </p:spTree>
    <p:extLst>
      <p:ext uri="{BB962C8B-B14F-4D97-AF65-F5344CB8AC3E}">
        <p14:creationId xmlns:p14="http://schemas.microsoft.com/office/powerpoint/2010/main" val="4128273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Šípka dolu 1"/>
          <p:cNvSpPr/>
          <p:nvPr/>
        </p:nvSpPr>
        <p:spPr>
          <a:xfrm>
            <a:off x="1371600" y="0"/>
            <a:ext cx="152400" cy="685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1447800" y="271180"/>
            <a:ext cx="754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/>
              <a:t>- keď je priklonená k Slnku </a:t>
            </a:r>
            <a:r>
              <a:rPr lang="sk-SK" sz="4000" b="1" dirty="0" smtClean="0"/>
              <a:t>Severná pologuľa</a:t>
            </a:r>
            <a:r>
              <a:rPr lang="sk-SK" sz="4000" dirty="0" smtClean="0"/>
              <a:t> tak je u nás </a:t>
            </a:r>
            <a:r>
              <a:rPr lang="sk-SK" sz="4000" b="1" u="sng" dirty="0" smtClean="0"/>
              <a:t>leto</a:t>
            </a:r>
            <a:r>
              <a:rPr lang="sk-SK" sz="4000" dirty="0" smtClean="0"/>
              <a:t>, v tom čase je </a:t>
            </a:r>
            <a:r>
              <a:rPr lang="sk-SK" sz="4000" b="1" dirty="0" smtClean="0"/>
              <a:t>Južná pologuľa </a:t>
            </a:r>
            <a:r>
              <a:rPr lang="sk-SK" sz="4000" dirty="0" smtClean="0"/>
              <a:t>odklonená k Slnku, u nás je </a:t>
            </a:r>
            <a:r>
              <a:rPr lang="sk-SK" sz="4000" b="1" dirty="0" smtClean="0"/>
              <a:t>zima.</a:t>
            </a:r>
            <a:endParaRPr lang="sk-SK" sz="40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124200"/>
            <a:ext cx="3276600" cy="323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1612" y="2802979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Šípka dolu 1"/>
          <p:cNvSpPr/>
          <p:nvPr/>
        </p:nvSpPr>
        <p:spPr>
          <a:xfrm>
            <a:off x="1371600" y="0"/>
            <a:ext cx="152400" cy="685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311</Words>
  <Application>Microsoft Office PowerPoint</Application>
  <PresentationFormat>On-screen Show (4:3)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Motív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Dôsledky obehu Zeme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Home</dc:creator>
  <cp:lastModifiedBy>Monika Vranová</cp:lastModifiedBy>
  <cp:revision>18</cp:revision>
  <dcterms:created xsi:type="dcterms:W3CDTF">2010-10-07T12:41:21Z</dcterms:created>
  <dcterms:modified xsi:type="dcterms:W3CDTF">2021-09-19T15:32:12Z</dcterms:modified>
</cp:coreProperties>
</file>