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0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43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22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664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289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76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892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256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65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75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42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81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94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87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93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58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15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917991-0A4B-448F-BD61-0F8E4C7CA48C}" type="datetimeFigureOut">
              <a:rPr lang="pl-PL" smtClean="0"/>
              <a:t>2020-11-16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17C4AE-4248-4E85-9404-783C93E4C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00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9037FA4-4EEF-4A8C-86E9-F50CEB8BA60D}"/>
              </a:ext>
            </a:extLst>
          </p:cNvPr>
          <p:cNvSpPr txBox="1"/>
          <p:nvPr/>
        </p:nvSpPr>
        <p:spPr>
          <a:xfrm>
            <a:off x="3471797" y="2416401"/>
            <a:ext cx="5248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cs typeface="Calibri" panose="020F0502020204030204" pitchFamily="34" charset="0"/>
              </a:rPr>
              <a:t>Niezwykła zagadka</a:t>
            </a:r>
            <a:r>
              <a:rPr lang="pl-PL" sz="4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BABFB76-E773-4D9E-8C68-5038437C8AE3}"/>
              </a:ext>
            </a:extLst>
          </p:cNvPr>
          <p:cNvSpPr txBox="1"/>
          <p:nvPr/>
        </p:nvSpPr>
        <p:spPr>
          <a:xfrm>
            <a:off x="4460408" y="3730345"/>
            <a:ext cx="30300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400" dirty="0"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084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E6B4222-B3F9-4271-9214-CA1AA3FFE1AA}"/>
              </a:ext>
            </a:extLst>
          </p:cNvPr>
          <p:cNvSpPr txBox="1"/>
          <p:nvPr/>
        </p:nvSpPr>
        <p:spPr>
          <a:xfrm>
            <a:off x="6684085" y="5596380"/>
            <a:ext cx="799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cs typeface="Calibri" panose="020F0502020204030204" pitchFamily="34" charset="0"/>
              </a:rPr>
              <a:t>a pod spodem kółko duże</a:t>
            </a:r>
            <a:r>
              <a:rPr lang="pl-PL" sz="3200" dirty="0">
                <a:latin typeface="Alfabet Szkolny Litery" panose="02000000000000000000" pitchFamily="2" charset="0"/>
              </a:rPr>
              <a:t>.</a:t>
            </a:r>
          </a:p>
        </p:txBody>
      </p:sp>
      <p:sp>
        <p:nvSpPr>
          <p:cNvPr id="3" name="Schemat blokowy: łącznik 2">
            <a:extLst>
              <a:ext uri="{FF2B5EF4-FFF2-40B4-BE49-F238E27FC236}">
                <a16:creationId xmlns:a16="http://schemas.microsoft.com/office/drawing/2014/main" id="{FA0B2BBF-8D75-40FF-8C63-31217BEAFB5E}"/>
              </a:ext>
            </a:extLst>
          </p:cNvPr>
          <p:cNvSpPr/>
          <p:nvPr/>
        </p:nvSpPr>
        <p:spPr>
          <a:xfrm>
            <a:off x="5300478" y="676845"/>
            <a:ext cx="1799571" cy="15888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chemat blokowy: łącznik 3">
            <a:extLst>
              <a:ext uri="{FF2B5EF4-FFF2-40B4-BE49-F238E27FC236}">
                <a16:creationId xmlns:a16="http://schemas.microsoft.com/office/drawing/2014/main" id="{0979BABC-C5E1-42AE-85E2-E4A0659F527F}"/>
              </a:ext>
            </a:extLst>
          </p:cNvPr>
          <p:cNvSpPr/>
          <p:nvPr/>
        </p:nvSpPr>
        <p:spPr>
          <a:xfrm>
            <a:off x="4665824" y="2265676"/>
            <a:ext cx="3068877" cy="31816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953257F-49F6-4197-85D6-C5EF67058E58}"/>
              </a:ext>
            </a:extLst>
          </p:cNvPr>
          <p:cNvSpPr txBox="1"/>
          <p:nvPr/>
        </p:nvSpPr>
        <p:spPr>
          <a:xfrm>
            <a:off x="922139" y="1040373"/>
            <a:ext cx="42851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cs typeface="Calibri" panose="020F0502020204030204" pitchFamily="34" charset="0"/>
              </a:rPr>
              <a:t>Małe kółko jest na górze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161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34987EE-9E26-4CDB-8553-1D63ACC2A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35" y="602189"/>
            <a:ext cx="1816765" cy="16775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BF3782D-EE57-4FB1-82CB-A37C48802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005" y="2279737"/>
            <a:ext cx="3084843" cy="320067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E27CF01-3F25-4D0C-8B66-669C7FA88F38}"/>
              </a:ext>
            </a:extLst>
          </p:cNvPr>
          <p:cNvSpPr txBox="1"/>
          <p:nvPr/>
        </p:nvSpPr>
        <p:spPr>
          <a:xfrm>
            <a:off x="1265129" y="5799551"/>
            <a:ext cx="868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W małym kole oczka, jak węgielki dwa</a:t>
            </a:r>
            <a:r>
              <a:rPr lang="pl-PL" sz="3200" dirty="0">
                <a:latin typeface="Alfabet Szkolny Litery" panose="02000000000000000000" pitchFamily="2" charset="0"/>
              </a:rPr>
              <a:t>,</a:t>
            </a:r>
          </a:p>
        </p:txBody>
      </p:sp>
      <p:sp>
        <p:nvSpPr>
          <p:cNvPr id="7" name="Schemat blokowy: łącznik 6">
            <a:extLst>
              <a:ext uri="{FF2B5EF4-FFF2-40B4-BE49-F238E27FC236}">
                <a16:creationId xmlns:a16="http://schemas.microsoft.com/office/drawing/2014/main" id="{C6A52A87-701E-4144-B654-78163F609175}"/>
              </a:ext>
            </a:extLst>
          </p:cNvPr>
          <p:cNvSpPr/>
          <p:nvPr/>
        </p:nvSpPr>
        <p:spPr>
          <a:xfrm>
            <a:off x="5307106" y="1165413"/>
            <a:ext cx="268941" cy="21217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9E55BD0-4506-4B5D-8843-9B01A02F7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731" y="1165413"/>
            <a:ext cx="286537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453C5788-330E-4D71-8C29-9CB1DE2FB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677810" y="755220"/>
            <a:ext cx="842472" cy="718719"/>
          </a:xfrm>
          <a:prstGeom prst="rect">
            <a:avLst/>
          </a:prstGeom>
        </p:spPr>
      </p:pic>
      <p:sp>
        <p:nvSpPr>
          <p:cNvPr id="12" name="Schemat blokowy: opóźnienie 11">
            <a:extLst>
              <a:ext uri="{FF2B5EF4-FFF2-40B4-BE49-F238E27FC236}">
                <a16:creationId xmlns:a16="http://schemas.microsoft.com/office/drawing/2014/main" id="{93BE9955-81C0-4BAB-BD72-45A9A6D66526}"/>
              </a:ext>
            </a:extLst>
          </p:cNvPr>
          <p:cNvSpPr/>
          <p:nvPr/>
        </p:nvSpPr>
        <p:spPr>
          <a:xfrm>
            <a:off x="6393570" y="722947"/>
            <a:ext cx="846307" cy="742698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900F3E6-8E2A-4F02-B980-8063F2378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046" y="591469"/>
            <a:ext cx="1816765" cy="160948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8EB1BCB-EAF4-42B7-8404-21694B56B446}"/>
              </a:ext>
            </a:extLst>
          </p:cNvPr>
          <p:cNvSpPr txBox="1"/>
          <p:nvPr/>
        </p:nvSpPr>
        <p:spPr>
          <a:xfrm>
            <a:off x="1207940" y="5550278"/>
            <a:ext cx="955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Uszy, pyszczek czarny i nosek figlarny.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FD9DDDA-7595-45A6-AE28-23951F3D1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697" y="1077680"/>
            <a:ext cx="938865" cy="2823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F7EC966-0034-446D-BC51-7E4C608FD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101" y="2200952"/>
            <a:ext cx="3084843" cy="3200677"/>
          </a:xfrm>
          <a:prstGeom prst="rect">
            <a:avLst/>
          </a:prstGeom>
        </p:spPr>
      </p:pic>
      <p:sp>
        <p:nvSpPr>
          <p:cNvPr id="20" name="Łuk blokowy 19">
            <a:extLst>
              <a:ext uri="{FF2B5EF4-FFF2-40B4-BE49-F238E27FC236}">
                <a16:creationId xmlns:a16="http://schemas.microsoft.com/office/drawing/2014/main" id="{8C89433E-B41D-4220-8AE1-2E4FA787D4B2}"/>
              </a:ext>
            </a:extLst>
          </p:cNvPr>
          <p:cNvSpPr/>
          <p:nvPr/>
        </p:nvSpPr>
        <p:spPr>
          <a:xfrm rot="10800000">
            <a:off x="5503778" y="1456371"/>
            <a:ext cx="1049377" cy="466192"/>
          </a:xfrm>
          <a:prstGeom prst="blockArc">
            <a:avLst>
              <a:gd name="adj1" fmla="val 10757999"/>
              <a:gd name="adj2" fmla="val 0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2" name="Trójkąt równoramienny 21">
            <a:extLst>
              <a:ext uri="{FF2B5EF4-FFF2-40B4-BE49-F238E27FC236}">
                <a16:creationId xmlns:a16="http://schemas.microsoft.com/office/drawing/2014/main" id="{9FDC385E-B229-45E5-B8B9-EDE5BA12B3BA}"/>
              </a:ext>
            </a:extLst>
          </p:cNvPr>
          <p:cNvSpPr/>
          <p:nvPr/>
        </p:nvSpPr>
        <p:spPr>
          <a:xfrm rot="10800000">
            <a:off x="5713887" y="1550954"/>
            <a:ext cx="679683" cy="23715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101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>
            <a:extLst>
              <a:ext uri="{FF2B5EF4-FFF2-40B4-BE49-F238E27FC236}">
                <a16:creationId xmlns:a16="http://schemas.microsoft.com/office/drawing/2014/main" id="{4DD96EC8-7B3C-4828-9DBA-CB07FBA44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778">
            <a:off x="4761336" y="5059823"/>
            <a:ext cx="1121761" cy="1310754"/>
          </a:xfrm>
          <a:prstGeom prst="rect">
            <a:avLst/>
          </a:prstGeom>
        </p:spPr>
      </p:pic>
      <p:sp>
        <p:nvSpPr>
          <p:cNvPr id="29" name="Łza 28">
            <a:extLst>
              <a:ext uri="{FF2B5EF4-FFF2-40B4-BE49-F238E27FC236}">
                <a16:creationId xmlns:a16="http://schemas.microsoft.com/office/drawing/2014/main" id="{DAEC075A-00E8-4007-A98E-B47C01C4DA47}"/>
              </a:ext>
            </a:extLst>
          </p:cNvPr>
          <p:cNvSpPr/>
          <p:nvPr/>
        </p:nvSpPr>
        <p:spPr>
          <a:xfrm rot="17443016">
            <a:off x="6104315" y="5168083"/>
            <a:ext cx="1131128" cy="109423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F579909-D9E2-4D1B-B4FB-1E61AE8C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178" y="849818"/>
            <a:ext cx="938865" cy="75597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461D001-FBD8-473A-82C8-7E718CFDB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534039" y="809315"/>
            <a:ext cx="938866" cy="75597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2B6176E7-D695-4C6E-932D-FCC72A2A7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142" y="2383268"/>
            <a:ext cx="3084843" cy="3200677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0BA09F8-A1E6-4AD2-B326-677BCC755F81}"/>
              </a:ext>
            </a:extLst>
          </p:cNvPr>
          <p:cNvSpPr txBox="1"/>
          <p:nvPr/>
        </p:nvSpPr>
        <p:spPr>
          <a:xfrm>
            <a:off x="8151225" y="5583945"/>
            <a:ext cx="3395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i łapki do tego</a:t>
            </a:r>
            <a:r>
              <a:rPr lang="pl-PL" sz="3200" dirty="0">
                <a:latin typeface="Alfabet Szkolny Litery" panose="02000000000000000000" pitchFamily="2" charset="0"/>
              </a:rPr>
              <a:t>,</a:t>
            </a:r>
          </a:p>
        </p:txBody>
      </p:sp>
      <p:sp>
        <p:nvSpPr>
          <p:cNvPr id="19" name="Łza 18">
            <a:extLst>
              <a:ext uri="{FF2B5EF4-FFF2-40B4-BE49-F238E27FC236}">
                <a16:creationId xmlns:a16="http://schemas.microsoft.com/office/drawing/2014/main" id="{74BDEF43-F405-4086-BD2D-C7A42A1AB86B}"/>
              </a:ext>
            </a:extLst>
          </p:cNvPr>
          <p:cNvSpPr/>
          <p:nvPr/>
        </p:nvSpPr>
        <p:spPr>
          <a:xfrm>
            <a:off x="3753902" y="2902970"/>
            <a:ext cx="1075458" cy="105206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FE0A7F75-7BDA-49B1-AFCF-ED6D38CE5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105499" y="2937879"/>
            <a:ext cx="1057543" cy="1033910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BEF366A-E582-4E93-AD29-F9AA1729283B}"/>
              </a:ext>
            </a:extLst>
          </p:cNvPr>
          <p:cNvSpPr txBox="1"/>
          <p:nvPr/>
        </p:nvSpPr>
        <p:spPr>
          <a:xfrm>
            <a:off x="1021315" y="125877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/>
              <a:t>Dalej tajemnica … </a:t>
            </a: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718ADF58-EE1E-4931-B580-03EA8A961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472" y="555812"/>
            <a:ext cx="1936595" cy="1854718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D9715971-688D-4E32-B486-98CFBA112A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8323" y="1314314"/>
            <a:ext cx="106689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32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2853B233-BAAB-4B4D-8558-6B5BDA9AB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76" y="1035325"/>
            <a:ext cx="3473835" cy="478735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1B4A461-DB90-454C-97B2-0856498BE261}"/>
              </a:ext>
            </a:extLst>
          </p:cNvPr>
          <p:cNvSpPr txBox="1"/>
          <p:nvPr/>
        </p:nvSpPr>
        <p:spPr>
          <a:xfrm>
            <a:off x="4823012" y="1613647"/>
            <a:ext cx="5683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Bawi Olę , Jacka i małego Krzysia.</a:t>
            </a:r>
          </a:p>
          <a:p>
            <a:r>
              <a:rPr lang="pl-PL" sz="3200" dirty="0"/>
              <a:t>Każde dziecko w nim rozpozna </a:t>
            </a:r>
          </a:p>
          <a:p>
            <a:endParaRPr lang="pl-PL" sz="3200" dirty="0"/>
          </a:p>
          <a:p>
            <a:r>
              <a:rPr lang="pl-PL" sz="3200" dirty="0"/>
              <a:t>Pluszowego ….</a:t>
            </a:r>
          </a:p>
          <a:p>
            <a:endParaRPr lang="pl-PL" sz="3200" dirty="0">
              <a:latin typeface="Alfabet Szkolny Litery" panose="02000000000000000000" pitchFamily="2" charset="0"/>
            </a:endParaRPr>
          </a:p>
          <a:p>
            <a:endParaRPr lang="pl-PL" sz="3200" dirty="0">
              <a:latin typeface="Alfabet Szkolny Litery" panose="02000000000000000000" pitchFamily="2" charset="0"/>
            </a:endParaRPr>
          </a:p>
          <a:p>
            <a:r>
              <a:rPr lang="pl-PL" sz="4300" dirty="0"/>
              <a:t>                           </a:t>
            </a:r>
            <a:r>
              <a:rPr lang="pl-PL" sz="6000" dirty="0"/>
              <a:t>misia!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F990C25-74E1-4777-A6D6-3E8FAC93C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538" y="1900518"/>
            <a:ext cx="532368" cy="263479"/>
          </a:xfrm>
          <a:prstGeom prst="rect">
            <a:avLst/>
          </a:prstGeom>
        </p:spPr>
      </p:pic>
      <p:sp>
        <p:nvSpPr>
          <p:cNvPr id="13" name="Łza 12">
            <a:extLst>
              <a:ext uri="{FF2B5EF4-FFF2-40B4-BE49-F238E27FC236}">
                <a16:creationId xmlns:a16="http://schemas.microsoft.com/office/drawing/2014/main" id="{14966818-E274-41E2-8BA6-8D683E6EB74F}"/>
              </a:ext>
            </a:extLst>
          </p:cNvPr>
          <p:cNvSpPr/>
          <p:nvPr/>
        </p:nvSpPr>
        <p:spPr>
          <a:xfrm rot="18844121">
            <a:off x="1868404" y="3371678"/>
            <a:ext cx="1288636" cy="1243318"/>
          </a:xfrm>
          <a:prstGeom prst="teardrop">
            <a:avLst>
              <a:gd name="adj" fmla="val 8194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894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B108BB4-2D47-4639-AAB0-24A302B6EDAB}"/>
              </a:ext>
            </a:extLst>
          </p:cNvPr>
          <p:cNvSpPr txBox="1"/>
          <p:nvPr/>
        </p:nvSpPr>
        <p:spPr>
          <a:xfrm>
            <a:off x="2707341" y="2043952"/>
            <a:ext cx="7781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0" dirty="0"/>
              <a:t>Koniec </a:t>
            </a:r>
            <a:r>
              <a:rPr lang="pl-PL" sz="12000" dirty="0">
                <a:sym typeface="Wingdings" panose="05000000000000000000" pitchFamily="2" charset="2"/>
              </a:rPr>
              <a:t>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29667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68F3A12-D76C-4778-B919-6CB6641D2A00}"/>
              </a:ext>
            </a:extLst>
          </p:cNvPr>
          <p:cNvSpPr txBox="1"/>
          <p:nvPr/>
        </p:nvSpPr>
        <p:spPr>
          <a:xfrm>
            <a:off x="1129552" y="4120643"/>
            <a:ext cx="9466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/>
              <a:t> Źródło tekstu: „ Rysowane wierszyki i zagadki” </a:t>
            </a:r>
            <a:r>
              <a:rPr lang="pl-PL" dirty="0" err="1"/>
              <a:t>E.Minczakiewicz</a:t>
            </a:r>
            <a:r>
              <a:rPr lang="pl-PL" dirty="0"/>
              <a:t> , Impuls Kraków 2005 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  <a:p>
            <a:pPr algn="r"/>
            <a:r>
              <a:rPr lang="pl-PL" dirty="0"/>
              <a:t>Opracowanie : mgr Dominika Modzelewska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A396F46-FCD5-4638-939B-BB13290D81A4}"/>
              </a:ext>
            </a:extLst>
          </p:cNvPr>
          <p:cNvSpPr txBox="1"/>
          <p:nvPr/>
        </p:nvSpPr>
        <p:spPr>
          <a:xfrm>
            <a:off x="764275" y="1022011"/>
            <a:ext cx="1091820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900" dirty="0">
                <a:cs typeface="Calibri" panose="020F0502020204030204" pitchFamily="34" charset="0"/>
              </a:rPr>
              <a:t>Rysowane wierszyki to forma zabawy, która pobudza procesy poznawcze, np. spostrzeganie, myślenie, uwagę. Wspaniale wzmacnia motywację do czynności grafomotorycznych.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900" dirty="0"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900" dirty="0">
                <a:cs typeface="Calibri" panose="020F0502020204030204" pitchFamily="34" charset="0"/>
              </a:rPr>
              <a:t> Dorosły recytując  wierszyk ,  jednocześnie rysuje swojemu dziecku </a:t>
            </a:r>
          </a:p>
          <a:p>
            <a:r>
              <a:rPr lang="pl-PL" sz="1900" dirty="0">
                <a:cs typeface="Calibri" panose="020F0502020204030204" pitchFamily="34" charset="0"/>
              </a:rPr>
              <a:t>    (tekst wierszyka i sposób wykonania rysunku rodzic powinien opanować przed zabawą  dzieckiem).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900" dirty="0"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900" dirty="0">
                <a:cs typeface="Calibri" panose="020F0502020204030204" pitchFamily="34" charset="0"/>
              </a:rPr>
              <a:t>Z czasem dziecko samo zacznie włączać się do zabawy i naśladować rodzica, czyli  rozwijać  swoją mowę                           i  pamięć odtwórczą.   </a:t>
            </a:r>
          </a:p>
        </p:txBody>
      </p:sp>
    </p:spTree>
    <p:extLst>
      <p:ext uri="{BB962C8B-B14F-4D97-AF65-F5344CB8AC3E}">
        <p14:creationId xmlns:p14="http://schemas.microsoft.com/office/powerpoint/2010/main" val="17668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Organiczny</Template>
  <TotalTime>92</TotalTime>
  <Words>155</Words>
  <Application>Microsoft Office PowerPoint</Application>
  <PresentationFormat>Panoramiczny</PresentationFormat>
  <Paragraphs>29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Alfabet Szkolny Litery</vt:lpstr>
      <vt:lpstr>Arial</vt:lpstr>
      <vt:lpstr>Calibri</vt:lpstr>
      <vt:lpstr>Garamond</vt:lpstr>
      <vt:lpstr>Wingdings</vt:lpstr>
      <vt:lpstr>Organiczny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Mod</dc:creator>
  <cp:lastModifiedBy>Mod</cp:lastModifiedBy>
  <cp:revision>12</cp:revision>
  <dcterms:created xsi:type="dcterms:W3CDTF">2020-11-15T20:55:37Z</dcterms:created>
  <dcterms:modified xsi:type="dcterms:W3CDTF">2020-11-16T14:41:37Z</dcterms:modified>
</cp:coreProperties>
</file>