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77" r:id="rId22"/>
    <p:sldId id="258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7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4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7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1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12/1/2020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8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2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80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7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4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1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99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72" r:id="rId6"/>
    <p:sldLayoutId id="2147483767" r:id="rId7"/>
    <p:sldLayoutId id="2147483768" r:id="rId8"/>
    <p:sldLayoutId id="2147483769" r:id="rId9"/>
    <p:sldLayoutId id="2147483771" r:id="rId10"/>
    <p:sldLayoutId id="214748377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rpalina.com/2012/09/23/solo-cambia-la-rop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ffordowusugyamfi.com/things-may-sometimes-go-wrong-for-good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ureste30.blogspot.com/2010/10/primeras-personas-nick-vujicic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narm.net/di-mana-ada-kemahuan-di-situ-ada-jalan.html" TargetMode="External"/><Relationship Id="rId7" Type="http://schemas.openxmlformats.org/officeDocument/2006/relationships/hyperlink" Target="http://hilravinha.com/no-arms-no-legs-no-worrie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en.wikipedia.org/wiki/Nick_Vujicic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rthasialer-2.blogspot.com/2012/07/nicholas-james-vujicic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thymoney.com/2013/11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ncemeetslife.com/2014/08/the-incredible-true-love-story-of-nick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mancemeetslife.com/2013_09_10_archive.html" TargetMode="Externa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hog.com/life-without-limbs-inspirational-story-nick-vujicic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mancemeetslife.com/2015/02/nick-vujicic-wife-reveal-second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raz.info/8458-2/" TargetMode="Externa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ck_Vujicic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mpowermentmomentsblog.com/2015/11/03/15-best-nick-vujicic-quotes-that-will-inspire-you-to-the-max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mpowermentmomentsblog.files.wordpress.com/2015/11/best-nick-vujicic-quotes-that-will-inspire-you-to-the-max.jpg" TargetMode="External"/><Relationship Id="rId13" Type="http://schemas.openxmlformats.org/officeDocument/2006/relationships/hyperlink" Target="https://nickencancun.files.wordpress.com/2011/03/nick-vujicic-india-2.jpg" TargetMode="External"/><Relationship Id="rId18" Type="http://schemas.openxmlformats.org/officeDocument/2006/relationships/hyperlink" Target="http://4.bp.blogspot.com/-xVBbBbr4rAs/U_GQcW54GsI/AAAAAAAA67s/E58slZLutC4/w1200-h630-p-nu/Nick%2BVujicic%2Bwedding.jpg" TargetMode="External"/><Relationship Id="rId3" Type="http://schemas.openxmlformats.org/officeDocument/2006/relationships/hyperlink" Target="http://zmianazawodowa.pl/wiedza/inspiracje/192-moja-inspiracja-nick-vujicic" TargetMode="External"/><Relationship Id="rId21" Type="http://schemas.openxmlformats.org/officeDocument/2006/relationships/hyperlink" Target="https://upload.wikimedia.org/wikipedia/commons/thumb/4/41/CBR-AIA-Nick-Vujicic-021916-0252.jpg/1200px-CBR-AIA-Nick-Vujicic-021916-0252.jpg" TargetMode="External"/><Relationship Id="rId7" Type="http://schemas.openxmlformats.org/officeDocument/2006/relationships/hyperlink" Target="http://pic.pimg.tw/luciechen/1380134618-3776414568.jpg" TargetMode="External"/><Relationship Id="rId12" Type="http://schemas.openxmlformats.org/officeDocument/2006/relationships/hyperlink" Target="http://www.cliffordowusugyamfi.com/wp-content/uploads/2016/11/step-out-in-faith-800x405.jpg" TargetMode="External"/><Relationship Id="rId17" Type="http://schemas.openxmlformats.org/officeDocument/2006/relationships/hyperlink" Target="http://4.bp.blogspot.com/-P9Doen6L4Ts/Ui9dbDwd8tI/AAAAAAAAjBI/YiWSE1APizc/s1600/Nick%2BVujicic-Wife-Kiyoshi.jpg" TargetMode="External"/><Relationship Id="rId2" Type="http://schemas.openxmlformats.org/officeDocument/2006/relationships/hyperlink" Target="https://pl.wikipedia.org/wiki/Nick_Vujicic" TargetMode="External"/><Relationship Id="rId16" Type="http://schemas.openxmlformats.org/officeDocument/2006/relationships/hyperlink" Target="https://upload.wikimedia.org/wikipedia/en/thumb/6/66/Nick_Vujicic_speaking.jpg/235px-Nick_Vujicic_speaking.jpg" TargetMode="External"/><Relationship Id="rId20" Type="http://schemas.openxmlformats.org/officeDocument/2006/relationships/hyperlink" Target="https://empowermentmomentsblog.files.wordpress.com/2015/11/best-nick-vujicic-quotes-that-will-inspire-you-to-the-max4.jpg?w=620&amp;h=4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-8cTAqRjrqeo/UeDBxOoWaYI/AAAAAAAAB-Y/zUhHsG5OB6o/s1600/Nick_Vujicic_joinavantiway.png" TargetMode="External"/><Relationship Id="rId11" Type="http://schemas.openxmlformats.org/officeDocument/2006/relationships/hyperlink" Target="http://2.bp.blogspot.com/-rH1_9fe8DPM/UA15OA6HzpI/AAAAAAAADc8/Ys59fn-ndk8/w1200-h630-p-nu/Nicolasvujicic.jpg" TargetMode="External"/><Relationship Id="rId5" Type="http://schemas.openxmlformats.org/officeDocument/2006/relationships/hyperlink" Target="https://www.vorpalina.com/wp-content/uploads/2012/09/nick.jpg" TargetMode="External"/><Relationship Id="rId15" Type="http://schemas.openxmlformats.org/officeDocument/2006/relationships/hyperlink" Target="https://anarm.net/blog/images/nick-vujicic.jpg" TargetMode="External"/><Relationship Id="rId10" Type="http://schemas.openxmlformats.org/officeDocument/2006/relationships/hyperlink" Target="http://4.bp.blogspot.com/_Ysc1d2UUmyc/SeO_YCpePqI/AAAAAAAAFfM/Z6jjzwZk5LM/s400/nick_vujicic_wheelchair.jpg" TargetMode="External"/><Relationship Id="rId19" Type="http://schemas.openxmlformats.org/officeDocument/2006/relationships/hyperlink" Target="http://2.bp.blogspot.com/-rH1_9fe8DPM/UA15OA6HzpI/AAAAAAAADc8/Ys59fn-ndk8/s320/Nicolasvujicic.jpg" TargetMode="External"/><Relationship Id="rId4" Type="http://schemas.openxmlformats.org/officeDocument/2006/relationships/hyperlink" Target="https://viva.pl/ludzie/newsy/nie-ma-rak-i-nog-ale-inspiruje-miliony-nicka-vujicic-rodzina-osiagniecia-32602-r3/" TargetMode="External"/><Relationship Id="rId9" Type="http://schemas.openxmlformats.org/officeDocument/2006/relationships/hyperlink" Target="http://1.bp.blogspot.com/-DWRg31kdtZ8/VVOCbdfSciI/AAAAAAAAEmI/7_qNELXL__s/w1200-h630-p-k-no-nu/IMG_3668.jpg" TargetMode="External"/><Relationship Id="rId14" Type="http://schemas.openxmlformats.org/officeDocument/2006/relationships/hyperlink" Target="http://hilravinha.com/wp-content/uploads/2016/01/Nick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narapenjaga.blogspot.com/2013/07/mujizat-tanpa-tangan-dan-kaki-nick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mineartis.wordpress.com/2014/08/08/il-talento-di-amare-la-vita-nick-vujicic-luomo-senza-braccia-senza-gambe-e-senza-limit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uciechen.pixnet.net/blog/post/254546768-%E5%8A%9B%E5%85%8B%E8%83%A1%E5%93%B2%EF%BC%88nick-vujicic%EF%BC%89%E4%BA%BA%E7%94%9F%E4%B8%8D%E8%A8%AD%E9%99%90---%E6%87%82%E5%BE%97%E6%84%9F%E6%81%A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aloresypublicidad.blogspot.com/2010/09/nick-vujicic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osciol.wiara.pl/doc/1283565.wybor-nalezy-do-ciebie" TargetMode="External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m701.blogspot.com/2009/04/no-arms-no-legs-no-worries-nick-vujicic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rthasialer-2.blogspot.com/2012/07/nicholas-james-vujicic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2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FE7337-C464-4446-9682-56266B85E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pl-PL" b="1" dirty="0"/>
              <a:t>Nicholas James </a:t>
            </a:r>
            <a:r>
              <a:rPr lang="pl-PL" b="1" dirty="0" err="1"/>
              <a:t>Vujicic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0EF8B8A-4405-7742-8B3E-6AE5CFE27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r>
              <a:rPr lang="pl-PL" dirty="0"/>
              <a:t>Życie bez ograniczeń</a:t>
            </a:r>
          </a:p>
        </p:txBody>
      </p:sp>
      <p:sp>
        <p:nvSpPr>
          <p:cNvPr id="41" name="Freeform: Shape 34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36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zewnętrzne, woda, mężczyzna, surfing&#10;&#10;Opis wygenerowany automatycznie">
            <a:extLst>
              <a:ext uri="{FF2B5EF4-FFF2-40B4-BE49-F238E27FC236}">
                <a16:creationId xmlns:a16="http://schemas.microsoft.com/office/drawing/2014/main" id="{AE7127A2-AD15-C247-BCA9-5127EEB80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243" r="9935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3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tenis, osoba, mężczyzna, gracz&#10;&#10;Opis wygenerowany automatycznie">
            <a:extLst>
              <a:ext uri="{FF2B5EF4-FFF2-40B4-BE49-F238E27FC236}">
                <a16:creationId xmlns:a16="http://schemas.microsoft.com/office/drawing/2014/main" id="{8A9D97A1-9520-B840-8507-4C810A920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5199" y="2213875"/>
            <a:ext cx="4788670" cy="243025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7C18CB-6205-EF45-9FDB-07A29EF7E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06" y="2001796"/>
            <a:ext cx="4023361" cy="3603876"/>
          </a:xfrm>
        </p:spPr>
        <p:txBody>
          <a:bodyPr>
            <a:normAutofit/>
          </a:bodyPr>
          <a:lstStyle/>
          <a:p>
            <a:pPr algn="just"/>
            <a:r>
              <a:rPr lang="pl-PL" b="1" dirty="0"/>
              <a:t>Każdego dnia uczył się czegoś nowego</a:t>
            </a:r>
            <a:r>
              <a:rPr lang="pl-PL" dirty="0"/>
              <a:t>: mycia zębów, czesania, picia wody ze szklanki, odbierania telefonu, pływania, a nawet jazdy na deskorolce!</a:t>
            </a:r>
          </a:p>
        </p:txBody>
      </p:sp>
    </p:spTree>
    <p:extLst>
      <p:ext uri="{BB962C8B-B14F-4D97-AF65-F5344CB8AC3E}">
        <p14:creationId xmlns:p14="http://schemas.microsoft.com/office/powerpoint/2010/main" val="357796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" name="Obraz 11" descr="Obraz zawierający zewnętrzne, osoba, droga, ulica&#10;&#10;Opis wygenerowany automatycznie">
            <a:extLst>
              <a:ext uri="{FF2B5EF4-FFF2-40B4-BE49-F238E27FC236}">
                <a16:creationId xmlns:a16="http://schemas.microsoft.com/office/drawing/2014/main" id="{3446DE9C-DA4D-2F43-82E8-339D95E1CB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657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734B29-06C4-2E49-9304-48C84741E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1272746"/>
            <a:ext cx="3633747" cy="4539658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l-PL" sz="1400" dirty="0"/>
              <a:t>Gdy skończył 18 lat rozpoczął swą działalność charytatywną. Potem założył organizację non-profit </a:t>
            </a:r>
            <a:r>
              <a:rPr lang="pl-PL" sz="1400" i="1" dirty="0"/>
              <a:t>Życie bez kończyn</a:t>
            </a:r>
            <a:r>
              <a:rPr lang="pl-PL" sz="1400" dirty="0"/>
              <a:t>. Dziś udowadnia, że wszystko zależy od nas samych:</a:t>
            </a:r>
          </a:p>
          <a:p>
            <a:pPr algn="just">
              <a:lnSpc>
                <a:spcPct val="130000"/>
              </a:lnSpc>
            </a:pPr>
            <a:r>
              <a:rPr lang="pl-PL" sz="1400" dirty="0"/>
              <a:t> </a:t>
            </a:r>
          </a:p>
          <a:p>
            <a:pPr algn="just">
              <a:lnSpc>
                <a:spcPct val="130000"/>
              </a:lnSpc>
            </a:pPr>
            <a:r>
              <a:rPr lang="pl-PL" sz="1400" i="1" dirty="0"/>
              <a:t>My, ludzie mamy wybór: możemy się poddać albo wstać i iść naprzód. Ale wspaniałe rzeczy mogą się wydarzyć, tylko gdy zdecydujesz się na to drugie</a:t>
            </a:r>
            <a:r>
              <a:rPr lang="pl-PL" sz="1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879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6">
            <a:extLst>
              <a:ext uri="{FF2B5EF4-FFF2-40B4-BE49-F238E27FC236}">
                <a16:creationId xmlns:a16="http://schemas.microsoft.com/office/drawing/2014/main" id="{F6E961F8-E8D9-40C0-9827-6A2A0B4F2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rgbClr val="DA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8" name="Freeform: Shape 18">
            <a:extLst>
              <a:ext uri="{FF2B5EF4-FFF2-40B4-BE49-F238E27FC236}">
                <a16:creationId xmlns:a16="http://schemas.microsoft.com/office/drawing/2014/main" id="{48465142-26CF-4A14-BAE0-499E62FD4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12897" cy="3393534"/>
          </a:xfrm>
          <a:custGeom>
            <a:avLst/>
            <a:gdLst>
              <a:gd name="connsiteX0" fmla="*/ 0 w 2979721"/>
              <a:gd name="connsiteY0" fmla="*/ 0 h 3387852"/>
              <a:gd name="connsiteX1" fmla="*/ 2979721 w 2979721"/>
              <a:gd name="connsiteY1" fmla="*/ 0 h 3387852"/>
              <a:gd name="connsiteX2" fmla="*/ 2979721 w 2979721"/>
              <a:gd name="connsiteY2" fmla="*/ 3387852 h 3387852"/>
              <a:gd name="connsiteX3" fmla="*/ 0 w 2979721"/>
              <a:gd name="connsiteY3" fmla="*/ 3387852 h 338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721" h="3387852">
                <a:moveTo>
                  <a:pt x="0" y="0"/>
                </a:moveTo>
                <a:lnTo>
                  <a:pt x="2979721" y="0"/>
                </a:lnTo>
                <a:lnTo>
                  <a:pt x="2979721" y="3387852"/>
                </a:lnTo>
                <a:lnTo>
                  <a:pt x="0" y="33878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7" descr="Obraz zawierający tekst, osoba, różny&#10;&#10;Opis wygenerowany automatycznie">
            <a:extLst>
              <a:ext uri="{FF2B5EF4-FFF2-40B4-BE49-F238E27FC236}">
                <a16:creationId xmlns:a16="http://schemas.microsoft.com/office/drawing/2014/main" id="{370CD606-2F6F-B14A-BBAA-2D5141802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461" y="631350"/>
            <a:ext cx="2374642" cy="2160924"/>
          </a:xfrm>
          <a:prstGeom prst="rect">
            <a:avLst/>
          </a:prstGeom>
        </p:spPr>
      </p:pic>
      <p:sp useBgFill="1">
        <p:nvSpPr>
          <p:cNvPr id="39" name="Freeform: Shape 20">
            <a:extLst>
              <a:ext uri="{FF2B5EF4-FFF2-40B4-BE49-F238E27FC236}">
                <a16:creationId xmlns:a16="http://schemas.microsoft.com/office/drawing/2014/main" id="{0F89C133-1972-4B13-9E90-2BDD4CB3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1253" y="0"/>
            <a:ext cx="2981236" cy="3393535"/>
          </a:xfrm>
          <a:custGeom>
            <a:avLst/>
            <a:gdLst>
              <a:gd name="connsiteX0" fmla="*/ 0 w 2980095"/>
              <a:gd name="connsiteY0" fmla="*/ 0 h 3404729"/>
              <a:gd name="connsiteX1" fmla="*/ 2980095 w 2980095"/>
              <a:gd name="connsiteY1" fmla="*/ 0 h 3404729"/>
              <a:gd name="connsiteX2" fmla="*/ 2980095 w 2980095"/>
              <a:gd name="connsiteY2" fmla="*/ 3404729 h 3404729"/>
              <a:gd name="connsiteX3" fmla="*/ 0 w 2980095"/>
              <a:gd name="connsiteY3" fmla="*/ 3404729 h 340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0095" h="3404729">
                <a:moveTo>
                  <a:pt x="0" y="0"/>
                </a:moveTo>
                <a:lnTo>
                  <a:pt x="2980095" y="0"/>
                </a:lnTo>
                <a:lnTo>
                  <a:pt x="2980095" y="3404729"/>
                </a:lnTo>
                <a:lnTo>
                  <a:pt x="0" y="34047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53D5423-E7EA-6D46-858E-1BA1C88AE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22497" y="878708"/>
            <a:ext cx="2410393" cy="1671889"/>
          </a:xfrm>
          <a:prstGeom prst="rect">
            <a:avLst/>
          </a:prstGeom>
        </p:spPr>
      </p:pic>
      <p:sp useBgFill="1">
        <p:nvSpPr>
          <p:cNvPr id="40" name="Freeform: Shape 22">
            <a:extLst>
              <a:ext uri="{FF2B5EF4-FFF2-40B4-BE49-F238E27FC236}">
                <a16:creationId xmlns:a16="http://schemas.microsoft.com/office/drawing/2014/main" id="{410EE20B-ABA0-4D8B-A352-239FD3B7F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3464465"/>
            <a:ext cx="6053328" cy="3393535"/>
          </a:xfrm>
          <a:custGeom>
            <a:avLst/>
            <a:gdLst>
              <a:gd name="connsiteX0" fmla="*/ 0 w 6053328"/>
              <a:gd name="connsiteY0" fmla="*/ 0 h 3387852"/>
              <a:gd name="connsiteX1" fmla="*/ 6053328 w 6053328"/>
              <a:gd name="connsiteY1" fmla="*/ 0 h 3387852"/>
              <a:gd name="connsiteX2" fmla="*/ 6053328 w 6053328"/>
              <a:gd name="connsiteY2" fmla="*/ 3387852 h 3387852"/>
              <a:gd name="connsiteX3" fmla="*/ 0 w 6053328"/>
              <a:gd name="connsiteY3" fmla="*/ 3387852 h 338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3328" h="3387852">
                <a:moveTo>
                  <a:pt x="0" y="0"/>
                </a:moveTo>
                <a:lnTo>
                  <a:pt x="6053328" y="0"/>
                </a:lnTo>
                <a:lnTo>
                  <a:pt x="6053328" y="3387852"/>
                </a:lnTo>
                <a:lnTo>
                  <a:pt x="0" y="33878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Obraz 10" descr="Obraz zawierający zewnętrzne, trawa, osoba, zawody lekkoatletyczne&#10;&#10;Opis wygenerowany automatycznie">
            <a:extLst>
              <a:ext uri="{FF2B5EF4-FFF2-40B4-BE49-F238E27FC236}">
                <a16:creationId xmlns:a16="http://schemas.microsoft.com/office/drawing/2014/main" id="{334C00DC-56E1-AF41-86FF-B711E0921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96527" y="3825723"/>
            <a:ext cx="3924297" cy="2344768"/>
          </a:xfrm>
          <a:prstGeom prst="rect">
            <a:avLst/>
          </a:prstGeom>
        </p:spPr>
      </p:pic>
      <p:sp useBgFill="1">
        <p:nvSpPr>
          <p:cNvPr id="41" name="Freeform: Shape 24">
            <a:extLst>
              <a:ext uri="{FF2B5EF4-FFF2-40B4-BE49-F238E27FC236}">
                <a16:creationId xmlns:a16="http://schemas.microsoft.com/office/drawing/2014/main" id="{1ACF5E41-1180-4F4D-8B18-7BF41E95F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843" y="-2"/>
            <a:ext cx="6099631" cy="6858000"/>
          </a:xfrm>
          <a:custGeom>
            <a:avLst/>
            <a:gdLst>
              <a:gd name="connsiteX0" fmla="*/ 0 w 6053328"/>
              <a:gd name="connsiteY0" fmla="*/ 0 h 6858000"/>
              <a:gd name="connsiteX1" fmla="*/ 6053328 w 6053328"/>
              <a:gd name="connsiteY1" fmla="*/ 0 h 6858000"/>
              <a:gd name="connsiteX2" fmla="*/ 6053328 w 6053328"/>
              <a:gd name="connsiteY2" fmla="*/ 6858000 h 6858000"/>
              <a:gd name="connsiteX3" fmla="*/ 0 w 60533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3328" h="6858000">
                <a:moveTo>
                  <a:pt x="0" y="0"/>
                </a:moveTo>
                <a:lnTo>
                  <a:pt x="6053328" y="0"/>
                </a:lnTo>
                <a:lnTo>
                  <a:pt x="605332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26">
            <a:extLst>
              <a:ext uri="{FF2B5EF4-FFF2-40B4-BE49-F238E27FC236}">
                <a16:creationId xmlns:a16="http://schemas.microsoft.com/office/drawing/2014/main" id="{0875622B-BE16-4243-B0B6-627893091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0899" y="1081378"/>
            <a:ext cx="4635771" cy="465860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28">
            <a:extLst>
              <a:ext uri="{FF2B5EF4-FFF2-40B4-BE49-F238E27FC236}">
                <a16:creationId xmlns:a16="http://schemas.microsoft.com/office/drawing/2014/main" id="{37A1B7AB-6762-4150-B1BE-25D0E642B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76553" y="1216550"/>
            <a:ext cx="4269851" cy="42698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F77AB5-1AAE-D240-AE8B-6483C8AA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994" y="2051222"/>
            <a:ext cx="3538750" cy="3040017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pl-PL" sz="1400" dirty="0"/>
              <a:t>Pisze książki, prowadzi wykłady na temat niepełnosprawności, porywa tłumy podczas wystąpień motywacyjnych, inspiruje, głosi Boga. Podróżuje po świecie, skacze ze spadochronem, gra w golfa </a:t>
            </a:r>
            <a:br>
              <a:rPr lang="pl-PL" sz="1400" dirty="0"/>
            </a:br>
            <a:r>
              <a:rPr lang="pl-PL" sz="1400" dirty="0"/>
              <a:t>i w piłkę nożną. Spełnia swoje marzenia.</a:t>
            </a:r>
          </a:p>
        </p:txBody>
      </p:sp>
      <p:sp>
        <p:nvSpPr>
          <p:cNvPr id="44" name="Freeform: Shape 30">
            <a:extLst>
              <a:ext uri="{FF2B5EF4-FFF2-40B4-BE49-F238E27FC236}">
                <a16:creationId xmlns:a16="http://schemas.microsoft.com/office/drawing/2014/main" id="{AF2E4B5D-B5A6-48F9-AD2A-B5F12570B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0387" y="887226"/>
            <a:ext cx="4940264" cy="4997704"/>
          </a:xfrm>
          <a:custGeom>
            <a:avLst/>
            <a:gdLst>
              <a:gd name="connsiteX0" fmla="*/ 2146523 w 4940264"/>
              <a:gd name="connsiteY0" fmla="*/ 378 h 4997704"/>
              <a:gd name="connsiteX1" fmla="*/ 2939155 w 4940264"/>
              <a:gd name="connsiteY1" fmla="*/ 134828 h 4997704"/>
              <a:gd name="connsiteX2" fmla="*/ 3908645 w 4940264"/>
              <a:gd name="connsiteY2" fmla="*/ 647447 h 4997704"/>
              <a:gd name="connsiteX3" fmla="*/ 4618132 w 4940264"/>
              <a:gd name="connsiteY3" fmla="*/ 1446866 h 4997704"/>
              <a:gd name="connsiteX4" fmla="*/ 4935325 w 4940264"/>
              <a:gd name="connsiteY4" fmla="*/ 2421700 h 4997704"/>
              <a:gd name="connsiteX5" fmla="*/ 4635255 w 4940264"/>
              <a:gd name="connsiteY5" fmla="*/ 3378892 h 4997704"/>
              <a:gd name="connsiteX6" fmla="*/ 4468983 w 4940264"/>
              <a:gd name="connsiteY6" fmla="*/ 3688923 h 4997704"/>
              <a:gd name="connsiteX7" fmla="*/ 2768340 w 4940264"/>
              <a:gd name="connsiteY7" fmla="*/ 4992719 h 4997704"/>
              <a:gd name="connsiteX8" fmla="*/ 1339508 w 4940264"/>
              <a:gd name="connsiteY8" fmla="*/ 4407156 h 4997704"/>
              <a:gd name="connsiteX9" fmla="*/ 1160878 w 4940264"/>
              <a:gd name="connsiteY9" fmla="*/ 4281686 h 4997704"/>
              <a:gd name="connsiteX10" fmla="*/ 340108 w 4940264"/>
              <a:gd name="connsiteY10" fmla="*/ 3615884 h 4997704"/>
              <a:gd name="connsiteX11" fmla="*/ 15744 w 4940264"/>
              <a:gd name="connsiteY11" fmla="*/ 2852108 h 4997704"/>
              <a:gd name="connsiteX12" fmla="*/ 421814 w 4940264"/>
              <a:gd name="connsiteY12" fmla="*/ 885019 h 4997704"/>
              <a:gd name="connsiteX13" fmla="*/ 1019923 w 4940264"/>
              <a:gd name="connsiteY13" fmla="*/ 287371 h 4997704"/>
              <a:gd name="connsiteX14" fmla="*/ 1887372 w 4940264"/>
              <a:gd name="connsiteY14" fmla="*/ 9366 h 4997704"/>
              <a:gd name="connsiteX15" fmla="*/ 2146523 w 4940264"/>
              <a:gd name="connsiteY15" fmla="*/ 378 h 499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0264" h="4997704">
                <a:moveTo>
                  <a:pt x="2146523" y="378"/>
                </a:moveTo>
                <a:cubicBezTo>
                  <a:pt x="2407417" y="4892"/>
                  <a:pt x="2673063" y="49860"/>
                  <a:pt x="2939155" y="134828"/>
                </a:cubicBezTo>
                <a:cubicBezTo>
                  <a:pt x="3284622" y="244893"/>
                  <a:pt x="3619799" y="422187"/>
                  <a:pt x="3908645" y="647447"/>
                </a:cubicBezTo>
                <a:cubicBezTo>
                  <a:pt x="4202508" y="876546"/>
                  <a:pt x="4441249" y="1145593"/>
                  <a:pt x="4618132" y="1446866"/>
                </a:cubicBezTo>
                <a:cubicBezTo>
                  <a:pt x="4798901" y="1754844"/>
                  <a:pt x="4905677" y="2082820"/>
                  <a:pt x="4935325" y="2421700"/>
                </a:cubicBezTo>
                <a:cubicBezTo>
                  <a:pt x="4965184" y="2762991"/>
                  <a:pt x="4858999" y="2973121"/>
                  <a:pt x="4635255" y="3378892"/>
                </a:cubicBezTo>
                <a:cubicBezTo>
                  <a:pt x="4581266" y="3476758"/>
                  <a:pt x="4525447" y="3578016"/>
                  <a:pt x="4468983" y="3688923"/>
                </a:cubicBezTo>
                <a:cubicBezTo>
                  <a:pt x="4037499" y="4536277"/>
                  <a:pt x="3528870" y="4926181"/>
                  <a:pt x="2768340" y="4992719"/>
                </a:cubicBezTo>
                <a:cubicBezTo>
                  <a:pt x="2269204" y="5036388"/>
                  <a:pt x="1878549" y="4789182"/>
                  <a:pt x="1339508" y="4407156"/>
                </a:cubicBezTo>
                <a:cubicBezTo>
                  <a:pt x="1279287" y="4364468"/>
                  <a:pt x="1219115" y="4322353"/>
                  <a:pt x="1160878" y="4281686"/>
                </a:cubicBezTo>
                <a:cubicBezTo>
                  <a:pt x="845199" y="4060970"/>
                  <a:pt x="547075" y="3852469"/>
                  <a:pt x="340108" y="3615884"/>
                </a:cubicBezTo>
                <a:cubicBezTo>
                  <a:pt x="142243" y="3389714"/>
                  <a:pt x="42172" y="3154178"/>
                  <a:pt x="15744" y="2852108"/>
                </a:cubicBezTo>
                <a:cubicBezTo>
                  <a:pt x="-50496" y="2094984"/>
                  <a:pt x="93697" y="1396413"/>
                  <a:pt x="421814" y="885019"/>
                </a:cubicBezTo>
                <a:cubicBezTo>
                  <a:pt x="582368" y="634887"/>
                  <a:pt x="783593" y="433774"/>
                  <a:pt x="1019923" y="287371"/>
                </a:cubicBezTo>
                <a:cubicBezTo>
                  <a:pt x="1272106" y="131259"/>
                  <a:pt x="1563904" y="37666"/>
                  <a:pt x="1887372" y="9366"/>
                </a:cubicBezTo>
                <a:cubicBezTo>
                  <a:pt x="1973122" y="1864"/>
                  <a:pt x="2059558" y="-1126"/>
                  <a:pt x="2146523" y="378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C7D4BB-E071-A348-834E-C7D413D6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1495168"/>
            <a:ext cx="5271804" cy="446907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l-PL" sz="1500" dirty="0"/>
              <a:t>Całe życie, jednak, obawiał się, czy znajdzie miłość.</a:t>
            </a:r>
          </a:p>
          <a:p>
            <a:pPr algn="just">
              <a:lnSpc>
                <a:spcPct val="130000"/>
              </a:lnSpc>
            </a:pPr>
            <a:endParaRPr lang="pl-PL" sz="1500" dirty="0"/>
          </a:p>
          <a:p>
            <a:pPr algn="just">
              <a:lnSpc>
                <a:spcPct val="130000"/>
              </a:lnSpc>
            </a:pPr>
            <a:r>
              <a:rPr lang="pl-PL" sz="1500" i="1" dirty="0"/>
              <a:t>Wątpiłem, czy kiedykolwiek będę miał żonę. Wątpiłem, czy spotkam kogoś, kto zechce mnie pokochać i być ze mną do końca życia, bo jestem księciem z bajki z brakującymi kończynami. Widząc, że innym niczego nie brakuje, myślałem, że nie mam szans w konkurencji z innymi mężczyznami o kobietę. Myślałem, że nigdy nie znajdę mojej księżniczki</a:t>
            </a:r>
            <a:r>
              <a:rPr lang="pl-PL" sz="1500" dirty="0"/>
              <a:t>.</a:t>
            </a:r>
            <a:endParaRPr lang="pl-PL" sz="1500" i="1" dirty="0"/>
          </a:p>
          <a:p>
            <a:pPr>
              <a:lnSpc>
                <a:spcPct val="130000"/>
              </a:lnSpc>
            </a:pPr>
            <a:endParaRPr lang="pl-PL" sz="1300" i="1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osoba, zewnętrzne, kostium&#10;&#10;Opis wygenerowany automatycznie">
            <a:extLst>
              <a:ext uri="{FF2B5EF4-FFF2-40B4-BE49-F238E27FC236}">
                <a16:creationId xmlns:a16="http://schemas.microsoft.com/office/drawing/2014/main" id="{B8FC2BDD-D913-DE46-B466-6F9BD95E7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5909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752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az 4" descr="Obraz zawierający osoba, ściana, wewnątrz, osoby&#10;&#10;Opis wygenerowany automatycznie">
            <a:extLst>
              <a:ext uri="{FF2B5EF4-FFF2-40B4-BE49-F238E27FC236}">
                <a16:creationId xmlns:a16="http://schemas.microsoft.com/office/drawing/2014/main" id="{4C1F0E65-6D51-234E-9E1D-12AF9ADA9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31" r="8167" b="2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92440A-BB57-7841-B6C9-E47E4FE2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59" y="1408670"/>
            <a:ext cx="5442185" cy="4555567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l-PL" sz="1600" dirty="0"/>
              <a:t>A jednak jego marzenie się spełniło </a:t>
            </a:r>
            <a:br>
              <a:rPr lang="pl-PL" sz="1600" dirty="0"/>
            </a:br>
            <a:r>
              <a:rPr lang="pl-PL" sz="1600" dirty="0"/>
              <a:t>i znalazł kobietę, która odkryła jego wewnętrzne piękno i doceniła go:</a:t>
            </a:r>
          </a:p>
          <a:p>
            <a:pPr algn="just">
              <a:lnSpc>
                <a:spcPct val="130000"/>
              </a:lnSpc>
            </a:pPr>
            <a:r>
              <a:rPr lang="pl-PL" sz="1600" dirty="0"/>
              <a:t> </a:t>
            </a:r>
          </a:p>
          <a:p>
            <a:pPr algn="just">
              <a:lnSpc>
                <a:spcPct val="130000"/>
              </a:lnSpc>
            </a:pPr>
            <a:r>
              <a:rPr lang="pl-PL" sz="1600" i="1" dirty="0"/>
              <a:t>Dla mnie Nick nie był gorszy. W momencie, w którym go zobaczyłam, jego oczy, uśmiech, pomyślałam: jaki on przystojny! Dla mnie Nick jest naprawdę księciem z bajki. Może nie jest idealny na zewnątrz, ale dla mnie jest idealną drugą połówką</a:t>
            </a:r>
            <a:r>
              <a:rPr lang="pl-PL" sz="1600" dirty="0"/>
              <a:t>, wyznała jego żona, </a:t>
            </a:r>
            <a:r>
              <a:rPr lang="pl-PL" sz="1600" dirty="0" err="1"/>
              <a:t>Kanae</a:t>
            </a:r>
            <a:r>
              <a:rPr lang="pl-PL" sz="1600" dirty="0"/>
              <a:t> </a:t>
            </a:r>
            <a:r>
              <a:rPr lang="pl-PL" sz="1600" dirty="0" err="1"/>
              <a:t>Miyahara</a:t>
            </a:r>
            <a:r>
              <a:rPr lang="pl-PL" sz="1600" dirty="0"/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227214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Obraz 7" descr="Obraz zawierający osoba, niebo, kostium, pozujący&#10;&#10;Opis wygenerowany automatycznie">
            <a:extLst>
              <a:ext uri="{FF2B5EF4-FFF2-40B4-BE49-F238E27FC236}">
                <a16:creationId xmlns:a16="http://schemas.microsoft.com/office/drawing/2014/main" id="{D02FE545-93BA-9C48-96CD-385C1C125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6264" y="965200"/>
            <a:ext cx="4386539" cy="2302933"/>
          </a:xfrm>
          <a:prstGeom prst="rect">
            <a:avLst/>
          </a:prstGeom>
        </p:spPr>
      </p:pic>
      <p:pic>
        <p:nvPicPr>
          <p:cNvPr id="5" name="Obraz 4" descr="Obraz zawierający osoba, ściana, wewnątrz, kobieta&#10;&#10;Opis wygenerowany automatycznie">
            <a:extLst>
              <a:ext uri="{FF2B5EF4-FFF2-40B4-BE49-F238E27FC236}">
                <a16:creationId xmlns:a16="http://schemas.microsoft.com/office/drawing/2014/main" id="{BCA746D1-AB2F-B84B-A462-A8B48BE68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93504" y="3589865"/>
            <a:ext cx="2313073" cy="231307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44A3E6-BBD5-FD45-8B61-F0E9FA3DE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369" y="1235676"/>
            <a:ext cx="3996098" cy="436999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30000"/>
              </a:lnSpc>
            </a:pPr>
            <a:r>
              <a:rPr lang="pl-PL" sz="1700" dirty="0"/>
              <a:t>Para pobrała się w 2012 roku i już rok później przyszedł na świat ich pierwszy syn - </a:t>
            </a:r>
            <a:r>
              <a:rPr lang="pl-PL" sz="1700" dirty="0" err="1"/>
              <a:t>Kiyoshi</a:t>
            </a:r>
            <a:r>
              <a:rPr lang="pl-PL" sz="1700" dirty="0"/>
              <a:t> James. </a:t>
            </a:r>
          </a:p>
          <a:p>
            <a:pPr algn="just">
              <a:lnSpc>
                <a:spcPct val="130000"/>
              </a:lnSpc>
            </a:pPr>
            <a:r>
              <a:rPr lang="pl-PL" sz="1700" dirty="0"/>
              <a:t>Początki nie były łatwe. Nowy członek rodziny przewartościował ich życie i sprawił, że Nick znów stanął przed trudnym wyzwaniem.</a:t>
            </a:r>
          </a:p>
          <a:p>
            <a:pPr algn="just">
              <a:lnSpc>
                <a:spcPct val="130000"/>
              </a:lnSpc>
            </a:pPr>
            <a:endParaRPr lang="pl-PL" sz="1700" dirty="0"/>
          </a:p>
          <a:p>
            <a:pPr algn="just">
              <a:lnSpc>
                <a:spcPct val="130000"/>
              </a:lnSpc>
            </a:pPr>
            <a:r>
              <a:rPr lang="pl-PL" sz="1700" i="1" dirty="0"/>
              <a:t>Jak wiele młodych par małżeńskich z dzieckiem okryliśmy, że unikanie rozmawiania o problemach w naszym życiu małżeńskim czy rodzinnym nie prowadzi do niczego konstruktywnego. Bolesne sprawy, zakopane gdzieś głęboko w pamięci, mają tendencję do ponownego wypływania na powierzchnię w czasie kłótni czy w jakichś bardziej stresujących sytuacjach. Twoje słowa mogą zarówno spowodować szkodę, jak i leczyć. To wybór, przed którym stoi każdy z nas</a:t>
            </a:r>
            <a:r>
              <a:rPr lang="pl-PL" sz="1700" dirty="0"/>
              <a:t>, pisze Nick.</a:t>
            </a:r>
          </a:p>
          <a:p>
            <a:pPr>
              <a:lnSpc>
                <a:spcPct val="130000"/>
              </a:lnSpc>
            </a:pP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2958395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osoba, zewnętrzne, brzeg, piaszczysty&#10;&#10;Opis wygenerowany automatycznie">
            <a:extLst>
              <a:ext uri="{FF2B5EF4-FFF2-40B4-BE49-F238E27FC236}">
                <a16:creationId xmlns:a16="http://schemas.microsoft.com/office/drawing/2014/main" id="{EF180FBE-C4DE-9541-A92F-AA1AB5E2B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0801" y="965200"/>
            <a:ext cx="4657466" cy="49276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7F0B3C-3CED-6243-9A2E-7CC6A1992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06" y="1816443"/>
            <a:ext cx="4023361" cy="3789228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pl-PL" dirty="0"/>
              <a:t>W 2015 roku na świecie pojawił się drugi syn – </a:t>
            </a:r>
            <a:r>
              <a:rPr lang="pl-PL" dirty="0" err="1"/>
              <a:t>Dejan</a:t>
            </a:r>
            <a:r>
              <a:rPr lang="pl-PL" dirty="0"/>
              <a:t> Levi. Ale to nie koniec niespodzianek! 20 grudnia 2017 roku na świat przyszły bliźniaczki, Olivia i </a:t>
            </a:r>
            <a:r>
              <a:rPr lang="pl-PL" dirty="0" err="1"/>
              <a:t>Ellie</a:t>
            </a:r>
            <a:r>
              <a:rPr lang="pl-PL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863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35CAC4-9A9A-4843-BDBE-3A7C27E6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2" y="1309816"/>
            <a:ext cx="5829702" cy="4654422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l-PL" dirty="0"/>
              <a:t>Dziś Nick </a:t>
            </a:r>
            <a:r>
              <a:rPr lang="pl-PL" dirty="0" err="1"/>
              <a:t>Vujicic</a:t>
            </a:r>
            <a:r>
              <a:rPr lang="pl-PL" dirty="0"/>
              <a:t> wciąż podróżuje, motywuje ludzi, zachęca do działania, głosi Boga, ale teraz już wraz z ukochaną żoną. Małżonkowie wierni są zasadzie św. Joanny </a:t>
            </a:r>
            <a:r>
              <a:rPr lang="pl-PL" dirty="0" err="1"/>
              <a:t>Beretta</a:t>
            </a:r>
            <a:r>
              <a:rPr lang="pl-PL" dirty="0"/>
              <a:t> </a:t>
            </a:r>
            <a:r>
              <a:rPr lang="pl-PL" dirty="0" err="1"/>
              <a:t>Molla</a:t>
            </a:r>
            <a:r>
              <a:rPr lang="pl-PL" dirty="0"/>
              <a:t>: </a:t>
            </a:r>
          </a:p>
          <a:p>
            <a:pPr algn="just">
              <a:lnSpc>
                <a:spcPct val="130000"/>
              </a:lnSpc>
            </a:pPr>
            <a:endParaRPr lang="pl-PL" dirty="0"/>
          </a:p>
          <a:p>
            <a:pPr algn="just">
              <a:lnSpc>
                <a:spcPct val="130000"/>
              </a:lnSpc>
            </a:pPr>
            <a:r>
              <a:rPr lang="pl-PL" i="1" dirty="0"/>
              <a:t>Co mogę zrobić, by Cię uszczęśliwić? </a:t>
            </a:r>
          </a:p>
          <a:p>
            <a:pPr algn="just">
              <a:lnSpc>
                <a:spcPct val="130000"/>
              </a:lnSpc>
            </a:pPr>
            <a:endParaRPr lang="pl-PL" i="1" dirty="0"/>
          </a:p>
          <a:p>
            <a:pPr algn="just">
              <a:lnSpc>
                <a:spcPct val="130000"/>
              </a:lnSpc>
            </a:pPr>
            <a:r>
              <a:rPr lang="pl-PL" dirty="0"/>
              <a:t>I każdego dnia dziękują za siebie, swoją rodzinę i wszystko, co posiadają. </a:t>
            </a:r>
          </a:p>
          <a:p>
            <a:pPr>
              <a:lnSpc>
                <a:spcPct val="130000"/>
              </a:lnSpc>
            </a:pPr>
            <a:endParaRPr lang="pl-PL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osoba, wewnątrz, ściana&#10;&#10;Opis wygenerowany automatycznie">
            <a:extLst>
              <a:ext uri="{FF2B5EF4-FFF2-40B4-BE49-F238E27FC236}">
                <a16:creationId xmlns:a16="http://schemas.microsoft.com/office/drawing/2014/main" id="{5260A51F-02A0-094D-8588-98BABF1A6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" b="18611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8" name="Obraz 7" descr="Obraz zawierający stół, ściana, osoba, wewnątrz&#10;&#10;Opis wygenerowany automatycznie">
            <a:extLst>
              <a:ext uri="{FF2B5EF4-FFF2-40B4-BE49-F238E27FC236}">
                <a16:creationId xmlns:a16="http://schemas.microsoft.com/office/drawing/2014/main" id="{D1AC030E-825B-C744-B35B-F8F9093D3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30" r="3" b="3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465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96EC28-97FE-504A-AAB9-6914B772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1322173"/>
            <a:ext cx="5271804" cy="464206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Niesamowite jest przyglądanie się ludziom, którzy odkryli swój przepis na życie, swoje obdarowanie, misję, którą mają do wykonania na tym świecie. Za tym odkryciem zawsze idzie dzielenie się sobą z innymi, niezwykły blask, który taka osoba roztacza w swoim otoczeniu. Takim światłem jest dla nas Nick. Wierzymy, że i Wam dodał otuchy i sił do walki.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osoba, wewnątrz, ściana&#10;&#10;Opis wygenerowany automatycznie">
            <a:extLst>
              <a:ext uri="{FF2B5EF4-FFF2-40B4-BE49-F238E27FC236}">
                <a16:creationId xmlns:a16="http://schemas.microsoft.com/office/drawing/2014/main" id="{267AE620-23BD-614E-8252-6D972B17A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463" r="17711" b="-2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6550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C3D489-654C-A24B-8D4C-830215F5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7B4844-A3A7-BF48-B82A-5A8798FCE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/>
              <a:t>Tak pisze w swojej książce </a:t>
            </a:r>
            <a:r>
              <a:rPr lang="pl-PL" i="1" dirty="0"/>
              <a:t>Niezwyciężony! Potęga wiary w działaniu</a:t>
            </a:r>
            <a:r>
              <a:rPr lang="pl-PL" dirty="0"/>
              <a:t>:</a:t>
            </a:r>
            <a:endParaRPr lang="pl-PL" i="1" dirty="0"/>
          </a:p>
          <a:p>
            <a:pPr algn="just"/>
            <a:r>
              <a:rPr lang="pl-PL" i="1" dirty="0"/>
              <a:t>Czy nie muszę się już o nic martwić? Czy każdy kolejny dzień wypełniają tylko promienie słońca, kwiaty i błogie szczęście? Nie - wszyscy wiemy, że prawdziwe życie nie jest usłane różami. Ale dziękuję Bogu za każdą chwilę, gdy mogę kroczyć ścieżką, którą On dla mnie wytyczył! Wszyscy jesteśmy tutaj z określonego powodu. Ja odkryłem już swoje powołanie - niech moja historia pomoże ci uwierzyć, że na ciebie również czeka niezwykła droga wytyczona przez Boga.</a:t>
            </a:r>
          </a:p>
        </p:txBody>
      </p:sp>
    </p:spTree>
    <p:extLst>
      <p:ext uri="{BB962C8B-B14F-4D97-AF65-F5344CB8AC3E}">
        <p14:creationId xmlns:p14="http://schemas.microsoft.com/office/powerpoint/2010/main" val="188530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24CBFB-D803-467F-960F-B6A30F82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F893D7-FBFE-C94A-8105-B361B7F7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823" y="1346268"/>
            <a:ext cx="8868354" cy="246366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Wprowadzenie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026B71D-5A6F-48FE-AC6A-D7AAA018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7015" y="-1314429"/>
            <a:ext cx="1697663" cy="12191695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D4DF50-0A3F-9441-826F-AB8E3B67D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6" y="3809935"/>
            <a:ext cx="6953250" cy="1524066"/>
          </a:xfrm>
        </p:spPr>
        <p:txBody>
          <a:bodyPr vert="horz" lIns="109728" tIns="109728" rIns="109728" bIns="91440" rtlCol="0" anchor="t">
            <a:normAutofit fontScale="40000" lnSpcReduction="20000"/>
          </a:bodyPr>
          <a:lstStyle/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grudnia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przypada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Międzynarodowy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Dzień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Osób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Niepełnosprawnych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tej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okazji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zapraszamy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Was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spotkanie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sz="29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Nickiem</a:t>
            </a:r>
            <a:r>
              <a:rPr lang="en-US" sz="2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Vujicicem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Niezwykłym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człowiekiem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który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od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uczy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empatii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tolerancji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względem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osób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niepełnosprawnych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oraz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pokazuje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radzić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sobie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życiem mimo przeciwności losu, jak je przekuć w atuty, nie poddawać się i jak czerpać </a:t>
            </a:r>
            <a:b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życia garściami wbrew ograniczeniom fizycznym. </a:t>
            </a:r>
            <a:b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Zapraszamy!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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78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tekst, podłoże, zewnętrzne, osoba&#10;&#10;Opis wygenerowany automatycznie">
            <a:extLst>
              <a:ext uri="{FF2B5EF4-FFF2-40B4-BE49-F238E27FC236}">
                <a16:creationId xmlns:a16="http://schemas.microsoft.com/office/drawing/2014/main" id="{02C91A23-5B90-4040-8946-8B89C11C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5199" y="1836767"/>
            <a:ext cx="4788670" cy="318446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F035A3-F38A-3840-829B-8A8A4D80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06" y="2026508"/>
            <a:ext cx="4023361" cy="3579163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I dodaje:</a:t>
            </a:r>
          </a:p>
          <a:p>
            <a:pPr algn="just"/>
            <a:r>
              <a:rPr lang="pl-PL" i="1" dirty="0"/>
              <a:t>Zwycięstwo nie jest wtedy, gdy wstaję. Zwycięstwo jest wtedy, gdy zdaję sobie sprawę, że nie mogę tego zrobić sam</a:t>
            </a:r>
            <a:r>
              <a:rPr lang="pl-PL" dirty="0"/>
              <a:t>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4235130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96884B-37DA-5247-8D31-8A59A32C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A31DCB-F232-594D-B536-7ADC376B6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Dziękujemy Wam za dzisiejsze spotkanie. </a:t>
            </a:r>
          </a:p>
          <a:p>
            <a:pPr algn="just"/>
            <a:r>
              <a:rPr lang="pl-PL" dirty="0"/>
              <a:t>Jutro poznamy inną postać, która inspiruje i zachęca do stawania w odwadze mimo niepełnosprawności. Serdecznie zapraszamy! </a:t>
            </a:r>
            <a:r>
              <a:rPr lang="pl-PL" dirty="0">
                <a:sym typeface="Wingdings" pitchFamily="2" charset="2"/>
              </a:rPr>
              <a:t>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458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B8FDB4-A54D-BE46-AA20-C7D89E81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Opracowanie i 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E4FA26-55BC-AD4C-A140-F5336E85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Opracowanie: mgr Anna Trzcińska, Zespół Szkół Specjalnych Nr 78 im. E. Szelburg-Zarembiny w Instytucie "Pomnik-Centrum Zdrowia Dziecka”, grudzień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Materiały źródłowe: </a:t>
            </a:r>
            <a:r>
              <a:rPr lang="pl-PL" dirty="0">
                <a:hlinkClick r:id="rId2"/>
              </a:rPr>
              <a:t>https://pl.wikipedia.org/wiki/Nick_Vujicic</a:t>
            </a:r>
            <a:r>
              <a:rPr lang="pl-PL" dirty="0"/>
              <a:t>, </a:t>
            </a:r>
            <a:r>
              <a:rPr lang="pl-PL" dirty="0">
                <a:hlinkClick r:id="rId3"/>
              </a:rPr>
              <a:t>http://zmianazawodowa.pl/wiedza/inspiracje/192-moja-inspiracja-nick-vujicic</a:t>
            </a:r>
            <a:r>
              <a:rPr lang="pl-PL" dirty="0"/>
              <a:t>, </a:t>
            </a:r>
            <a:r>
              <a:rPr lang="pl-PL" dirty="0">
                <a:hlinkClick r:id="rId4"/>
              </a:rPr>
              <a:t>https://viva.pl/ludzie/newsy/nie-ma-rak-i-nog-ale-inspiruje-miliony-nicka-vujicic-rodzina-osiagniecia-32602-r3/</a:t>
            </a:r>
            <a:r>
              <a:rPr lang="pl-PL" dirty="0"/>
              <a:t> (dostęp: 01.12.2020)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Zdjęcia: </a:t>
            </a:r>
            <a:r>
              <a:rPr lang="pl-PL" dirty="0">
                <a:hlinkClick r:id="rId5"/>
              </a:rPr>
              <a:t>https://www.vorpalina.com/wp-content/uploads/2012/09/nick.jpg</a:t>
            </a:r>
            <a:r>
              <a:rPr lang="pl-PL" dirty="0"/>
              <a:t>, </a:t>
            </a:r>
            <a:r>
              <a:rPr lang="pl-PL" dirty="0">
                <a:hlinkClick r:id="rId6"/>
              </a:rPr>
              <a:t>http://3.bp.blogspot.com/-8cTAqRjrqeo/UeDBxOoWaYI/AAAAAAAAB-Y/zUhHsG5OB6o/s1600/Nick_Vujicic_joinavantiway.png</a:t>
            </a:r>
            <a:r>
              <a:rPr lang="pl-PL" dirty="0"/>
              <a:t>, </a:t>
            </a:r>
            <a:r>
              <a:rPr lang="pl-PL" dirty="0">
                <a:hlinkClick r:id="rId7"/>
              </a:rPr>
              <a:t>http://pic.pimg.tw/luciechen/1380134618-3776414568.jpg</a:t>
            </a:r>
            <a:r>
              <a:rPr lang="pl-PL" dirty="0"/>
              <a:t>, </a:t>
            </a:r>
            <a:r>
              <a:rPr lang="pl-PL" dirty="0">
                <a:hlinkClick r:id="rId8"/>
              </a:rPr>
              <a:t>https://empowermentmomentsblog.files.wordpress.com/2015/11/best-nick-vujicic-quotes-that-will-inspire-you-to-the-max.jpg</a:t>
            </a:r>
            <a:r>
              <a:rPr lang="pl-PL" dirty="0"/>
              <a:t>, </a:t>
            </a:r>
            <a:r>
              <a:rPr lang="pl-PL" dirty="0">
                <a:hlinkClick r:id="rId9"/>
              </a:rPr>
              <a:t>http://1.bp.blogspot.com/-DWRg31kdtZ8/VVOCbdfSciI/AAAAAAAAEmI/7_qNELXL__s/w1200-h630-p-k-no-nu/IMG_3668.jpg</a:t>
            </a:r>
            <a:r>
              <a:rPr lang="pl-PL" dirty="0"/>
              <a:t>, </a:t>
            </a:r>
            <a:r>
              <a:rPr lang="pl-PL" dirty="0">
                <a:hlinkClick r:id="rId10"/>
              </a:rPr>
              <a:t>http://4.bp.blogspot.com/_Ysc1d2UUmyc/SeO_YCpePqI/AAAAAAAAFfM/Z6jjzwZk5LM/s400/nick_vujicic_wheelchair.jpg</a:t>
            </a:r>
            <a:r>
              <a:rPr lang="pl-PL" dirty="0"/>
              <a:t>, </a:t>
            </a:r>
            <a:r>
              <a:rPr lang="pl-PL" dirty="0">
                <a:hlinkClick r:id="rId11"/>
              </a:rPr>
              <a:t>http://2.bp.blogspot.com/-rH1_9fe8DPM/UA15OA6HzpI/AAAAAAAADc8/Ys59fn-ndk8/w1200-h630-p-nu/Nicolasvujicic.jpg</a:t>
            </a:r>
            <a:r>
              <a:rPr lang="pl-PL" dirty="0"/>
              <a:t>, </a:t>
            </a:r>
            <a:r>
              <a:rPr lang="pl-PL" dirty="0">
                <a:hlinkClick r:id="rId12"/>
              </a:rPr>
              <a:t>http://www.cliffordowusugyamfi.com/wp-content/uploads/2016/11/step-out-in-faith-800x405.jpg</a:t>
            </a:r>
            <a:r>
              <a:rPr lang="pl-PL" dirty="0"/>
              <a:t>, </a:t>
            </a:r>
            <a:r>
              <a:rPr lang="pl-PL" dirty="0">
                <a:hlinkClick r:id="rId13"/>
              </a:rPr>
              <a:t>https://nickencancun.files.wordpress.com/2011/03/nick-vujicic-india-2.jpg</a:t>
            </a:r>
            <a:r>
              <a:rPr lang="pl-PL" dirty="0"/>
              <a:t>, </a:t>
            </a:r>
            <a:r>
              <a:rPr lang="pl-PL" dirty="0">
                <a:hlinkClick r:id="rId14"/>
              </a:rPr>
              <a:t>http://hilravinha.com/wp-content/uploads/2016/01/Nick.png</a:t>
            </a:r>
            <a:r>
              <a:rPr lang="pl-PL" dirty="0"/>
              <a:t>, </a:t>
            </a:r>
            <a:r>
              <a:rPr lang="pl-PL" dirty="0">
                <a:hlinkClick r:id="rId15"/>
              </a:rPr>
              <a:t>https://anarm.net/blog/images/nick-vujicic.jpg</a:t>
            </a:r>
            <a:r>
              <a:rPr lang="pl-PL" dirty="0"/>
              <a:t>, </a:t>
            </a:r>
            <a:r>
              <a:rPr lang="pl-PL" dirty="0">
                <a:hlinkClick r:id="rId16"/>
              </a:rPr>
              <a:t>https://upload.wikimedia.org/wikipedia/en/thumb/6/66/Nick_Vujicic_speaking.jpg/235px-Nick_Vujicic_speaking.jpg</a:t>
            </a:r>
            <a:r>
              <a:rPr lang="pl-PL" dirty="0"/>
              <a:t>, </a:t>
            </a:r>
            <a:r>
              <a:rPr lang="pl-PL" dirty="0">
                <a:hlinkClick r:id="rId17"/>
              </a:rPr>
              <a:t>http://4.bp.blogspot.com/-P9Doen6L4Ts/Ui9dbDwd8tI/AAAAAAAAjBI/YiWSE1APizc/s1600/Nick%2BVujicic-Wife-Kiyoshi.jpg</a:t>
            </a:r>
            <a:r>
              <a:rPr lang="pl-PL" dirty="0"/>
              <a:t>, </a:t>
            </a:r>
            <a:r>
              <a:rPr lang="pl-PL" dirty="0">
                <a:hlinkClick r:id="rId18"/>
              </a:rPr>
              <a:t>http://4.bp.blogspot.com/-xVBbBbr4rAs/U_GQcW54GsI/AAAAAAAA67s/E58slZLutC4/w1200-h630-p-nu/Nick%2BVujicic%2Bwedding.jpg</a:t>
            </a:r>
            <a:r>
              <a:rPr lang="pl-PL" dirty="0"/>
              <a:t>, </a:t>
            </a:r>
            <a:r>
              <a:rPr lang="pl-PL" dirty="0">
                <a:hlinkClick r:id="rId19"/>
              </a:rPr>
              <a:t>http://2.bp.blogspot.com/-rH1_9fe8DPM/UA15OA6HzpI/AAAAAAAADc8/Ys59fn-ndk8/s320/Nicolasvujicic.jpg</a:t>
            </a:r>
            <a:r>
              <a:rPr lang="pl-PL" dirty="0"/>
              <a:t>, </a:t>
            </a:r>
            <a:r>
              <a:rPr lang="pl-PL" dirty="0">
                <a:hlinkClick r:id="rId20"/>
              </a:rPr>
              <a:t>https://empowermentmomentsblog.files.wordpress.com/2015/11/best-nick-vujicic-quotes-that-will-inspire-you-to-the-max4.jpg?w=620&amp;h=413</a:t>
            </a:r>
            <a:r>
              <a:rPr lang="pl-PL" dirty="0"/>
              <a:t>, </a:t>
            </a:r>
            <a:r>
              <a:rPr lang="pl-PL" dirty="0">
                <a:hlinkClick r:id="rId21"/>
              </a:rPr>
              <a:t>https://upload.wikimedia.org/wikipedia/commons/thumb/4/41/CBR-AIA-Nick-Vujicic-021916-0252.jpg/1200px-CBR-AIA-Nick-Vujicic-021916-0252.jpg</a:t>
            </a:r>
            <a:r>
              <a:rPr lang="pl-PL" dirty="0"/>
              <a:t> (dostęp: 01.12.2020)</a:t>
            </a:r>
          </a:p>
        </p:txBody>
      </p:sp>
    </p:spTree>
    <p:extLst>
      <p:ext uri="{BB962C8B-B14F-4D97-AF65-F5344CB8AC3E}">
        <p14:creationId xmlns:p14="http://schemas.microsoft.com/office/powerpoint/2010/main" val="341660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tekst, osoba, mężczyzna, pozujący&#10;&#10;Opis wygenerowany automatycznie">
            <a:extLst>
              <a:ext uri="{FF2B5EF4-FFF2-40B4-BE49-F238E27FC236}">
                <a16:creationId xmlns:a16="http://schemas.microsoft.com/office/drawing/2014/main" id="{08E29D15-2BBA-5F4C-833F-FB7F6D0A2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969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1" name="Freeform: Shape 14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0D2E8D-A5BC-7E40-A9E8-DB21F4A9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4EE31E-3BC9-4E43-8F06-9D40D109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l-PL" sz="1500" dirty="0"/>
              <a:t>3 grudnia 2020 roku to Święto Osób Niepełnosprawnych. Dzień później będzie obchodził swoje 38. urodziny </a:t>
            </a:r>
            <a:r>
              <a:rPr lang="pl-PL" sz="1500" b="1" dirty="0"/>
              <a:t>Nick </a:t>
            </a:r>
            <a:r>
              <a:rPr lang="pl-PL" sz="1500" b="1" dirty="0" err="1"/>
              <a:t>Vujicic</a:t>
            </a:r>
            <a:r>
              <a:rPr lang="pl-PL" sz="1500" dirty="0"/>
              <a:t>, a właściwie </a:t>
            </a:r>
            <a:r>
              <a:rPr lang="pl-PL" sz="1500" b="1" dirty="0"/>
              <a:t>Nicholas James </a:t>
            </a:r>
            <a:r>
              <a:rPr lang="pl-PL" sz="1500" b="1" dirty="0" err="1"/>
              <a:t>Vujicic</a:t>
            </a:r>
            <a:r>
              <a:rPr lang="pl-PL" sz="1500" dirty="0"/>
              <a:t>. Ten Australijczyk serbskiego pochodzenia jest niewątpliwie fenomenem, który potrafi poruszyć do głębi. Spytacie, być może, dlaczego? Historia Jego życia jest niezwykle poruszająca. Oto Nick.</a:t>
            </a:r>
          </a:p>
        </p:txBody>
      </p:sp>
    </p:spTree>
    <p:extLst>
      <p:ext uri="{BB962C8B-B14F-4D97-AF65-F5344CB8AC3E}">
        <p14:creationId xmlns:p14="http://schemas.microsoft.com/office/powerpoint/2010/main" val="395728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1A7443-19DF-A44C-B509-05AD35484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31092"/>
            <a:ext cx="5181599" cy="4333146"/>
          </a:xfrm>
        </p:spPr>
        <p:txBody>
          <a:bodyPr anchor="t">
            <a:normAutofit/>
          </a:bodyPr>
          <a:lstStyle/>
          <a:p>
            <a:pPr algn="just"/>
            <a:r>
              <a:rPr lang="pl-PL" dirty="0"/>
              <a:t>Przyszedł na świat w rodzinie pastora i pielęgniarki 4 grudnia 1982 roku. Tuż po porodzie okazało się, że cierpi na rzadką chorobę znaną jako zespół tetra-</a:t>
            </a:r>
            <a:r>
              <a:rPr lang="pl-PL" dirty="0" err="1"/>
              <a:t>amelia</a:t>
            </a:r>
            <a:r>
              <a:rPr lang="pl-PL" dirty="0"/>
              <a:t>. To całkowity wrodzony brak rąk i nóg. Nick miał jedynie jedną zdeformowaną stopę z dwoma palcami. </a:t>
            </a:r>
          </a:p>
          <a:p>
            <a:pPr algn="just"/>
            <a:endParaRPr lang="pl-PL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Obraz 7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E6831F5A-951C-1C45-96B6-3A9FE51AF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694" r="1" b="29842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987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osoba, wewnątrz, dziecko&#10;&#10;Opis wygenerowany automatycznie">
            <a:extLst>
              <a:ext uri="{FF2B5EF4-FFF2-40B4-BE49-F238E27FC236}">
                <a16:creationId xmlns:a16="http://schemas.microsoft.com/office/drawing/2014/main" id="{8032C37D-3773-B744-9140-B0DC49235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5199" y="1569869"/>
            <a:ext cx="4788670" cy="371826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D669DF-A478-7342-A13F-89DE2581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06" y="1717589"/>
            <a:ext cx="4023361" cy="3888082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l-PL" sz="1400" i="1" dirty="0"/>
              <a:t>Urodziłem się bez kończyn, ale – na przekór okolicznościom – żyję pełnią życia. </a:t>
            </a:r>
          </a:p>
          <a:p>
            <a:pPr algn="just">
              <a:lnSpc>
                <a:spcPct val="130000"/>
              </a:lnSpc>
            </a:pPr>
            <a:r>
              <a:rPr lang="pl-PL" sz="1400" dirty="0"/>
              <a:t>Tak zaczyna swoją opowieść o sobie Nick. I po chwili wyznaje:</a:t>
            </a:r>
          </a:p>
          <a:p>
            <a:pPr algn="just">
              <a:lnSpc>
                <a:spcPct val="130000"/>
              </a:lnSpc>
            </a:pPr>
            <a:r>
              <a:rPr lang="pl-PL" sz="1400" i="1" dirty="0"/>
              <a:t>Jest mądre japońskie przysłowie: siedem razy upadniesz, osiem razy wstaniesz. Czy byłbym tu dziś z wami, gdybym się pewnego dnia nie podniósł?</a:t>
            </a:r>
          </a:p>
          <a:p>
            <a:pPr>
              <a:lnSpc>
                <a:spcPct val="130000"/>
              </a:lnSpc>
            </a:pPr>
            <a:endParaRPr lang="pl-PL" sz="1100" dirty="0"/>
          </a:p>
          <a:p>
            <a:pPr>
              <a:lnSpc>
                <a:spcPct val="130000"/>
              </a:lnSpc>
            </a:pP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3944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D1CB8C-C81D-524A-92B3-5BD49850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630915"/>
          </a:xfrm>
        </p:spPr>
        <p:txBody>
          <a:bodyPr anchor="b"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706A4D-EC1A-7341-AEC4-92D33D93F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42303"/>
            <a:ext cx="5181599" cy="4221935"/>
          </a:xfrm>
        </p:spPr>
        <p:txBody>
          <a:bodyPr anchor="t">
            <a:normAutofit/>
          </a:bodyPr>
          <a:lstStyle/>
          <a:p>
            <a:pPr algn="just"/>
            <a:r>
              <a:rPr lang="pl-PL" dirty="0"/>
              <a:t>Rodzice, mimo początkowego szoku </a:t>
            </a:r>
            <a:br>
              <a:rPr lang="pl-PL" dirty="0"/>
            </a:br>
            <a:r>
              <a:rPr lang="pl-PL" dirty="0"/>
              <a:t>i trudnych reakcji otoczenia, w tym rodziny i wspólnoty, do której należeli, nie odrzucili syna. Postanowili wychować go najlepiej jak potrafili i zapewnić mu dobre dzieciństwo.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mężczyzna, osoba, wewnątrz, pozujący&#10;&#10;Opis wygenerowany automatycznie">
            <a:extLst>
              <a:ext uri="{FF2B5EF4-FFF2-40B4-BE49-F238E27FC236}">
                <a16:creationId xmlns:a16="http://schemas.microsoft.com/office/drawing/2014/main" id="{0C8BCC24-CDF9-BA44-971E-7B0301999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51950" y="107382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8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793C81-498C-284C-8D23-62283792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877330"/>
            <a:ext cx="5271804" cy="5086908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pl-PL" sz="2000" i="1" dirty="0"/>
              <a:t>W pierwszych latach życia uznawałem za oczywiste, że jestem kochanym, zachwycającym bobasem i w niczym nie różnię się od innych dzieci. Błoga nieświadomość była wtedy cudownym darem. Nie zdawałem sobie sprawy, że jestem inny i czeka mnie w przyszłości wiele problemów</a:t>
            </a:r>
            <a:r>
              <a:rPr lang="pl-PL" sz="2000" dirty="0"/>
              <a:t>, wspomina Nick w autobiograficznej książce </a:t>
            </a:r>
            <a:r>
              <a:rPr lang="pl-PL" sz="2000" i="1" dirty="0"/>
              <a:t>Bez rąk, bez nóg, bez ograniczeń</a:t>
            </a:r>
            <a:r>
              <a:rPr lang="pl-PL" sz="2000" dirty="0"/>
              <a:t>.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6D1F339-F0F9-E246-8633-DCDB232EC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09" r="2" b="2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755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36CE68-CB3C-4699-9422-3073853CB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6391" y="822971"/>
            <a:ext cx="5372376" cy="509056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56DA69-4637-40FE-A14B-5213BBB58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35541" y="584218"/>
            <a:ext cx="5693134" cy="548019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4D709A-6610-48B7-9F98-AFA02ECBA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313" y="895082"/>
            <a:ext cx="5029020" cy="487679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az 4" descr="Obraz zawierający zewnętrzne, osoba&#10;&#10;Opis wygenerowany automatycznie">
            <a:extLst>
              <a:ext uri="{FF2B5EF4-FFF2-40B4-BE49-F238E27FC236}">
                <a16:creationId xmlns:a16="http://schemas.microsoft.com/office/drawing/2014/main" id="{D3435EBF-60B7-4544-98AD-E2F33A6C9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80424" y="822971"/>
            <a:ext cx="2863443" cy="509056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29780A-1920-D24F-9F25-915B98FD5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937" y="1890585"/>
            <a:ext cx="4269851" cy="3094884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pl-PL" sz="2000" dirty="0"/>
              <a:t>Nick, dzięki staraniom rodziców, był pierwszym niepełnosprawnym dzieckiem w Australii, któremu pozwolono uczęszczać do normalnej szkoły. Nie było mu lekko. </a:t>
            </a:r>
          </a:p>
          <a:p>
            <a:pPr algn="ctr">
              <a:lnSpc>
                <a:spcPct val="130000"/>
              </a:lnSpc>
            </a:pPr>
            <a:endParaRPr lang="pl-PL" sz="1500" dirty="0"/>
          </a:p>
          <a:p>
            <a:pPr algn="ctr">
              <a:lnSpc>
                <a:spcPct val="130000"/>
              </a:lnSpc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71469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19801E-A6E2-4F88-BB91-2A71DBC4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5653" y="540689"/>
            <a:ext cx="3559978" cy="280500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84FA090-1E51-4E96-AE7C-430E378B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4077" y="421418"/>
            <a:ext cx="3943847" cy="311773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az 4" descr="Obraz zawierający drzewo, osoba, zewnętrzne, mężczyzna&#10;&#10;Opis wygenerowany automatycznie">
            <a:extLst>
              <a:ext uri="{FF2B5EF4-FFF2-40B4-BE49-F238E27FC236}">
                <a16:creationId xmlns:a16="http://schemas.microsoft.com/office/drawing/2014/main" id="{624B2276-9520-2F4A-9C02-FCE55626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596" r="26484"/>
          <a:stretch/>
        </p:blipFill>
        <p:spPr>
          <a:xfrm>
            <a:off x="4488445" y="707666"/>
            <a:ext cx="3114396" cy="2484727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89869E-ECC4-4D30-B2DF-C7DC3DD85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0566" y="341627"/>
            <a:ext cx="4205424" cy="330404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FBAF5F-D294-1B41-B071-F3C3117CE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4" y="3812650"/>
            <a:ext cx="8932863" cy="2278049"/>
          </a:xfrm>
        </p:spPr>
        <p:txBody>
          <a:bodyPr>
            <a:normAutofit fontScale="92500"/>
          </a:bodyPr>
          <a:lstStyle/>
          <a:p>
            <a:pPr algn="ctr">
              <a:lnSpc>
                <a:spcPct val="130000"/>
              </a:lnSpc>
            </a:pPr>
            <a:r>
              <a:rPr lang="pl-PL" sz="1400" dirty="0"/>
              <a:t>Był poniżany i gnębiony, a </a:t>
            </a:r>
            <a:r>
              <a:rPr lang="pl-PL" sz="1400" dirty="0" err="1"/>
              <a:t>hejterskie</a:t>
            </a:r>
            <a:r>
              <a:rPr lang="pl-PL" sz="1400" dirty="0"/>
              <a:t> komentarze na temat jego wyglądu doprowadziły go do niskiej samooceny, depresji, myśli i prób samobójczych. Miał 8 lat. </a:t>
            </a:r>
          </a:p>
          <a:p>
            <a:pPr algn="ctr">
              <a:lnSpc>
                <a:spcPct val="130000"/>
              </a:lnSpc>
            </a:pPr>
            <a:r>
              <a:rPr lang="pl-PL" sz="1400" dirty="0"/>
              <a:t>Rodzice ze wszystkich sił walczyli o syna. Jego mama pokazała mu artykuł o mężczyźnie, który mimo niepełnosprawności doskonale sobie radził. Wówczas Nick uświadomił sobie, że niepełnosprawność fizyczna to tylko wymówka, a jemu po prostu brak odwagi, by zacząć prawdziwie żyć. </a:t>
            </a:r>
          </a:p>
          <a:p>
            <a:pPr algn="ctr">
              <a:lnSpc>
                <a:spcPct val="130000"/>
              </a:lnSpc>
            </a:pPr>
            <a:r>
              <a:rPr lang="pl-PL" sz="1400" b="1" dirty="0"/>
              <a:t>Postanowił zawalczyć o siebie.</a:t>
            </a:r>
          </a:p>
        </p:txBody>
      </p:sp>
    </p:spTree>
    <p:extLst>
      <p:ext uri="{BB962C8B-B14F-4D97-AF65-F5344CB8AC3E}">
        <p14:creationId xmlns:p14="http://schemas.microsoft.com/office/powerpoint/2010/main" val="27283969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1645</Words>
  <Application>Microsoft Office PowerPoint</Application>
  <PresentationFormat>Panoramiczny</PresentationFormat>
  <Paragraphs>47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Meiryo</vt:lpstr>
      <vt:lpstr>Arial</vt:lpstr>
      <vt:lpstr>Corbel</vt:lpstr>
      <vt:lpstr>Wingdings</vt:lpstr>
      <vt:lpstr>SketchLinesVTI</vt:lpstr>
      <vt:lpstr>Nicholas James Vujicic</vt:lpstr>
      <vt:lpstr>Wprowadzenie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Opracowanie i 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Nicholas James Vujicic</dc:title>
  <dc:creator>Trzcińska Anna - włoski</dc:creator>
  <cp:lastModifiedBy>Vostro 15</cp:lastModifiedBy>
  <cp:revision>7</cp:revision>
  <dcterms:created xsi:type="dcterms:W3CDTF">2020-12-01T12:20:47Z</dcterms:created>
  <dcterms:modified xsi:type="dcterms:W3CDTF">2020-12-01T13:17:31Z</dcterms:modified>
</cp:coreProperties>
</file>