
<file path=[Content_Types].xml><?xml version="1.0" encoding="utf-8"?>
<Types xmlns="http://schemas.openxmlformats.org/package/2006/content-types">
  <Default Extension="png" ContentType="image/png"/>
  <Default Extension="jpeg" ContentType="image/jpeg"/>
  <Default Extension="aspx"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3" r:id="rId8"/>
    <p:sldId id="264" r:id="rId9"/>
    <p:sldId id="266" r:id="rId10"/>
    <p:sldId id="265" r:id="rId11"/>
    <p:sldId id="267" r:id="rId12"/>
    <p:sldId id="268" r:id="rId13"/>
    <p:sldId id="269" r:id="rId14"/>
    <p:sldId id="270" r:id="rId15"/>
    <p:sldId id="271" r:id="rId16"/>
    <p:sldId id="272" r:id="rId17"/>
    <p:sldId id="279" r:id="rId18"/>
    <p:sldId id="273" r:id="rId19"/>
    <p:sldId id="274" r:id="rId20"/>
    <p:sldId id="277" r:id="rId21"/>
    <p:sldId id="275" r:id="rId22"/>
    <p:sldId id="276" r:id="rId23"/>
    <p:sldId id="278"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3C943-7410-4D09-8707-72880B49EFA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0BAFB70-5D3D-4E7C-8B1B-52D69187E3A2}">
      <dgm:prSet custT="1"/>
      <dgm:spPr/>
      <dgm:t>
        <a:bodyPr/>
        <a:lstStyle/>
        <a:p>
          <a:r>
            <a:rPr lang="pl-PL" sz="2000" b="1" dirty="0"/>
            <a:t>Przebieg zajęć: </a:t>
          </a:r>
        </a:p>
        <a:p>
          <a:r>
            <a:rPr lang="pl-PL" sz="2000" b="1" dirty="0"/>
            <a:t>1. </a:t>
          </a:r>
          <a:r>
            <a:rPr lang="pl-PL" sz="2000" dirty="0"/>
            <a:t>Wstęp: przywitanie wychowanków i zaproszenie wraz z rodzicami/opiekunami do udziału w zajęciach</a:t>
          </a:r>
        </a:p>
        <a:p>
          <a:r>
            <a:rPr lang="pl-PL" sz="2000" dirty="0"/>
            <a:t>2. Objaśnienie tematu i formy zajęć</a:t>
          </a:r>
        </a:p>
        <a:p>
          <a:endParaRPr lang="pl-PL" sz="2000" dirty="0"/>
        </a:p>
        <a:p>
          <a:r>
            <a:rPr lang="pl-PL" sz="2000" dirty="0"/>
            <a:t>3. Część właściwa:</a:t>
          </a:r>
          <a:endParaRPr lang="en-US" sz="2000" dirty="0"/>
        </a:p>
      </dgm:t>
    </dgm:pt>
    <dgm:pt modelId="{F6DCE34C-2A01-4DC0-A566-14D7211F2EF5}" type="parTrans" cxnId="{C1AAC589-5D28-4044-B9D1-016E0AAB0E42}">
      <dgm:prSet/>
      <dgm:spPr/>
      <dgm:t>
        <a:bodyPr/>
        <a:lstStyle/>
        <a:p>
          <a:endParaRPr lang="en-US"/>
        </a:p>
      </dgm:t>
    </dgm:pt>
    <dgm:pt modelId="{7C74B3EB-28D1-4017-9F57-CB464D864B33}" type="sibTrans" cxnId="{C1AAC589-5D28-4044-B9D1-016E0AAB0E42}">
      <dgm:prSet/>
      <dgm:spPr/>
      <dgm:t>
        <a:bodyPr/>
        <a:lstStyle/>
        <a:p>
          <a:endParaRPr lang="en-US"/>
        </a:p>
      </dgm:t>
    </dgm:pt>
    <dgm:pt modelId="{E70877BC-356B-AC40-8AC5-F642AACAE326}" type="pres">
      <dgm:prSet presAssocID="{2C43C943-7410-4D09-8707-72880B49EFAE}" presName="diagram" presStyleCnt="0">
        <dgm:presLayoutVars>
          <dgm:dir/>
          <dgm:resizeHandles val="exact"/>
        </dgm:presLayoutVars>
      </dgm:prSet>
      <dgm:spPr/>
    </dgm:pt>
    <dgm:pt modelId="{4F4964FA-7EDE-CF4D-85A9-E69AB8074DC5}" type="pres">
      <dgm:prSet presAssocID="{A0BAFB70-5D3D-4E7C-8B1B-52D69187E3A2}" presName="arrow" presStyleLbl="node1" presStyleIdx="0" presStyleCnt="1" custRadScaleRad="94865" custRadScaleInc="1972">
        <dgm:presLayoutVars>
          <dgm:bulletEnabled val="1"/>
        </dgm:presLayoutVars>
      </dgm:prSet>
      <dgm:spPr/>
    </dgm:pt>
  </dgm:ptLst>
  <dgm:cxnLst>
    <dgm:cxn modelId="{30C70B28-4213-CA4E-987E-26EEFAEC1F8F}" type="presOf" srcId="{A0BAFB70-5D3D-4E7C-8B1B-52D69187E3A2}" destId="{4F4964FA-7EDE-CF4D-85A9-E69AB8074DC5}" srcOrd="0" destOrd="0" presId="urn:microsoft.com/office/officeart/2005/8/layout/arrow5"/>
    <dgm:cxn modelId="{C1AAC589-5D28-4044-B9D1-016E0AAB0E42}" srcId="{2C43C943-7410-4D09-8707-72880B49EFAE}" destId="{A0BAFB70-5D3D-4E7C-8B1B-52D69187E3A2}" srcOrd="0" destOrd="0" parTransId="{F6DCE34C-2A01-4DC0-A566-14D7211F2EF5}" sibTransId="{7C74B3EB-28D1-4017-9F57-CB464D864B33}"/>
    <dgm:cxn modelId="{F265C9BF-93A9-BA45-B50C-29BDEF6D849A}" type="presOf" srcId="{2C43C943-7410-4D09-8707-72880B49EFAE}" destId="{E70877BC-356B-AC40-8AC5-F642AACAE326}" srcOrd="0" destOrd="0" presId="urn:microsoft.com/office/officeart/2005/8/layout/arrow5"/>
    <dgm:cxn modelId="{FB8B591C-B36F-FD43-BCD4-35BD49664C1B}" type="presParOf" srcId="{E70877BC-356B-AC40-8AC5-F642AACAE326}" destId="{4F4964FA-7EDE-CF4D-85A9-E69AB8074DC5}"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964FA-7EDE-CF4D-85A9-E69AB8074DC5}">
      <dsp:nvSpPr>
        <dsp:cNvPr id="0" name=""/>
        <dsp:cNvSpPr/>
      </dsp:nvSpPr>
      <dsp:spPr>
        <a:xfrm>
          <a:off x="2918064" y="802"/>
          <a:ext cx="4607200" cy="4607200"/>
        </a:xfrm>
        <a:prstGeom prst="downArrow">
          <a:avLst>
            <a:gd name="adj1" fmla="val 50000"/>
            <a:gd name="adj2" fmla="val 35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b="1" kern="1200" dirty="0"/>
            <a:t>Przebieg zajęć: </a:t>
          </a:r>
        </a:p>
        <a:p>
          <a:pPr marL="0" lvl="0" indent="0" algn="ctr" defTabSz="889000">
            <a:lnSpc>
              <a:spcPct val="90000"/>
            </a:lnSpc>
            <a:spcBef>
              <a:spcPct val="0"/>
            </a:spcBef>
            <a:spcAft>
              <a:spcPct val="35000"/>
            </a:spcAft>
            <a:buNone/>
          </a:pPr>
          <a:r>
            <a:rPr lang="pl-PL" sz="2000" b="1" kern="1200" dirty="0"/>
            <a:t>1. </a:t>
          </a:r>
          <a:r>
            <a:rPr lang="pl-PL" sz="2000" kern="1200" dirty="0"/>
            <a:t>Wstęp: przywitanie wychowanków i zaproszenie wraz z rodzicami/opiekunami do udziału w zajęciach</a:t>
          </a:r>
        </a:p>
        <a:p>
          <a:pPr marL="0" lvl="0" indent="0" algn="ctr" defTabSz="889000">
            <a:lnSpc>
              <a:spcPct val="90000"/>
            </a:lnSpc>
            <a:spcBef>
              <a:spcPct val="0"/>
            </a:spcBef>
            <a:spcAft>
              <a:spcPct val="35000"/>
            </a:spcAft>
            <a:buNone/>
          </a:pPr>
          <a:r>
            <a:rPr lang="pl-PL" sz="2000" kern="1200" dirty="0"/>
            <a:t>2. Objaśnienie tematu i formy zajęć</a:t>
          </a:r>
        </a:p>
        <a:p>
          <a:pPr marL="0" lvl="0" indent="0" algn="ctr" defTabSz="889000">
            <a:lnSpc>
              <a:spcPct val="90000"/>
            </a:lnSpc>
            <a:spcBef>
              <a:spcPct val="0"/>
            </a:spcBef>
            <a:spcAft>
              <a:spcPct val="35000"/>
            </a:spcAft>
            <a:buNone/>
          </a:pPr>
          <a:endParaRPr lang="pl-PL" sz="2000" kern="1200" dirty="0"/>
        </a:p>
        <a:p>
          <a:pPr marL="0" lvl="0" indent="0" algn="ctr" defTabSz="889000">
            <a:lnSpc>
              <a:spcPct val="90000"/>
            </a:lnSpc>
            <a:spcBef>
              <a:spcPct val="0"/>
            </a:spcBef>
            <a:spcAft>
              <a:spcPct val="35000"/>
            </a:spcAft>
            <a:buNone/>
          </a:pPr>
          <a:r>
            <a:rPr lang="pl-PL" sz="2000" kern="1200" dirty="0"/>
            <a:t>3. Część właściwa:</a:t>
          </a:r>
          <a:endParaRPr lang="en-US" sz="2000" kern="1200" dirty="0"/>
        </a:p>
      </dsp:txBody>
      <dsp:txXfrm>
        <a:off x="4069864" y="802"/>
        <a:ext cx="2303600" cy="380094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10/26/2020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925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913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10/26/2020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668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10/26/2020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426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10/26/2020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722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91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505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77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944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6133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67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10/26/2020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1830576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t.wikipedia.org/wiki/Historia_gentis_Langobardorum"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Placiti_cassinesi"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wikisource.org/wiki/Pagina:Storia_della_letteratura_italiana_I.djvu/18"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ebaser.it/dante-alighieri/la-divina-commedia/recensione" TargetMode="External"/><Relationship Id="rId2" Type="http://schemas.openxmlformats.org/officeDocument/2006/relationships/image" Target="../media/image10.asp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wikipedia.org/wiki/Pietro_Bembo"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Francesco_Hayez_-_Portrait_of_Alessandro_Manzoni_-_WGA11214.jpg"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t.wikipedia.org/wiki/Bandiera_d%27Itali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bcyjezykpolski.pl/puryzm-leseferyzm-i-indyferentyzm-jezykowy/"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ebay.it/itm/La-Divina-Commedia-Dante-Alighieri-1938-/183397428919" TargetMode="External"/><Relationship Id="rId3" Type="http://schemas.openxmlformats.org/officeDocument/2006/relationships/hyperlink" Target="http://eviaitaliana.pl/jezyk-wloski-niezwykla-historia-jego-narodzin/" TargetMode="External"/><Relationship Id="rId7" Type="http://schemas.openxmlformats.org/officeDocument/2006/relationships/hyperlink" Target="https://giorgiobaruzzi.altervista.org/blog/primi-documenti-scritti-volgare-italiano/" TargetMode="External"/><Relationship Id="rId2" Type="http://schemas.openxmlformats.org/officeDocument/2006/relationships/hyperlink" Target="https://www.treccani.it/enciclopedia/storia-della-lingua_(Enciclopedia-dell'Italiano)/" TargetMode="External"/><Relationship Id="rId1" Type="http://schemas.openxmlformats.org/officeDocument/2006/relationships/slideLayout" Target="../slideLayouts/slideLayout2.xml"/><Relationship Id="rId6" Type="http://schemas.openxmlformats.org/officeDocument/2006/relationships/hyperlink" Target="https://it.wikipedia.org/wiki/Indovinello_veronese" TargetMode="External"/><Relationship Id="rId5" Type="http://schemas.openxmlformats.org/officeDocument/2006/relationships/hyperlink" Target="https://www.touringclub.it/evento/capua-ce-il-placito-capuano-quarta-edizione" TargetMode="External"/><Relationship Id="rId4" Type="http://schemas.openxmlformats.org/officeDocument/2006/relationships/hyperlink" Target="https://rossanaweb.altervista.org/blog/sintesi-di-storia-della-lingua-italiana/" TargetMode="External"/><Relationship Id="rId9" Type="http://schemas.openxmlformats.org/officeDocument/2006/relationships/hyperlink" Target="https://biografieonline.it/biografia-alessandro-Manzoni"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ortografia4.appspot.com/wiki/Kryzys_wieku_III"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t.wikipedia.org/wiki/Indovinello_verones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a.wikipedia.org/wiki/Aenigma_Veronens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pl/znak-zapytania-pytanie-odpowiedzi-101982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Obraz zawierający zewnętrzne, woda, jasne, zegar&#10;&#10;Opis wygenerowany automatycznie">
            <a:extLst>
              <a:ext uri="{FF2B5EF4-FFF2-40B4-BE49-F238E27FC236}">
                <a16:creationId xmlns:a16="http://schemas.microsoft.com/office/drawing/2014/main" id="{10BD7ED0-8935-46FF-B930-176A7AB97213}"/>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1FF2AF5-7D1A-F94F-BB65-6C37E8421694}"/>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pl-PL" dirty="0">
                <a:solidFill>
                  <a:schemeClr val="bg1"/>
                </a:solidFill>
              </a:rPr>
              <a:t>Niezwykła historia języka włoskiego</a:t>
            </a:r>
          </a:p>
        </p:txBody>
      </p:sp>
      <p:sp>
        <p:nvSpPr>
          <p:cNvPr id="3" name="Podtytuł 2">
            <a:extLst>
              <a:ext uri="{FF2B5EF4-FFF2-40B4-BE49-F238E27FC236}">
                <a16:creationId xmlns:a16="http://schemas.microsoft.com/office/drawing/2014/main" id="{F3BB8635-5066-7F4B-B476-9C4746FD577C}"/>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endParaRPr lang="pl-PL" sz="1800">
              <a:solidFill>
                <a:schemeClr val="bg1"/>
              </a:solidFill>
            </a:endParaRPr>
          </a:p>
        </p:txBody>
      </p:sp>
      <p:cxnSp>
        <p:nvCxnSpPr>
          <p:cNvPr id="16" name="Straight Connector 15">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C275C69-82D9-A942-8E7C-7F140A03F747}"/>
              </a:ext>
            </a:extLst>
          </p:cNvPr>
          <p:cNvSpPr>
            <a:spLocks noGrp="1"/>
          </p:cNvSpPr>
          <p:nvPr>
            <p:ph type="title"/>
          </p:nvPr>
        </p:nvSpPr>
        <p:spPr>
          <a:xfrm>
            <a:off x="4241830" y="702156"/>
            <a:ext cx="7368978" cy="1188720"/>
          </a:xfrm>
        </p:spPr>
        <p:txBody>
          <a:bodyPr>
            <a:normAutofit/>
          </a:bodyPr>
          <a:lstStyle/>
          <a:p>
            <a:r>
              <a:rPr lang="pl-PL" i="1" err="1"/>
              <a:t>Indovinello</a:t>
            </a:r>
            <a:r>
              <a:rPr lang="pl-PL" i="1"/>
              <a:t> </a:t>
            </a:r>
            <a:r>
              <a:rPr lang="pl-PL" i="1" err="1"/>
              <a:t>veronese</a:t>
            </a:r>
            <a:br>
              <a:rPr lang="pl-PL" i="1"/>
            </a:br>
            <a:endParaRPr lang="pl-PL"/>
          </a:p>
        </p:txBody>
      </p:sp>
      <p:sp>
        <p:nvSpPr>
          <p:cNvPr id="23" name="Rectangle 22">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1" name="Obraz 10" descr="Obraz zawierający tekst&#10;&#10;Opis wygenerowany automatycznie">
            <a:extLst>
              <a:ext uri="{FF2B5EF4-FFF2-40B4-BE49-F238E27FC236}">
                <a16:creationId xmlns:a16="http://schemas.microsoft.com/office/drawing/2014/main" id="{07C9F41B-C2D0-BD49-90BA-DA445D170E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1192" y="1091725"/>
            <a:ext cx="3194595" cy="4736334"/>
          </a:xfrm>
          <a:prstGeom prst="rect">
            <a:avLst/>
          </a:prstGeom>
        </p:spPr>
      </p:pic>
      <p:sp>
        <p:nvSpPr>
          <p:cNvPr id="3" name="Symbol zastępczy zawartości 2">
            <a:extLst>
              <a:ext uri="{FF2B5EF4-FFF2-40B4-BE49-F238E27FC236}">
                <a16:creationId xmlns:a16="http://schemas.microsoft.com/office/drawing/2014/main" id="{0398A0E9-6025-5742-ABC5-E2FF17E20AEE}"/>
              </a:ext>
            </a:extLst>
          </p:cNvPr>
          <p:cNvSpPr>
            <a:spLocks noGrp="1"/>
          </p:cNvSpPr>
          <p:nvPr>
            <p:ph idx="1"/>
          </p:nvPr>
        </p:nvSpPr>
        <p:spPr>
          <a:xfrm>
            <a:off x="4241829" y="2340864"/>
            <a:ext cx="7019005" cy="3634486"/>
          </a:xfrm>
        </p:spPr>
        <p:txBody>
          <a:bodyPr>
            <a:normAutofit/>
          </a:bodyPr>
          <a:lstStyle/>
          <a:p>
            <a:pPr marL="0" indent="0" algn="ctr">
              <a:buNone/>
            </a:pPr>
            <a:r>
              <a:rPr lang="pl-PL" sz="3200" dirty="0"/>
              <a:t>Autor miał na myśli pisarza, którego palce (woły) zapisywały pergamin (białe pole) za pomocą pióra (pług) i atramentu (czarne ziarno).</a:t>
            </a:r>
          </a:p>
          <a:p>
            <a:pPr marL="0" indent="0" algn="ctr">
              <a:buNone/>
            </a:pPr>
            <a:r>
              <a:rPr lang="pl-PL" sz="1000" dirty="0"/>
              <a:t>Fot.: </a:t>
            </a:r>
            <a:r>
              <a:rPr lang="pl-PL" sz="1000" dirty="0" err="1"/>
              <a:t>LetteraTUreStorie</a:t>
            </a:r>
            <a:r>
              <a:rPr lang="pl-PL" sz="1000" dirty="0"/>
              <a:t> - </a:t>
            </a:r>
            <a:r>
              <a:rPr lang="pl-PL" sz="1000" dirty="0" err="1"/>
              <a:t>Altervista</a:t>
            </a:r>
            <a:endParaRPr lang="pl-PL" sz="1000" dirty="0"/>
          </a:p>
        </p:txBody>
      </p:sp>
    </p:spTree>
    <p:extLst>
      <p:ext uri="{BB962C8B-B14F-4D97-AF65-F5344CB8AC3E}">
        <p14:creationId xmlns:p14="http://schemas.microsoft.com/office/powerpoint/2010/main" val="290411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ECE619-5744-404C-B19D-8E8382CA7AC0}"/>
              </a:ext>
            </a:extLst>
          </p:cNvPr>
          <p:cNvSpPr>
            <a:spLocks noGrp="1"/>
          </p:cNvSpPr>
          <p:nvPr>
            <p:ph type="title"/>
          </p:nvPr>
        </p:nvSpPr>
        <p:spPr>
          <a:xfrm>
            <a:off x="581192" y="702156"/>
            <a:ext cx="11029616" cy="1188720"/>
          </a:xfrm>
        </p:spPr>
        <p:txBody>
          <a:bodyPr>
            <a:normAutofit/>
          </a:bodyPr>
          <a:lstStyle/>
          <a:p>
            <a:r>
              <a:rPr lang="pl-PL" b="1" i="1" dirty="0" err="1"/>
              <a:t>Placiti</a:t>
            </a:r>
            <a:r>
              <a:rPr lang="pl-PL" b="1" i="1" dirty="0"/>
              <a:t> </a:t>
            </a:r>
            <a:r>
              <a:rPr lang="pl-PL" b="1" i="1" dirty="0" err="1"/>
              <a:t>Cassinesi</a:t>
            </a:r>
            <a:endParaRPr lang="pl-PL" b="1" i="1" dirty="0"/>
          </a:p>
        </p:txBody>
      </p:sp>
      <p:sp>
        <p:nvSpPr>
          <p:cNvPr id="15" name="Rectangle 1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budynek, podłoże, siedzi, zegar&#10;&#10;Opis wygenerowany automatycznie">
            <a:extLst>
              <a:ext uri="{FF2B5EF4-FFF2-40B4-BE49-F238E27FC236}">
                <a16:creationId xmlns:a16="http://schemas.microsoft.com/office/drawing/2014/main" id="{531ACC4E-8491-DD46-8932-EA4FFB1BBEE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755" r="8353" b="1"/>
          <a:stretch/>
        </p:blipFill>
        <p:spPr>
          <a:xfrm>
            <a:off x="611392" y="2347105"/>
            <a:ext cx="5074920" cy="3712464"/>
          </a:xfrm>
          <a:prstGeom prst="rect">
            <a:avLst/>
          </a:prstGeom>
        </p:spPr>
      </p:pic>
      <p:sp>
        <p:nvSpPr>
          <p:cNvPr id="3" name="Symbol zastępczy zawartości 2">
            <a:extLst>
              <a:ext uri="{FF2B5EF4-FFF2-40B4-BE49-F238E27FC236}">
                <a16:creationId xmlns:a16="http://schemas.microsoft.com/office/drawing/2014/main" id="{01429190-0297-2F42-AF93-1B0063E64C44}"/>
              </a:ext>
            </a:extLst>
          </p:cNvPr>
          <p:cNvSpPr>
            <a:spLocks noGrp="1"/>
          </p:cNvSpPr>
          <p:nvPr>
            <p:ph idx="1"/>
          </p:nvPr>
        </p:nvSpPr>
        <p:spPr>
          <a:xfrm>
            <a:off x="6340830" y="698599"/>
            <a:ext cx="5269977" cy="5875196"/>
          </a:xfrm>
        </p:spPr>
        <p:txBody>
          <a:bodyPr>
            <a:normAutofit fontScale="92500" lnSpcReduction="20000"/>
          </a:bodyPr>
          <a:lstStyle/>
          <a:p>
            <a:pPr algn="just" fontAlgn="base">
              <a:lnSpc>
                <a:spcPct val="100000"/>
              </a:lnSpc>
            </a:pPr>
            <a:r>
              <a:rPr lang="pl-PL" sz="2400" b="1" i="1" dirty="0" err="1"/>
              <a:t>Placiti</a:t>
            </a:r>
            <a:r>
              <a:rPr lang="pl-PL" sz="2400" b="1" i="1" dirty="0"/>
              <a:t> </a:t>
            </a:r>
            <a:r>
              <a:rPr lang="pl-PL" sz="2400" b="1" i="1" dirty="0" err="1"/>
              <a:t>Cassinesi</a:t>
            </a:r>
            <a:r>
              <a:rPr lang="pl-PL" sz="2400" b="1" i="1" dirty="0"/>
              <a:t> </a:t>
            </a:r>
            <a:r>
              <a:rPr lang="pl-PL" sz="2400" dirty="0"/>
              <a:t>to cztery złożone pod przysięgą zeznania świadków (spisane między 960 a 963) w sprawie sporu o przynależność pewnych ziem do klasztoru w </a:t>
            </a:r>
            <a:r>
              <a:rPr lang="pl-PL" sz="2400" dirty="0" err="1"/>
              <a:t>Montecassino</a:t>
            </a:r>
            <a:r>
              <a:rPr lang="pl-PL" sz="2400" dirty="0"/>
              <a:t>. Świadkowie, którymi byli klerycy, wskazali granice terenów nielegalnie zajętych przez pewnego gospodarza po zniszczeniu opactwa w 885 roku przez Saracenów. Po przesłuchaniu, spór sędzia rozstrzygnął na korzyść klasztoru.</a:t>
            </a:r>
          </a:p>
          <a:p>
            <a:pPr algn="just" fontAlgn="base">
              <a:lnSpc>
                <a:spcPct val="100000"/>
              </a:lnSpc>
            </a:pPr>
            <a:r>
              <a:rPr lang="pl-PL" sz="2400" dirty="0"/>
              <a:t>Dokumenty zostały napisane po łacinie, natomiast sama formuła zeznania świadków, została spisana w języku </a:t>
            </a:r>
            <a:r>
              <a:rPr lang="pl-PL" sz="2400" b="1" i="1" dirty="0" err="1"/>
              <a:t>volgare</a:t>
            </a:r>
            <a:r>
              <a:rPr lang="pl-PL" sz="2400" dirty="0"/>
              <a:t>. Dzięki temu są to pierwsze urzędowe dokumenty sporządzone we włoskim</a:t>
            </a:r>
            <a:r>
              <a:rPr lang="pl-PL" sz="2400" b="1" i="1" dirty="0"/>
              <a:t> </a:t>
            </a:r>
            <a:r>
              <a:rPr lang="pl-PL" sz="2400" b="1" i="1" dirty="0" err="1"/>
              <a:t>volgare</a:t>
            </a:r>
            <a:r>
              <a:rPr lang="pl-PL" sz="2400" dirty="0"/>
              <a:t>. Obecnie przechowywane są w bibliotece klasztoru w </a:t>
            </a:r>
            <a:r>
              <a:rPr lang="pl-PL" sz="2400" dirty="0" err="1"/>
              <a:t>Montecassino</a:t>
            </a:r>
            <a:r>
              <a:rPr lang="pl-PL" sz="2400" dirty="0"/>
              <a:t>.</a:t>
            </a:r>
          </a:p>
          <a:p>
            <a:pPr marL="0" indent="0" algn="just" fontAlgn="base">
              <a:lnSpc>
                <a:spcPct val="100000"/>
              </a:lnSpc>
              <a:buNone/>
            </a:pPr>
            <a:r>
              <a:rPr lang="pl-PL" sz="1000" dirty="0"/>
              <a:t>Fot.: Capua (CE) </a:t>
            </a:r>
            <a:r>
              <a:rPr lang="pl-PL" sz="1000" dirty="0" err="1"/>
              <a:t>il</a:t>
            </a:r>
            <a:r>
              <a:rPr lang="pl-PL" sz="1000" dirty="0"/>
              <a:t> Placido </a:t>
            </a:r>
            <a:r>
              <a:rPr lang="pl-PL" sz="1000" dirty="0" err="1"/>
              <a:t>Capuano</a:t>
            </a:r>
            <a:r>
              <a:rPr lang="pl-PL" sz="1000" dirty="0"/>
              <a:t> in: </a:t>
            </a:r>
            <a:r>
              <a:rPr lang="pl-PL" sz="1000" dirty="0" err="1"/>
              <a:t>Touring</a:t>
            </a:r>
            <a:r>
              <a:rPr lang="pl-PL" sz="1000" dirty="0"/>
              <a:t> Club</a:t>
            </a:r>
            <a:endParaRPr lang="pl-PL" sz="1100" dirty="0"/>
          </a:p>
          <a:p>
            <a:pPr marL="0" indent="0" fontAlgn="base">
              <a:lnSpc>
                <a:spcPct val="100000"/>
              </a:lnSpc>
              <a:buNone/>
            </a:pPr>
            <a:endParaRPr lang="pl-PL" sz="1500" dirty="0"/>
          </a:p>
        </p:txBody>
      </p:sp>
    </p:spTree>
    <p:extLst>
      <p:ext uri="{BB962C8B-B14F-4D97-AF65-F5344CB8AC3E}">
        <p14:creationId xmlns:p14="http://schemas.microsoft.com/office/powerpoint/2010/main" val="12826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Obraz 17" descr="Obraz zawierający tekst&#10;&#10;Opis wygenerowany automatycznie">
            <a:extLst>
              <a:ext uri="{FF2B5EF4-FFF2-40B4-BE49-F238E27FC236}">
                <a16:creationId xmlns:a16="http://schemas.microsoft.com/office/drawing/2014/main" id="{D3E3AC7D-BF78-5145-8D80-15F1B10B7499}"/>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37505" b="28604"/>
          <a:stretch/>
        </p:blipFill>
        <p:spPr>
          <a:xfrm>
            <a:off x="20" y="10"/>
            <a:ext cx="12191980" cy="6857990"/>
          </a:xfrm>
          <a:prstGeom prst="rect">
            <a:avLst/>
          </a:prstGeom>
        </p:spPr>
      </p:pic>
      <p:sp>
        <p:nvSpPr>
          <p:cNvPr id="2" name="Tytuł 1">
            <a:extLst>
              <a:ext uri="{FF2B5EF4-FFF2-40B4-BE49-F238E27FC236}">
                <a16:creationId xmlns:a16="http://schemas.microsoft.com/office/drawing/2014/main" id="{A49331A3-645E-BA47-8C74-3CA855CBD5B7}"/>
              </a:ext>
            </a:extLst>
          </p:cNvPr>
          <p:cNvSpPr>
            <a:spLocks noGrp="1"/>
          </p:cNvSpPr>
          <p:nvPr>
            <p:ph type="title"/>
          </p:nvPr>
        </p:nvSpPr>
        <p:spPr>
          <a:xfrm>
            <a:off x="1023870" y="702156"/>
            <a:ext cx="10144260" cy="1013800"/>
          </a:xfrm>
        </p:spPr>
        <p:txBody>
          <a:bodyPr>
            <a:normAutofit/>
          </a:bodyPr>
          <a:lstStyle/>
          <a:p>
            <a:pPr>
              <a:lnSpc>
                <a:spcPct val="90000"/>
              </a:lnSpc>
            </a:pPr>
            <a:r>
              <a:rPr lang="pl-PL" sz="2700" dirty="0">
                <a:solidFill>
                  <a:schemeClr val="tx1"/>
                </a:solidFill>
              </a:rPr>
              <a:t>Szkoła sycylijska i początek historii literatury włoskiej</a:t>
            </a:r>
            <a:br>
              <a:rPr lang="pl-PL" sz="2700" dirty="0">
                <a:solidFill>
                  <a:schemeClr val="tx1"/>
                </a:solidFill>
              </a:rPr>
            </a:br>
            <a:endParaRPr lang="pl-PL" sz="2700" dirty="0">
              <a:solidFill>
                <a:schemeClr val="tx1"/>
              </a:solidFill>
            </a:endParaRPr>
          </a:p>
        </p:txBody>
      </p:sp>
      <p:sp>
        <p:nvSpPr>
          <p:cNvPr id="3" name="Symbol zastępczy zawartości 2">
            <a:extLst>
              <a:ext uri="{FF2B5EF4-FFF2-40B4-BE49-F238E27FC236}">
                <a16:creationId xmlns:a16="http://schemas.microsoft.com/office/drawing/2014/main" id="{275DE0F3-844C-7746-9A04-8CF23C751F9B}"/>
              </a:ext>
            </a:extLst>
          </p:cNvPr>
          <p:cNvSpPr>
            <a:spLocks noGrp="1"/>
          </p:cNvSpPr>
          <p:nvPr>
            <p:ph idx="1"/>
          </p:nvPr>
        </p:nvSpPr>
        <p:spPr>
          <a:xfrm>
            <a:off x="965199" y="1493240"/>
            <a:ext cx="10261602" cy="5050173"/>
          </a:xfrm>
        </p:spPr>
        <p:txBody>
          <a:bodyPr>
            <a:normAutofit/>
          </a:bodyPr>
          <a:lstStyle/>
          <a:p>
            <a:pPr algn="just" fontAlgn="base"/>
            <a:r>
              <a:rPr lang="pl-PL" sz="2000" dirty="0"/>
              <a:t>Pierwsza połowa XIII wieku przyniosła zmiany. Początkiem było hojne wsparcie działalności literackiej i kulturalnej przez </a:t>
            </a:r>
            <a:r>
              <a:rPr lang="pl-PL" sz="2000" b="1" dirty="0"/>
              <a:t>króla Sycylii</a:t>
            </a:r>
            <a:r>
              <a:rPr lang="pl-PL" sz="2000" dirty="0"/>
              <a:t>, </a:t>
            </a:r>
            <a:r>
              <a:rPr lang="pl-PL" sz="2000" b="1" dirty="0"/>
              <a:t>Fryderyk II Hohenstauf </a:t>
            </a:r>
            <a:r>
              <a:rPr lang="pl-PL" sz="2000" dirty="0"/>
              <a:t>(Federico II di </a:t>
            </a:r>
            <a:r>
              <a:rPr lang="pl-PL" sz="2000" dirty="0" err="1"/>
              <a:t>Svevia</a:t>
            </a:r>
            <a:r>
              <a:rPr lang="pl-PL" sz="2000" dirty="0"/>
              <a:t>). Ta sprzyjająca atmosfera na dworze królewskim przyczyniła się do narodzenia </a:t>
            </a:r>
            <a:r>
              <a:rPr lang="pl-PL" sz="2400" b="1" i="1" dirty="0"/>
              <a:t>sycylijskiej szkoły poetyckiej</a:t>
            </a:r>
            <a:r>
              <a:rPr lang="pl-PL" sz="2000" dirty="0"/>
              <a:t>, która poprzez swoją działalność spopularyzowała </a:t>
            </a:r>
            <a:r>
              <a:rPr lang="pl-PL" sz="2400" b="1" dirty="0"/>
              <a:t>język sycylijski</a:t>
            </a:r>
            <a:r>
              <a:rPr lang="pl-PL" sz="2000" dirty="0"/>
              <a:t>.</a:t>
            </a:r>
          </a:p>
          <a:p>
            <a:pPr algn="just" fontAlgn="base"/>
            <a:r>
              <a:rPr lang="pl-PL" sz="2000" dirty="0"/>
              <a:t>W tym okresie </a:t>
            </a:r>
            <a:r>
              <a:rPr lang="pl-PL" sz="2400" b="1" dirty="0"/>
              <a:t>język sycylijski </a:t>
            </a:r>
            <a:r>
              <a:rPr lang="pl-PL" sz="2000" dirty="0"/>
              <a:t>zdominował inne języki, a twórczość poetów sycylijskich dała początek historii literatury włoskiej.</a:t>
            </a:r>
          </a:p>
          <a:p>
            <a:pPr algn="just" fontAlgn="base"/>
            <a:r>
              <a:rPr lang="pl-PL" sz="2000" dirty="0"/>
              <a:t>W drugiej połowie XIII wieku na znaczeniu zyskała</a:t>
            </a:r>
            <a:r>
              <a:rPr lang="pl-PL" sz="2400" dirty="0"/>
              <a:t> </a:t>
            </a:r>
            <a:r>
              <a:rPr lang="pl-PL" sz="2400" b="1" dirty="0"/>
              <a:t>Florencja</a:t>
            </a:r>
            <a:r>
              <a:rPr lang="pl-PL" sz="2000" dirty="0"/>
              <a:t>, która poprzez swoją rosnącą potęgę ekonomiczną i polityczną stała się zarazem kolebką kultury i cywilizacji. Dzięki mecenatowi najwięksi artyści mieli możliwość rozwijać swoje talenty i poprzez swoje dzieła rozsławiać Florencję, a także </a:t>
            </a:r>
            <a:r>
              <a:rPr lang="pl-PL" sz="2400" b="1" dirty="0"/>
              <a:t>język florencki</a:t>
            </a:r>
            <a:r>
              <a:rPr lang="pl-PL" sz="2000" dirty="0"/>
              <a:t>. Tutaj żyli i tworzyli między innymi Giotto oraz Brunelleschi (autor słynnej kopuły, będącej symbolem Florencji), a także uważani za trzy filary języka włoskiego: </a:t>
            </a:r>
            <a:r>
              <a:rPr lang="pl-PL" sz="2400" b="1" dirty="0"/>
              <a:t>Dante</a:t>
            </a:r>
            <a:r>
              <a:rPr lang="pl-PL" sz="2400" dirty="0"/>
              <a:t>, </a:t>
            </a:r>
            <a:r>
              <a:rPr lang="pl-PL" sz="2400" b="1" dirty="0" err="1"/>
              <a:t>Petrarca</a:t>
            </a:r>
            <a:r>
              <a:rPr lang="pl-PL" sz="2400" dirty="0"/>
              <a:t> i </a:t>
            </a:r>
            <a:r>
              <a:rPr lang="pl-PL" sz="2400" b="1" dirty="0"/>
              <a:t>Boccaccio</a:t>
            </a:r>
            <a:r>
              <a:rPr lang="pl-PL" sz="1800" dirty="0"/>
              <a:t>.</a:t>
            </a:r>
          </a:p>
        </p:txBody>
      </p:sp>
    </p:spTree>
    <p:extLst>
      <p:ext uri="{BB962C8B-B14F-4D97-AF65-F5344CB8AC3E}">
        <p14:creationId xmlns:p14="http://schemas.microsoft.com/office/powerpoint/2010/main" val="24284753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6">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30DF437-1A19-7542-BA30-508707890D27}"/>
              </a:ext>
            </a:extLst>
          </p:cNvPr>
          <p:cNvSpPr>
            <a:spLocks noGrp="1"/>
          </p:cNvSpPr>
          <p:nvPr>
            <p:ph type="title"/>
          </p:nvPr>
        </p:nvSpPr>
        <p:spPr>
          <a:xfrm>
            <a:off x="581193" y="702156"/>
            <a:ext cx="4076153" cy="5156642"/>
          </a:xfrm>
        </p:spPr>
        <p:txBody>
          <a:bodyPr anchor="ctr">
            <a:normAutofit/>
          </a:bodyPr>
          <a:lstStyle/>
          <a:p>
            <a:r>
              <a:rPr lang="pl-PL" i="1" dirty="0">
                <a:solidFill>
                  <a:schemeClr val="tx2"/>
                </a:solidFill>
              </a:rPr>
              <a:t>La </a:t>
            </a:r>
            <a:r>
              <a:rPr lang="pl-PL" i="1" dirty="0" err="1">
                <a:solidFill>
                  <a:schemeClr val="tx2"/>
                </a:solidFill>
              </a:rPr>
              <a:t>questione</a:t>
            </a:r>
            <a:r>
              <a:rPr lang="pl-PL" i="1" dirty="0">
                <a:solidFill>
                  <a:schemeClr val="tx2"/>
                </a:solidFill>
              </a:rPr>
              <a:t> </a:t>
            </a:r>
            <a:r>
              <a:rPr lang="pl-PL" i="1" dirty="0" err="1">
                <a:solidFill>
                  <a:schemeClr val="tx2"/>
                </a:solidFill>
              </a:rPr>
              <a:t>della</a:t>
            </a:r>
            <a:r>
              <a:rPr lang="pl-PL" i="1" dirty="0">
                <a:solidFill>
                  <a:schemeClr val="tx2"/>
                </a:solidFill>
              </a:rPr>
              <a:t> lingua </a:t>
            </a:r>
            <a:r>
              <a:rPr lang="pl-PL" dirty="0">
                <a:solidFill>
                  <a:schemeClr val="tx2"/>
                </a:solidFill>
              </a:rPr>
              <a:t>czyli tzw. kwestia języka</a:t>
            </a:r>
          </a:p>
        </p:txBody>
      </p:sp>
      <p:sp>
        <p:nvSpPr>
          <p:cNvPr id="33" name="Rectangle 28">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C061965E-C537-D142-964E-AEA48D55B6AB}"/>
              </a:ext>
            </a:extLst>
          </p:cNvPr>
          <p:cNvSpPr>
            <a:spLocks noGrp="1"/>
          </p:cNvSpPr>
          <p:nvPr>
            <p:ph idx="1"/>
          </p:nvPr>
        </p:nvSpPr>
        <p:spPr>
          <a:xfrm>
            <a:off x="4776743" y="702156"/>
            <a:ext cx="6484091" cy="5156643"/>
          </a:xfrm>
        </p:spPr>
        <p:txBody>
          <a:bodyPr>
            <a:normAutofit/>
          </a:bodyPr>
          <a:lstStyle/>
          <a:p>
            <a:pPr marL="0" indent="0" algn="just" fontAlgn="base">
              <a:lnSpc>
                <a:spcPct val="100000"/>
              </a:lnSpc>
              <a:buNone/>
            </a:pPr>
            <a:r>
              <a:rPr lang="pl-PL" sz="2400" dirty="0"/>
              <a:t>W XIV wieku nie istnieje jeszcze państwo włoskie. Półwysep jest wciąż podzielony terytorialnie i zróżnicowany językowo. Językiem urzędowym nadal pozostaje </a:t>
            </a:r>
            <a:r>
              <a:rPr lang="pl-PL" sz="2400" b="1" dirty="0"/>
              <a:t>język łaciński</a:t>
            </a:r>
            <a:r>
              <a:rPr lang="pl-PL" sz="2400" dirty="0"/>
              <a:t>, ale ludność każdego z państw-miast na co dzień posługuje się swoim </a:t>
            </a:r>
            <a:r>
              <a:rPr lang="pl-PL" sz="2400" b="1" dirty="0"/>
              <a:t>dialektem</a:t>
            </a:r>
            <a:r>
              <a:rPr lang="pl-PL" sz="2400" dirty="0"/>
              <a:t>. W środowisku literackim od dawna toczy się jednak dyskusja nad problemem języka, a mianowicie: który język byłby właściwy do zaadaptowania na całym półwyspie?</a:t>
            </a:r>
          </a:p>
        </p:txBody>
      </p:sp>
    </p:spTree>
    <p:extLst>
      <p:ext uri="{BB962C8B-B14F-4D97-AF65-F5344CB8AC3E}">
        <p14:creationId xmlns:p14="http://schemas.microsoft.com/office/powerpoint/2010/main" val="291969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14B9856-8C7E-BE43-BAB4-80656133A912}"/>
              </a:ext>
            </a:extLst>
          </p:cNvPr>
          <p:cNvSpPr>
            <a:spLocks noGrp="1"/>
          </p:cNvSpPr>
          <p:nvPr>
            <p:ph type="title"/>
          </p:nvPr>
        </p:nvSpPr>
        <p:spPr>
          <a:xfrm>
            <a:off x="581192" y="702156"/>
            <a:ext cx="10679642" cy="756058"/>
          </a:xfrm>
        </p:spPr>
        <p:txBody>
          <a:bodyPr>
            <a:normAutofit/>
          </a:bodyPr>
          <a:lstStyle/>
          <a:p>
            <a:r>
              <a:rPr lang="pl-PL" sz="3600" b="1" dirty="0">
                <a:solidFill>
                  <a:schemeClr val="accent1"/>
                </a:solidFill>
              </a:rPr>
              <a:t>Dante </a:t>
            </a:r>
            <a:r>
              <a:rPr lang="pl-PL" sz="3600" b="1" dirty="0" err="1">
                <a:solidFill>
                  <a:schemeClr val="accent1"/>
                </a:solidFill>
              </a:rPr>
              <a:t>alighieri</a:t>
            </a:r>
            <a:r>
              <a:rPr lang="pl-PL" sz="3600" b="1" dirty="0">
                <a:solidFill>
                  <a:schemeClr val="accent1"/>
                </a:solidFill>
              </a:rPr>
              <a:t>, </a:t>
            </a:r>
            <a:r>
              <a:rPr lang="pl-PL" sz="3600" b="1" i="1" dirty="0">
                <a:solidFill>
                  <a:schemeClr val="accent1"/>
                </a:solidFill>
              </a:rPr>
              <a:t>De </a:t>
            </a:r>
            <a:r>
              <a:rPr lang="pl-PL" sz="3600" b="1" i="1" dirty="0" err="1">
                <a:solidFill>
                  <a:schemeClr val="accent1"/>
                </a:solidFill>
              </a:rPr>
              <a:t>vulgari</a:t>
            </a:r>
            <a:r>
              <a:rPr lang="pl-PL" sz="3600" b="1" i="1" dirty="0">
                <a:solidFill>
                  <a:schemeClr val="accent1"/>
                </a:solidFill>
              </a:rPr>
              <a:t> </a:t>
            </a:r>
            <a:r>
              <a:rPr lang="pl-PL" sz="3600" b="1" i="1" dirty="0" err="1">
                <a:solidFill>
                  <a:schemeClr val="accent1"/>
                </a:solidFill>
              </a:rPr>
              <a:t>eloquentia</a:t>
            </a:r>
            <a:endParaRPr lang="pl-PL" sz="3600" b="1" i="1" dirty="0">
              <a:solidFill>
                <a:schemeClr val="accent1"/>
              </a:solidFill>
            </a:endParaRPr>
          </a:p>
        </p:txBody>
      </p:sp>
      <p:sp>
        <p:nvSpPr>
          <p:cNvPr id="10"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7B267DE6-26C9-5F47-AEDD-6D27FA140B36}"/>
              </a:ext>
            </a:extLst>
          </p:cNvPr>
          <p:cNvSpPr>
            <a:spLocks noGrp="1"/>
          </p:cNvSpPr>
          <p:nvPr>
            <p:ph idx="1"/>
          </p:nvPr>
        </p:nvSpPr>
        <p:spPr>
          <a:xfrm>
            <a:off x="581193" y="1611729"/>
            <a:ext cx="10679642" cy="4363621"/>
          </a:xfrm>
        </p:spPr>
        <p:txBody>
          <a:bodyPr>
            <a:normAutofit fontScale="55000" lnSpcReduction="20000"/>
          </a:bodyPr>
          <a:lstStyle/>
          <a:p>
            <a:pPr fontAlgn="base"/>
            <a:endParaRPr lang="pl-PL" sz="2400" dirty="0"/>
          </a:p>
          <a:p>
            <a:pPr algn="just" fontAlgn="base"/>
            <a:r>
              <a:rPr lang="pl-PL" sz="4000" dirty="0"/>
              <a:t>Kwestia ta osiągnęła kulminację wraz z wydaniem dzieła Dantego Alighieri, </a:t>
            </a:r>
            <a:r>
              <a:rPr lang="pl-PL" sz="4000" b="1" i="1" dirty="0"/>
              <a:t>Il De </a:t>
            </a:r>
            <a:r>
              <a:rPr lang="pl-PL" sz="4000" b="1" i="1" dirty="0" err="1"/>
              <a:t>vulgari</a:t>
            </a:r>
            <a:r>
              <a:rPr lang="pl-PL" sz="4000" b="1" i="1" dirty="0"/>
              <a:t> </a:t>
            </a:r>
            <a:r>
              <a:rPr lang="pl-PL" sz="4000" b="1" i="1" dirty="0" err="1"/>
              <a:t>eloquentia</a:t>
            </a:r>
            <a:r>
              <a:rPr lang="pl-PL" sz="4000" dirty="0"/>
              <a:t> (około 1303/1305 r.). W traktacie, który został napisany w języku łacińskim i poświęcony włoskim dialektom, autor proponuje język włoski jako język nauki i kultury. Próbuje również ustalić zasady dla jednolitego, szlachetnego języka narodowego. </a:t>
            </a:r>
          </a:p>
          <a:p>
            <a:pPr algn="just" fontAlgn="base"/>
            <a:r>
              <a:rPr lang="pl-PL" sz="4000" dirty="0"/>
              <a:t>Dante kierował swój utwór do ludzi nauki, kultury i sztuki. Współcześni mu ludzie z wyższych sfer, pogardzali językiem </a:t>
            </a:r>
            <a:r>
              <a:rPr lang="pl-PL" sz="4000" b="1" dirty="0" err="1"/>
              <a:t>volgare</a:t>
            </a:r>
            <a:r>
              <a:rPr lang="pl-PL" sz="4000" dirty="0"/>
              <a:t>, uważając go za </a:t>
            </a:r>
            <a:r>
              <a:rPr lang="pl-PL" sz="4000" b="1" dirty="0"/>
              <a:t>język niski, potoczny</a:t>
            </a:r>
            <a:r>
              <a:rPr lang="pl-PL" sz="4000" dirty="0"/>
              <a:t>. Jednak według autora, język </a:t>
            </a:r>
            <a:r>
              <a:rPr lang="pl-PL" sz="4000" dirty="0" err="1"/>
              <a:t>volgare</a:t>
            </a:r>
            <a:r>
              <a:rPr lang="pl-PL" sz="4000" dirty="0"/>
              <a:t>, nie tylko miał zdolność wyrażania wzniosłych idei w sposób równie elegancki co łacina, a nawet przewyższał go, dając możliwość ich wyrażania w sposób bardziej </a:t>
            </a:r>
            <a:r>
              <a:rPr lang="pl-PL" sz="4000" b="1" dirty="0"/>
              <a:t>przystępny i właściwy</a:t>
            </a:r>
            <a:r>
              <a:rPr lang="pl-PL" sz="4000" dirty="0"/>
              <a:t>.</a:t>
            </a:r>
          </a:p>
        </p:txBody>
      </p:sp>
    </p:spTree>
    <p:extLst>
      <p:ext uri="{BB962C8B-B14F-4D97-AF65-F5344CB8AC3E}">
        <p14:creationId xmlns:p14="http://schemas.microsoft.com/office/powerpoint/2010/main" val="30703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EB4B58C-8BF0-B348-8278-EF8C7CD405ED}"/>
              </a:ext>
            </a:extLst>
          </p:cNvPr>
          <p:cNvSpPr>
            <a:spLocks noGrp="1"/>
          </p:cNvSpPr>
          <p:nvPr>
            <p:ph type="title"/>
          </p:nvPr>
        </p:nvSpPr>
        <p:spPr>
          <a:xfrm>
            <a:off x="581193" y="702156"/>
            <a:ext cx="6309003" cy="1013800"/>
          </a:xfrm>
        </p:spPr>
        <p:txBody>
          <a:bodyPr>
            <a:normAutofit/>
          </a:bodyPr>
          <a:lstStyle/>
          <a:p>
            <a:r>
              <a:rPr lang="pl-PL" dirty="0">
                <a:solidFill>
                  <a:schemeClr val="tx2"/>
                </a:solidFill>
              </a:rPr>
              <a:t>Dante Alighieri, </a:t>
            </a:r>
            <a:r>
              <a:rPr lang="pl-PL" i="1" dirty="0">
                <a:solidFill>
                  <a:schemeClr val="tx2"/>
                </a:solidFill>
              </a:rPr>
              <a:t>Boska komedia</a:t>
            </a:r>
          </a:p>
        </p:txBody>
      </p:sp>
      <p:sp>
        <p:nvSpPr>
          <p:cNvPr id="13" name="Rectangle 1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F44D0716-1B85-9B4B-B8FC-7922AA326267}"/>
              </a:ext>
            </a:extLst>
          </p:cNvPr>
          <p:cNvSpPr>
            <a:spLocks noGrp="1"/>
          </p:cNvSpPr>
          <p:nvPr>
            <p:ph idx="1"/>
          </p:nvPr>
        </p:nvSpPr>
        <p:spPr>
          <a:xfrm>
            <a:off x="581194" y="1896533"/>
            <a:ext cx="6309003" cy="3962266"/>
          </a:xfrm>
        </p:spPr>
        <p:txBody>
          <a:bodyPr>
            <a:normAutofit/>
          </a:bodyPr>
          <a:lstStyle/>
          <a:p>
            <a:pPr marL="0" indent="0" algn="ctr">
              <a:buNone/>
            </a:pPr>
            <a:r>
              <a:rPr lang="pl-PL" sz="2400" dirty="0">
                <a:solidFill>
                  <a:schemeClr val="tx2"/>
                </a:solidFill>
              </a:rPr>
              <a:t>Najbardziej znany poematem Dantego napisanym w języku florenckim jest oczywiście </a:t>
            </a:r>
            <a:r>
              <a:rPr lang="pl-PL" sz="2400" b="1" i="1" dirty="0">
                <a:solidFill>
                  <a:schemeClr val="tx2"/>
                </a:solidFill>
              </a:rPr>
              <a:t>Boska komedia</a:t>
            </a:r>
            <a:r>
              <a:rPr lang="pl-PL" sz="2400" dirty="0">
                <a:solidFill>
                  <a:schemeClr val="tx2"/>
                </a:solidFill>
              </a:rPr>
              <a:t> (</a:t>
            </a:r>
            <a:r>
              <a:rPr lang="pl-PL" sz="2400" b="1" i="1" dirty="0">
                <a:solidFill>
                  <a:schemeClr val="tx2"/>
                </a:solidFill>
              </a:rPr>
              <a:t>La </a:t>
            </a:r>
            <a:r>
              <a:rPr lang="pl-PL" sz="2400" b="1" i="1" dirty="0" err="1">
                <a:solidFill>
                  <a:schemeClr val="tx2"/>
                </a:solidFill>
              </a:rPr>
              <a:t>divina</a:t>
            </a:r>
            <a:r>
              <a:rPr lang="pl-PL" sz="2400" b="1" i="1" dirty="0">
                <a:solidFill>
                  <a:schemeClr val="tx2"/>
                </a:solidFill>
              </a:rPr>
              <a:t> commedia</a:t>
            </a:r>
            <a:r>
              <a:rPr lang="pl-PL" sz="2400" dirty="0">
                <a:solidFill>
                  <a:schemeClr val="tx2"/>
                </a:solidFill>
              </a:rPr>
              <a:t>). To arcydzieło wywarło ogromny wpływ na kulturę europejską. Rola Dantego w popularyzacji języka </a:t>
            </a:r>
            <a:r>
              <a:rPr lang="pl-PL" sz="2400" dirty="0" err="1">
                <a:solidFill>
                  <a:schemeClr val="tx2"/>
                </a:solidFill>
              </a:rPr>
              <a:t>volgare</a:t>
            </a:r>
            <a:r>
              <a:rPr lang="pl-PL" sz="2400" dirty="0">
                <a:solidFill>
                  <a:schemeClr val="tx2"/>
                </a:solidFill>
              </a:rPr>
              <a:t> była na tyle znacząca, że jest uważany za tego, który dał życie językowi włoskiemu.</a:t>
            </a:r>
          </a:p>
        </p:txBody>
      </p:sp>
      <p:pic>
        <p:nvPicPr>
          <p:cNvPr id="5" name="Obraz 4" descr="Obraz zawierający pudełko&#10;&#10;Opis wygenerowany automatycznie">
            <a:extLst>
              <a:ext uri="{FF2B5EF4-FFF2-40B4-BE49-F238E27FC236}">
                <a16:creationId xmlns:a16="http://schemas.microsoft.com/office/drawing/2014/main" id="{ECABF3E6-2530-C54D-8996-2072FB6528B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112" b="2"/>
          <a:stretch/>
        </p:blipFill>
        <p:spPr>
          <a:xfrm>
            <a:off x="7521283" y="10"/>
            <a:ext cx="4670717" cy="6857990"/>
          </a:xfrm>
          <a:prstGeom prst="rect">
            <a:avLst/>
          </a:prstGeom>
        </p:spPr>
      </p:pic>
      <p:sp>
        <p:nvSpPr>
          <p:cNvPr id="6" name="pole tekstowe 5">
            <a:extLst>
              <a:ext uri="{FF2B5EF4-FFF2-40B4-BE49-F238E27FC236}">
                <a16:creationId xmlns:a16="http://schemas.microsoft.com/office/drawing/2014/main" id="{8E3F642C-1A7A-4347-BF21-0F211227AACB}"/>
              </a:ext>
            </a:extLst>
          </p:cNvPr>
          <p:cNvSpPr txBox="1"/>
          <p:nvPr/>
        </p:nvSpPr>
        <p:spPr>
          <a:xfrm>
            <a:off x="10979809" y="6657945"/>
            <a:ext cx="1212191"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BibliotecadiBabele.com</a:t>
            </a:r>
            <a:r>
              <a:rPr lang="pl-PL" sz="700" dirty="0">
                <a:solidFill>
                  <a:srgbClr val="FFFFFF"/>
                </a:solidFill>
              </a:rPr>
              <a:t> </a:t>
            </a:r>
          </a:p>
        </p:txBody>
      </p:sp>
    </p:spTree>
    <p:extLst>
      <p:ext uri="{BB962C8B-B14F-4D97-AF65-F5344CB8AC3E}">
        <p14:creationId xmlns:p14="http://schemas.microsoft.com/office/powerpoint/2010/main" val="273158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odzież, osoba, wewnątrz, pomarańczowy&#10;&#10;Opis wygenerowany automatycznie">
            <a:extLst>
              <a:ext uri="{FF2B5EF4-FFF2-40B4-BE49-F238E27FC236}">
                <a16:creationId xmlns:a16="http://schemas.microsoft.com/office/drawing/2014/main" id="{76C25B35-E80F-3A42-A417-AE681AD9FD56}"/>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5164" b="49414"/>
          <a:stretch/>
        </p:blipFill>
        <p:spPr>
          <a:xfrm>
            <a:off x="20" y="10"/>
            <a:ext cx="12191980" cy="6857990"/>
          </a:xfrm>
          <a:prstGeom prst="rect">
            <a:avLst/>
          </a:prstGeom>
        </p:spPr>
      </p:pic>
      <p:sp>
        <p:nvSpPr>
          <p:cNvPr id="2" name="Tytuł 1">
            <a:extLst>
              <a:ext uri="{FF2B5EF4-FFF2-40B4-BE49-F238E27FC236}">
                <a16:creationId xmlns:a16="http://schemas.microsoft.com/office/drawing/2014/main" id="{34CF2699-29A6-4148-A056-74604226567C}"/>
              </a:ext>
            </a:extLst>
          </p:cNvPr>
          <p:cNvSpPr>
            <a:spLocks noGrp="1"/>
          </p:cNvSpPr>
          <p:nvPr>
            <p:ph type="title"/>
          </p:nvPr>
        </p:nvSpPr>
        <p:spPr>
          <a:xfrm>
            <a:off x="1023870" y="702156"/>
            <a:ext cx="10144260" cy="1013800"/>
          </a:xfrm>
        </p:spPr>
        <p:txBody>
          <a:bodyPr>
            <a:normAutofit/>
          </a:bodyPr>
          <a:lstStyle/>
          <a:p>
            <a:r>
              <a:rPr lang="pl-PL" dirty="0">
                <a:solidFill>
                  <a:schemeClr val="tx1"/>
                </a:solidFill>
              </a:rPr>
              <a:t>Pietro </a:t>
            </a:r>
            <a:r>
              <a:rPr lang="pl-PL" dirty="0" err="1">
                <a:solidFill>
                  <a:schemeClr val="tx1"/>
                </a:solidFill>
              </a:rPr>
              <a:t>bembo</a:t>
            </a:r>
            <a:r>
              <a:rPr lang="pl-PL" dirty="0">
                <a:solidFill>
                  <a:schemeClr val="tx1"/>
                </a:solidFill>
              </a:rPr>
              <a:t>, </a:t>
            </a:r>
            <a:r>
              <a:rPr lang="pl-PL" i="1" dirty="0">
                <a:solidFill>
                  <a:schemeClr val="tx1"/>
                </a:solidFill>
              </a:rPr>
              <a:t>Rozprawy o mowie pospolitej</a:t>
            </a:r>
          </a:p>
        </p:txBody>
      </p:sp>
      <p:sp>
        <p:nvSpPr>
          <p:cNvPr id="3" name="Symbol zastępczy zawartości 2">
            <a:extLst>
              <a:ext uri="{FF2B5EF4-FFF2-40B4-BE49-F238E27FC236}">
                <a16:creationId xmlns:a16="http://schemas.microsoft.com/office/drawing/2014/main" id="{C13B651D-631A-2A46-81DD-5512BFE4829D}"/>
              </a:ext>
            </a:extLst>
          </p:cNvPr>
          <p:cNvSpPr>
            <a:spLocks noGrp="1"/>
          </p:cNvSpPr>
          <p:nvPr>
            <p:ph idx="1"/>
          </p:nvPr>
        </p:nvSpPr>
        <p:spPr>
          <a:xfrm>
            <a:off x="965199" y="1715956"/>
            <a:ext cx="10261602" cy="4726885"/>
          </a:xfrm>
        </p:spPr>
        <p:txBody>
          <a:bodyPr>
            <a:noAutofit/>
          </a:bodyPr>
          <a:lstStyle/>
          <a:p>
            <a:pPr marL="0" indent="0" algn="just">
              <a:buNone/>
            </a:pPr>
            <a:r>
              <a:rPr lang="pl-PL" sz="2400" dirty="0"/>
              <a:t>W XVI wieku Pietro </a:t>
            </a:r>
            <a:r>
              <a:rPr lang="pl-PL" sz="2400" dirty="0" err="1"/>
              <a:t>Bembo</a:t>
            </a:r>
            <a:r>
              <a:rPr lang="pl-PL" sz="2400" dirty="0"/>
              <a:t> zabrał głos w ciągle aktualnym sporze o kwestii języka. W utworze </a:t>
            </a:r>
            <a:r>
              <a:rPr lang="pl-PL" sz="2400" b="1" i="1" dirty="0" err="1"/>
              <a:t>Prose</a:t>
            </a:r>
            <a:r>
              <a:rPr lang="pl-PL" sz="2400" b="1" i="1" dirty="0"/>
              <a:t> </a:t>
            </a:r>
            <a:r>
              <a:rPr lang="pl-PL" sz="2400" b="1" i="1" dirty="0" err="1"/>
              <a:t>della</a:t>
            </a:r>
            <a:r>
              <a:rPr lang="pl-PL" sz="2400" b="1" i="1" dirty="0"/>
              <a:t> </a:t>
            </a:r>
            <a:r>
              <a:rPr lang="pl-PL" sz="2400" b="1" i="1" dirty="0" err="1"/>
              <a:t>volgar</a:t>
            </a:r>
            <a:r>
              <a:rPr lang="pl-PL" sz="2400" b="1" i="1" dirty="0"/>
              <a:t> lingua </a:t>
            </a:r>
            <a:r>
              <a:rPr lang="pl-PL" sz="2400" dirty="0"/>
              <a:t>(</a:t>
            </a:r>
            <a:r>
              <a:rPr lang="pl-PL" sz="2400" i="1" dirty="0"/>
              <a:t>Rozprawy o mowie pospolitej</a:t>
            </a:r>
            <a:r>
              <a:rPr lang="pl-PL" sz="2400" dirty="0"/>
              <a:t>), proponuje, by wzorować się na języku łacińskim -  tak jak w łacinie zostały wzięte za model języka dzieła Cycerona dla prozy, a Wergiliusza dla poezji, tak również w języku </a:t>
            </a:r>
            <a:r>
              <a:rPr lang="pl-PL" sz="2400" dirty="0" err="1"/>
              <a:t>volgare</a:t>
            </a:r>
            <a:r>
              <a:rPr lang="pl-PL" sz="2400" dirty="0"/>
              <a:t> powinien zajść ten sam proces. Zdaniem autora ze względu na doskonałość języka wzorem do naśladowania w poezji powinien być </a:t>
            </a:r>
            <a:r>
              <a:rPr lang="pl-PL" sz="2400" b="1" dirty="0"/>
              <a:t>Francesco </a:t>
            </a:r>
            <a:r>
              <a:rPr lang="pl-PL" sz="2400" b="1" dirty="0" err="1"/>
              <a:t>Petrarca</a:t>
            </a:r>
            <a:r>
              <a:rPr lang="pl-PL" sz="2400" dirty="0"/>
              <a:t>, a w prozie </a:t>
            </a:r>
            <a:r>
              <a:rPr lang="pl-PL" sz="2400" b="1" dirty="0"/>
              <a:t>Boccaccio</a:t>
            </a:r>
            <a:r>
              <a:rPr lang="pl-PL" sz="2400" dirty="0"/>
              <a:t>,</a:t>
            </a:r>
            <a:r>
              <a:rPr lang="pl-PL" sz="2400" b="1" dirty="0"/>
              <a:t> </a:t>
            </a:r>
            <a:r>
              <a:rPr lang="pl-PL" sz="2400" dirty="0"/>
              <a:t>czyli XIII wieczny język florencki. Pominięcie Dantego tłumaczy tym, że jego język był zbyt niedojrzały, by mógł stanowić wzór języka narodowego. </a:t>
            </a:r>
          </a:p>
          <a:p>
            <a:pPr marL="0" indent="0" algn="just">
              <a:buNone/>
            </a:pPr>
            <a:endParaRPr lang="pl-PL" sz="2000" dirty="0"/>
          </a:p>
        </p:txBody>
      </p:sp>
      <p:sp>
        <p:nvSpPr>
          <p:cNvPr id="6" name="pole tekstowe 5">
            <a:extLst>
              <a:ext uri="{FF2B5EF4-FFF2-40B4-BE49-F238E27FC236}">
                <a16:creationId xmlns:a16="http://schemas.microsoft.com/office/drawing/2014/main" id="{BA8639A8-5298-864E-8152-CFD8E814DAA5}"/>
              </a:ext>
            </a:extLst>
          </p:cNvPr>
          <p:cNvSpPr txBox="1"/>
          <p:nvPr/>
        </p:nvSpPr>
        <p:spPr>
          <a:xfrm>
            <a:off x="3328818" y="6858000"/>
            <a:ext cx="5534364" cy="230832"/>
          </a:xfrm>
          <a:prstGeom prst="rect">
            <a:avLst/>
          </a:prstGeom>
          <a:noFill/>
        </p:spPr>
        <p:txBody>
          <a:bodyPr wrap="square" rtlCol="0">
            <a:spAutoFit/>
          </a:bodyPr>
          <a:lstStyle/>
          <a:p>
            <a:pPr>
              <a:spcAft>
                <a:spcPts val="600"/>
              </a:spcAft>
            </a:pPr>
            <a:r>
              <a:rPr lang="pl-PL" sz="900" dirty="0"/>
              <a:t>Fot.: </a:t>
            </a:r>
          </a:p>
        </p:txBody>
      </p:sp>
    </p:spTree>
    <p:extLst>
      <p:ext uri="{BB962C8B-B14F-4D97-AF65-F5344CB8AC3E}">
        <p14:creationId xmlns:p14="http://schemas.microsoft.com/office/powerpoint/2010/main" val="37132954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F5DDC21-6F6B-814E-BD3B-2F4B3C4DDE3A}"/>
              </a:ext>
            </a:extLst>
          </p:cNvPr>
          <p:cNvSpPr>
            <a:spLocks noGrp="1"/>
          </p:cNvSpPr>
          <p:nvPr>
            <p:ph type="title"/>
          </p:nvPr>
        </p:nvSpPr>
        <p:spPr>
          <a:xfrm>
            <a:off x="581192" y="702156"/>
            <a:ext cx="10679642" cy="91440"/>
          </a:xfrm>
        </p:spPr>
        <p:txBody>
          <a:bodyPr>
            <a:normAutofit fontScale="90000"/>
          </a:bodyPr>
          <a:lstStyle/>
          <a:p>
            <a:endParaRPr lang="pl-PL" sz="3600" dirty="0">
              <a:solidFill>
                <a:schemeClr val="accent1"/>
              </a:solidFill>
            </a:endParaRPr>
          </a:p>
        </p:txBody>
      </p:sp>
      <p:sp>
        <p:nvSpPr>
          <p:cNvPr id="10"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7796A2F9-69C1-0046-B903-6CE7A435126C}"/>
              </a:ext>
            </a:extLst>
          </p:cNvPr>
          <p:cNvSpPr>
            <a:spLocks noGrp="1"/>
          </p:cNvSpPr>
          <p:nvPr>
            <p:ph idx="1"/>
          </p:nvPr>
        </p:nvSpPr>
        <p:spPr>
          <a:xfrm>
            <a:off x="581193" y="1005842"/>
            <a:ext cx="10679642" cy="4969508"/>
          </a:xfrm>
        </p:spPr>
        <p:txBody>
          <a:bodyPr>
            <a:normAutofit/>
          </a:bodyPr>
          <a:lstStyle/>
          <a:p>
            <a:pPr marL="0" indent="0" algn="ctr">
              <a:buNone/>
            </a:pPr>
            <a:r>
              <a:rPr lang="pl-PL" sz="2800" b="1" dirty="0"/>
              <a:t>Od drugiej połowy XVI wieku język </a:t>
            </a:r>
            <a:r>
              <a:rPr lang="pl-PL" sz="2800" b="1" dirty="0" err="1"/>
              <a:t>volgare</a:t>
            </a:r>
            <a:r>
              <a:rPr lang="pl-PL" sz="2800" b="1" dirty="0"/>
              <a:t> był już w powszechnym użyciu w piśmiennictwie na całym półwyspie i właśnie od tego momentu można zacząć mówić o języku włoskim</a:t>
            </a:r>
            <a:r>
              <a:rPr lang="pl-PL" sz="2800" dirty="0"/>
              <a:t>. Jest to jednak język wciąż niejednorodny, podzielony na wiele dialektów regionalnych.</a:t>
            </a:r>
          </a:p>
        </p:txBody>
      </p:sp>
    </p:spTree>
    <p:extLst>
      <p:ext uri="{BB962C8B-B14F-4D97-AF65-F5344CB8AC3E}">
        <p14:creationId xmlns:p14="http://schemas.microsoft.com/office/powerpoint/2010/main" val="196995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0989E46-B542-F042-BD98-D2583340640C}"/>
              </a:ext>
            </a:extLst>
          </p:cNvPr>
          <p:cNvSpPr>
            <a:spLocks noGrp="1"/>
          </p:cNvSpPr>
          <p:nvPr>
            <p:ph type="title"/>
          </p:nvPr>
        </p:nvSpPr>
        <p:spPr>
          <a:xfrm>
            <a:off x="4382724" y="702156"/>
            <a:ext cx="7225075" cy="1013800"/>
          </a:xfrm>
        </p:spPr>
        <p:txBody>
          <a:bodyPr>
            <a:normAutofit/>
          </a:bodyPr>
          <a:lstStyle/>
          <a:p>
            <a:r>
              <a:rPr lang="pl-PL">
                <a:solidFill>
                  <a:schemeClr val="tx2"/>
                </a:solidFill>
              </a:rPr>
              <a:t>Alessandro Manzoni, </a:t>
            </a:r>
            <a:r>
              <a:rPr lang="pl-PL" i="1">
                <a:solidFill>
                  <a:schemeClr val="tx2"/>
                </a:solidFill>
              </a:rPr>
              <a:t>Narzeczeni</a:t>
            </a:r>
            <a:endParaRPr lang="pl-PL">
              <a:solidFill>
                <a:schemeClr val="tx2"/>
              </a:solidFill>
            </a:endParaRPr>
          </a:p>
        </p:txBody>
      </p:sp>
      <p:sp>
        <p:nvSpPr>
          <p:cNvPr id="44" name="Rectangle 4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8" name="Rectangle 4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Obraz 4" descr="Obraz zawierający osoba, mężczyzna, siedzi, wewnątrz&#10;&#10;Opis wygenerowany automatycznie">
            <a:extLst>
              <a:ext uri="{FF2B5EF4-FFF2-40B4-BE49-F238E27FC236}">
                <a16:creationId xmlns:a16="http://schemas.microsoft.com/office/drawing/2014/main" id="{A210077B-5166-654A-B091-FD7817001CC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594" r="8919" b="3"/>
          <a:stretch/>
        </p:blipFill>
        <p:spPr>
          <a:xfrm>
            <a:off x="446534" y="601201"/>
            <a:ext cx="3703320" cy="5774200"/>
          </a:xfrm>
          <a:prstGeom prst="rect">
            <a:avLst/>
          </a:prstGeom>
        </p:spPr>
      </p:pic>
      <p:sp>
        <p:nvSpPr>
          <p:cNvPr id="3" name="Symbol zastępczy zawartości 2">
            <a:extLst>
              <a:ext uri="{FF2B5EF4-FFF2-40B4-BE49-F238E27FC236}">
                <a16:creationId xmlns:a16="http://schemas.microsoft.com/office/drawing/2014/main" id="{05A718EE-A7AF-5341-952B-71AFB78BFE34}"/>
              </a:ext>
            </a:extLst>
          </p:cNvPr>
          <p:cNvSpPr>
            <a:spLocks noGrp="1"/>
          </p:cNvSpPr>
          <p:nvPr>
            <p:ph idx="1"/>
          </p:nvPr>
        </p:nvSpPr>
        <p:spPr>
          <a:xfrm>
            <a:off x="4382726" y="1896533"/>
            <a:ext cx="6878108" cy="3962266"/>
          </a:xfrm>
        </p:spPr>
        <p:txBody>
          <a:bodyPr>
            <a:normAutofit/>
          </a:bodyPr>
          <a:lstStyle/>
          <a:p>
            <a:pPr algn="just" fontAlgn="base">
              <a:lnSpc>
                <a:spcPct val="100000"/>
              </a:lnSpc>
            </a:pPr>
            <a:r>
              <a:rPr lang="pl-PL" sz="1300" dirty="0"/>
              <a:t>W ciągu kolejnych wieków w narodzie włoskim dojrzewa pragnienie zjednoczenia terytorialnego i językowego. Pomimo chęci, brak skutecznych działań sprawia, że pierwszej połowie XIX wieku kwestia jednolitego, wspólnego języka wciąż pozostaje otwarta. </a:t>
            </a:r>
          </a:p>
          <a:p>
            <a:pPr algn="just" fontAlgn="base">
              <a:lnSpc>
                <a:spcPct val="100000"/>
              </a:lnSpc>
            </a:pPr>
            <a:r>
              <a:rPr lang="pl-PL" sz="1300" dirty="0"/>
              <a:t>Jednym z najważniejszych głosów w tym okresie w kwestii języka, była dyskusja zainicjowana przez Alessandro Manzoniego, autora</a:t>
            </a:r>
            <a:r>
              <a:rPr lang="pl-PL" sz="1300" b="1" i="1" dirty="0"/>
              <a:t> I </a:t>
            </a:r>
            <a:r>
              <a:rPr lang="pl-PL" sz="1300" b="1" i="1" dirty="0" err="1"/>
              <a:t>Promessi</a:t>
            </a:r>
            <a:r>
              <a:rPr lang="pl-PL" sz="1300" b="1" i="1" dirty="0"/>
              <a:t> </a:t>
            </a:r>
            <a:r>
              <a:rPr lang="pl-PL" sz="1300" b="1" i="1" dirty="0" err="1"/>
              <a:t>Sposi</a:t>
            </a:r>
            <a:r>
              <a:rPr lang="pl-PL" sz="1300" dirty="0"/>
              <a:t> (</a:t>
            </a:r>
            <a:r>
              <a:rPr lang="pl-PL" sz="1300" i="1" dirty="0"/>
              <a:t>Narzeczeni</a:t>
            </a:r>
            <a:r>
              <a:rPr lang="pl-PL" sz="1300" dirty="0"/>
              <a:t>), wydanego w roku 1827, do którego przez wiele lat poszukiwał najbardziej właściwego języka. Autor zwraca uwagę na fakt, że w przeciwieństwie do innych państw, takich jak: Hiszpania, Francja czy Anglia, Włochy w mowie oraz w piśmie posługują się dwoma odmiennymi językami.</a:t>
            </a:r>
          </a:p>
          <a:p>
            <a:pPr algn="just" fontAlgn="base">
              <a:lnSpc>
                <a:spcPct val="100000"/>
              </a:lnSpc>
            </a:pPr>
            <a:r>
              <a:rPr lang="pl-PL" sz="1300" dirty="0"/>
              <a:t>Język pisany był według autora staroświecki, uczony, zbyt trudny do zrozumienia dla zwykłych ludzi.</a:t>
            </a:r>
            <a:r>
              <a:rPr lang="pl-PL" sz="1300" b="1" dirty="0"/>
              <a:t> </a:t>
            </a:r>
            <a:r>
              <a:rPr lang="pl-PL" sz="1300" dirty="0"/>
              <a:t>Z tego powodu pisarz, który chciał być nowoczesnym i zrozumianym, był zmuszony do używania języka bliskiego mówionemu, jednocześnie ryzykował naleciałości dialektalne i ograniczenia zasięgu swego utworu do danego regionu. Z</a:t>
            </a:r>
            <a:r>
              <a:rPr lang="pl-PL" sz="1300" b="1" dirty="0"/>
              <a:t> </a:t>
            </a:r>
            <a:r>
              <a:rPr lang="pl-PL" sz="1300" dirty="0"/>
              <a:t>drugiej strony, używania tradycyjnego języka literackiego, skutkowało jego większym zasięgiem terytorialnym, ale wąskim zasięgiem odbiorców, ograniczonym tylko do uczonych.</a:t>
            </a:r>
          </a:p>
          <a:p>
            <a:pPr algn="just" fontAlgn="base">
              <a:lnSpc>
                <a:spcPct val="100000"/>
              </a:lnSpc>
            </a:pPr>
            <a:r>
              <a:rPr lang="pl-PL" sz="1300" dirty="0"/>
              <a:t>Manzoni postulował za przyjęciem języka florenckiego jako włoskiego języka oficjalnego, jednak nie tej jego odmiany używanej w literaturze, a odmiany mówionej, używanej przez wykształconych florentczyków w sytuacjach codziennego życia.</a:t>
            </a:r>
          </a:p>
        </p:txBody>
      </p:sp>
      <p:sp>
        <p:nvSpPr>
          <p:cNvPr id="6" name="pole tekstowe 5">
            <a:extLst>
              <a:ext uri="{FF2B5EF4-FFF2-40B4-BE49-F238E27FC236}">
                <a16:creationId xmlns:a16="http://schemas.microsoft.com/office/drawing/2014/main" id="{30ABEF36-0E2C-F845-BB4C-94911DBBB4EF}"/>
              </a:ext>
            </a:extLst>
          </p:cNvPr>
          <p:cNvSpPr txBox="1"/>
          <p:nvPr/>
        </p:nvSpPr>
        <p:spPr>
          <a:xfrm>
            <a:off x="3708963" y="6155844"/>
            <a:ext cx="1125795" cy="200055"/>
          </a:xfrm>
          <a:prstGeom prst="rect">
            <a:avLst/>
          </a:prstGeom>
          <a:solidFill>
            <a:srgbClr val="000000"/>
          </a:solidFill>
        </p:spPr>
        <p:txBody>
          <a:bodyPr wrap="square" rtlCol="0">
            <a:spAutoFit/>
          </a:bodyPr>
          <a:lstStyle/>
          <a:p>
            <a:pPr algn="r">
              <a:spcAft>
                <a:spcPts val="600"/>
              </a:spcAft>
            </a:pPr>
            <a:r>
              <a:rPr lang="pl-PL" sz="700" dirty="0">
                <a:solidFill>
                  <a:srgbClr val="FFFFFF"/>
                </a:solidFill>
              </a:rPr>
              <a:t>Fot.: </a:t>
            </a:r>
            <a:r>
              <a:rPr lang="pl-PL" sz="700" dirty="0" err="1">
                <a:solidFill>
                  <a:srgbClr val="FFFFFF"/>
                </a:solidFill>
              </a:rPr>
              <a:t>Biografieonline.it</a:t>
            </a:r>
            <a:r>
              <a:rPr lang="pl-PL" sz="700" dirty="0">
                <a:solidFill>
                  <a:srgbClr val="FFFFFF"/>
                </a:solidFill>
              </a:rPr>
              <a:t> </a:t>
            </a:r>
          </a:p>
        </p:txBody>
      </p:sp>
    </p:spTree>
    <p:extLst>
      <p:ext uri="{BB962C8B-B14F-4D97-AF65-F5344CB8AC3E}">
        <p14:creationId xmlns:p14="http://schemas.microsoft.com/office/powerpoint/2010/main" val="4672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392E5ED-8A7F-4941-A12D-5B2C30EEC987}"/>
              </a:ext>
            </a:extLst>
          </p:cNvPr>
          <p:cNvSpPr>
            <a:spLocks noGrp="1"/>
          </p:cNvSpPr>
          <p:nvPr>
            <p:ph type="title"/>
          </p:nvPr>
        </p:nvSpPr>
        <p:spPr>
          <a:xfrm>
            <a:off x="581192" y="702156"/>
            <a:ext cx="11029616" cy="1188720"/>
          </a:xfrm>
        </p:spPr>
        <p:txBody>
          <a:bodyPr>
            <a:normAutofit/>
          </a:bodyPr>
          <a:lstStyle/>
          <a:p>
            <a:r>
              <a:rPr lang="pl-PL" dirty="0"/>
              <a:t>Zjednoczenie Włoch</a:t>
            </a:r>
            <a:br>
              <a:rPr lang="pl-PL" dirty="0"/>
            </a:br>
            <a:endParaRPr lang="pl-PL" dirty="0"/>
          </a:p>
        </p:txBody>
      </p:sp>
      <p:sp>
        <p:nvSpPr>
          <p:cNvPr id="13" name="Rectangle 12">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92DC42D6-8538-3B46-B655-F4AB28C4DB27}"/>
              </a:ext>
            </a:extLst>
          </p:cNvPr>
          <p:cNvSpPr>
            <a:spLocks noGrp="1"/>
          </p:cNvSpPr>
          <p:nvPr>
            <p:ph idx="1"/>
          </p:nvPr>
        </p:nvSpPr>
        <p:spPr>
          <a:xfrm>
            <a:off x="581193" y="2180496"/>
            <a:ext cx="6917210" cy="4045683"/>
          </a:xfrm>
        </p:spPr>
        <p:txBody>
          <a:bodyPr>
            <a:normAutofit/>
          </a:bodyPr>
          <a:lstStyle/>
          <a:p>
            <a:pPr marL="0" indent="0" algn="just" fontAlgn="base">
              <a:lnSpc>
                <a:spcPct val="100000"/>
              </a:lnSpc>
              <a:buNone/>
            </a:pPr>
            <a:r>
              <a:rPr lang="pl-PL" sz="2800" dirty="0"/>
              <a:t>Momentem przełomowym w historii języka włoskiego był </a:t>
            </a:r>
            <a:r>
              <a:rPr lang="pl-PL" sz="2800" b="1" dirty="0"/>
              <a:t>1861 rok, kiedy półwysep zjednoczył się i powstało Królestwo Włoch</a:t>
            </a:r>
            <a:r>
              <a:rPr lang="pl-PL" sz="2800" dirty="0"/>
              <a:t>. </a:t>
            </a:r>
          </a:p>
        </p:txBody>
      </p:sp>
      <p:sp>
        <p:nvSpPr>
          <p:cNvPr id="19" name="Rectangle 18">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rysunek&#10;&#10;Opis wygenerowany automatycznie">
            <a:extLst>
              <a:ext uri="{FF2B5EF4-FFF2-40B4-BE49-F238E27FC236}">
                <a16:creationId xmlns:a16="http://schemas.microsoft.com/office/drawing/2014/main" id="{7C3501FD-AECB-594C-A6E2-3BD114EDF75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145" r="16144" b="-2"/>
          <a:stretch/>
        </p:blipFill>
        <p:spPr>
          <a:xfrm>
            <a:off x="8363915" y="2692001"/>
            <a:ext cx="3059782" cy="3019496"/>
          </a:xfrm>
          <a:prstGeom prst="rect">
            <a:avLst/>
          </a:prstGeom>
        </p:spPr>
      </p:pic>
      <p:sp>
        <p:nvSpPr>
          <p:cNvPr id="6" name="pole tekstowe 5">
            <a:extLst>
              <a:ext uri="{FF2B5EF4-FFF2-40B4-BE49-F238E27FC236}">
                <a16:creationId xmlns:a16="http://schemas.microsoft.com/office/drawing/2014/main" id="{3AA0C9FB-6AEB-E849-B8E6-216FC896F11A}"/>
              </a:ext>
            </a:extLst>
          </p:cNvPr>
          <p:cNvSpPr txBox="1"/>
          <p:nvPr/>
        </p:nvSpPr>
        <p:spPr>
          <a:xfrm>
            <a:off x="10755045" y="5775295"/>
            <a:ext cx="979755"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Novalibandiere.it</a:t>
            </a:r>
            <a:endParaRPr lang="pl-PL" sz="700" dirty="0">
              <a:solidFill>
                <a:srgbClr val="FFFFFF"/>
              </a:solidFill>
            </a:endParaRPr>
          </a:p>
        </p:txBody>
      </p:sp>
    </p:spTree>
    <p:extLst>
      <p:ext uri="{BB962C8B-B14F-4D97-AF65-F5344CB8AC3E}">
        <p14:creationId xmlns:p14="http://schemas.microsoft.com/office/powerpoint/2010/main" val="248475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75AF77-DDCE-45B3-8F98-CC5024BC477F}"/>
              </a:ext>
            </a:extLst>
          </p:cNvPr>
          <p:cNvPicPr>
            <a:picLocks noChangeAspect="1"/>
          </p:cNvPicPr>
          <p:nvPr/>
        </p:nvPicPr>
        <p:blipFill rotWithShape="1">
          <a:blip r:embed="rId2">
            <a:alphaModFix amt="40000"/>
          </a:blip>
          <a:srcRect t="8537"/>
          <a:stretch/>
        </p:blipFill>
        <p:spPr>
          <a:xfrm>
            <a:off x="20" y="10"/>
            <a:ext cx="12191980" cy="6857990"/>
          </a:xfrm>
          <a:prstGeom prst="rect">
            <a:avLst/>
          </a:prstGeom>
        </p:spPr>
      </p:pic>
      <p:sp>
        <p:nvSpPr>
          <p:cNvPr id="2" name="Tytuł 1">
            <a:extLst>
              <a:ext uri="{FF2B5EF4-FFF2-40B4-BE49-F238E27FC236}">
                <a16:creationId xmlns:a16="http://schemas.microsoft.com/office/drawing/2014/main" id="{2474C499-C75A-B041-8154-FCE8A6F15F1C}"/>
              </a:ext>
            </a:extLst>
          </p:cNvPr>
          <p:cNvSpPr>
            <a:spLocks noGrp="1"/>
          </p:cNvSpPr>
          <p:nvPr>
            <p:ph type="title"/>
          </p:nvPr>
        </p:nvSpPr>
        <p:spPr>
          <a:xfrm>
            <a:off x="1023870" y="702156"/>
            <a:ext cx="10144260" cy="128161"/>
          </a:xfrm>
        </p:spPr>
        <p:txBody>
          <a:bodyPr>
            <a:normAutofit fontScale="90000"/>
          </a:bodyPr>
          <a:lstStyle/>
          <a:p>
            <a:br>
              <a:rPr lang="pl-PL" dirty="0">
                <a:solidFill>
                  <a:schemeClr val="tx1"/>
                </a:solidFill>
              </a:rPr>
            </a:br>
            <a:endParaRPr lang="pl-PL" dirty="0">
              <a:solidFill>
                <a:schemeClr val="tx1"/>
              </a:solidFill>
            </a:endParaRPr>
          </a:p>
        </p:txBody>
      </p:sp>
      <p:sp>
        <p:nvSpPr>
          <p:cNvPr id="3" name="Symbol zastępczy zawartości 2">
            <a:extLst>
              <a:ext uri="{FF2B5EF4-FFF2-40B4-BE49-F238E27FC236}">
                <a16:creationId xmlns:a16="http://schemas.microsoft.com/office/drawing/2014/main" id="{66B89D81-8D1C-A84A-B90B-D8A8948601AB}"/>
              </a:ext>
            </a:extLst>
          </p:cNvPr>
          <p:cNvSpPr>
            <a:spLocks noGrp="1"/>
          </p:cNvSpPr>
          <p:nvPr>
            <p:ph idx="1"/>
          </p:nvPr>
        </p:nvSpPr>
        <p:spPr>
          <a:xfrm>
            <a:off x="965199" y="702156"/>
            <a:ext cx="10261602" cy="5156643"/>
          </a:xfrm>
        </p:spPr>
        <p:txBody>
          <a:bodyPr>
            <a:normAutofit/>
          </a:bodyPr>
          <a:lstStyle/>
          <a:p>
            <a:pPr>
              <a:lnSpc>
                <a:spcPct val="100000"/>
              </a:lnSpc>
            </a:pPr>
            <a:r>
              <a:rPr lang="pl-PL" sz="2200" b="1" dirty="0"/>
              <a:t>Temat: </a:t>
            </a:r>
            <a:r>
              <a:rPr lang="pl-PL" sz="2800" dirty="0"/>
              <a:t>Niezwykła historia języka włoskiego</a:t>
            </a:r>
          </a:p>
          <a:p>
            <a:pPr marL="0" indent="0">
              <a:lnSpc>
                <a:spcPct val="100000"/>
              </a:lnSpc>
              <a:buNone/>
            </a:pPr>
            <a:endParaRPr lang="pl-PL" sz="1800" dirty="0"/>
          </a:p>
          <a:p>
            <a:pPr>
              <a:lnSpc>
                <a:spcPct val="100000"/>
              </a:lnSpc>
            </a:pPr>
            <a:r>
              <a:rPr lang="pl-PL" sz="2200" b="1" dirty="0"/>
              <a:t>Nauczyciel prowadzący: </a:t>
            </a:r>
            <a:r>
              <a:rPr lang="pl-PL" sz="2200" dirty="0"/>
              <a:t>Anna Trzcińska</a:t>
            </a:r>
          </a:p>
          <a:p>
            <a:pPr>
              <a:lnSpc>
                <a:spcPct val="100000"/>
              </a:lnSpc>
            </a:pPr>
            <a:r>
              <a:rPr lang="pl-PL" sz="2200" b="1" dirty="0"/>
              <a:t>Miejsce i termin: </a:t>
            </a:r>
            <a:r>
              <a:rPr lang="pl-PL" sz="2200" dirty="0"/>
              <a:t>zajęcia online dla ZSS nr 78 w IPCZD, październik 2020 roku</a:t>
            </a:r>
          </a:p>
          <a:p>
            <a:pPr>
              <a:lnSpc>
                <a:spcPct val="100000"/>
              </a:lnSpc>
            </a:pPr>
            <a:r>
              <a:rPr lang="pl-PL" sz="2200" b="1" dirty="0"/>
              <a:t>Grupa: </a:t>
            </a:r>
            <a:r>
              <a:rPr lang="pl-PL" sz="2200" dirty="0"/>
              <a:t>dzieci starsze</a:t>
            </a:r>
          </a:p>
          <a:p>
            <a:pPr>
              <a:lnSpc>
                <a:spcPct val="100000"/>
              </a:lnSpc>
            </a:pPr>
            <a:r>
              <a:rPr lang="pl-PL" sz="2200" b="1" dirty="0"/>
              <a:t>Kompetencje kluczowe: </a:t>
            </a:r>
            <a:r>
              <a:rPr lang="pl-PL" sz="2200" dirty="0"/>
              <a:t>porozumiewanie się w języku ojczystym, umiejętność uczenia się, społeczne i obywatelskie, świadomość i ekspresja kulturowa, naukowe</a:t>
            </a:r>
          </a:p>
          <a:p>
            <a:pPr>
              <a:lnSpc>
                <a:spcPct val="100000"/>
              </a:lnSpc>
            </a:pPr>
            <a:r>
              <a:rPr lang="pl-PL" sz="2200" b="1" dirty="0"/>
              <a:t>Cele ogólne: </a:t>
            </a:r>
            <a:r>
              <a:rPr lang="pl-PL" sz="2200" dirty="0"/>
              <a:t>zwrócenie uwagi na piękno i różnice otaczającego nas świata, rozwijanie poczucia estetyki i wrażliwości, rozwijanie zainteresowań związanych z językiem innego narodu europejskiego, pobudzanie aktywności pacjentów, budowanie i wzmacnianie relacji z rodzicami/opiekunami, doskonalenie umiejętności pracy zdalnej</a:t>
            </a:r>
          </a:p>
          <a:p>
            <a:pPr>
              <a:lnSpc>
                <a:spcPct val="100000"/>
              </a:lnSpc>
            </a:pPr>
            <a:endParaRPr lang="pl-PL" sz="1800" dirty="0"/>
          </a:p>
          <a:p>
            <a:pPr>
              <a:lnSpc>
                <a:spcPct val="100000"/>
              </a:lnSpc>
            </a:pPr>
            <a:endParaRPr lang="pl-PL" sz="1800" dirty="0"/>
          </a:p>
          <a:p>
            <a:pPr>
              <a:lnSpc>
                <a:spcPct val="100000"/>
              </a:lnSpc>
            </a:pPr>
            <a:endParaRPr lang="pl-PL" sz="1800" dirty="0"/>
          </a:p>
        </p:txBody>
      </p:sp>
    </p:spTree>
    <p:extLst>
      <p:ext uri="{BB962C8B-B14F-4D97-AF65-F5344CB8AC3E}">
        <p14:creationId xmlns:p14="http://schemas.microsoft.com/office/powerpoint/2010/main" val="118838222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502181C-476B-1C41-BB4E-6943087EEB82}"/>
              </a:ext>
            </a:extLst>
          </p:cNvPr>
          <p:cNvSpPr>
            <a:spLocks noGrp="1"/>
          </p:cNvSpPr>
          <p:nvPr>
            <p:ph type="title"/>
          </p:nvPr>
        </p:nvSpPr>
        <p:spPr>
          <a:xfrm>
            <a:off x="446533" y="-307056"/>
            <a:ext cx="10679642" cy="1188720"/>
          </a:xfrm>
        </p:spPr>
        <p:txBody>
          <a:bodyPr>
            <a:normAutofit/>
          </a:bodyPr>
          <a:lstStyle/>
          <a:p>
            <a:endParaRPr lang="pl-PL" sz="3600">
              <a:solidFill>
                <a:schemeClr val="accent1"/>
              </a:solidFill>
            </a:endParaRPr>
          </a:p>
        </p:txBody>
      </p:sp>
      <p:sp>
        <p:nvSpPr>
          <p:cNvPr id="10"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2F00B99E-F0D0-2044-AC53-4096BB221837}"/>
              </a:ext>
            </a:extLst>
          </p:cNvPr>
          <p:cNvSpPr>
            <a:spLocks noGrp="1"/>
          </p:cNvSpPr>
          <p:nvPr>
            <p:ph idx="1"/>
          </p:nvPr>
        </p:nvSpPr>
        <p:spPr>
          <a:xfrm>
            <a:off x="581193" y="1005842"/>
            <a:ext cx="10679642" cy="4969508"/>
          </a:xfrm>
        </p:spPr>
        <p:txBody>
          <a:bodyPr>
            <a:normAutofit lnSpcReduction="10000"/>
          </a:bodyPr>
          <a:lstStyle/>
          <a:p>
            <a:pPr algn="just" fontAlgn="base"/>
            <a:r>
              <a:rPr lang="pl-PL" sz="2400" dirty="0"/>
              <a:t>W chwili zjednoczenia kraju język włoski, tak zwany </a:t>
            </a:r>
            <a:r>
              <a:rPr lang="pl-PL" sz="2400" b="1" i="1" dirty="0" err="1"/>
              <a:t>italiano</a:t>
            </a:r>
            <a:r>
              <a:rPr lang="pl-PL" sz="2400" b="1" i="1" dirty="0"/>
              <a:t> standard</a:t>
            </a:r>
            <a:r>
              <a:rPr lang="pl-PL" sz="2400" dirty="0"/>
              <a:t>, początkowo używany był przez znikomą część społeczeństwa włoskiego. </a:t>
            </a:r>
          </a:p>
          <a:p>
            <a:pPr algn="just" fontAlgn="base"/>
            <a:r>
              <a:rPr lang="pl-PL" sz="2400" dirty="0"/>
              <a:t>Do jego rozwoju przyczyniło się wprowadzenie obowiązkowej edukacji oraz rewolucja przemysłowa i związana z nią migracja ze wsi do miast. Językiem dominującym stawał się język włoski, którym posługiwano się w miastach. </a:t>
            </a:r>
          </a:p>
          <a:p>
            <a:pPr algn="just" fontAlgn="base"/>
            <a:r>
              <a:rPr lang="pl-PL" sz="2400" dirty="0"/>
              <a:t>Kolejnym ważnym czynnikiem była I wojna światowa. Na froncie spotykali się ludzie mówiący różnymi dialektami, co utrudniało komunikację. Niezbędne stawało się posługiwanie wspólnym językiem.</a:t>
            </a:r>
          </a:p>
          <a:p>
            <a:pPr algn="just" fontAlgn="base"/>
            <a:r>
              <a:rPr lang="pl-PL" sz="2400" dirty="0"/>
              <a:t>Ogromną rolę odegrały także prasa, kino, radio i telewizja, które docierały do wszystkich warstw społecznych. Pod wpływem tych wszystkich czynników, zmiany następowały w szybkim tempie i choć język włoski był nadal pełen wyrażeń dialektalnych, to można już go określić, jako wspólny język narodowy.</a:t>
            </a:r>
          </a:p>
        </p:txBody>
      </p:sp>
    </p:spTree>
    <p:extLst>
      <p:ext uri="{BB962C8B-B14F-4D97-AF65-F5344CB8AC3E}">
        <p14:creationId xmlns:p14="http://schemas.microsoft.com/office/powerpoint/2010/main" val="2032765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wewnątrz, gra, małe&#10;&#10;Opis wygenerowany automatycznie">
            <a:extLst>
              <a:ext uri="{FF2B5EF4-FFF2-40B4-BE49-F238E27FC236}">
                <a16:creationId xmlns:a16="http://schemas.microsoft.com/office/drawing/2014/main" id="{5709F86F-088D-824C-AF54-1FCB9E0A84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659" r="7342" b="1"/>
          <a:stretch/>
        </p:blipFill>
        <p:spPr>
          <a:xfrm>
            <a:off x="420150" y="0"/>
            <a:ext cx="12191980" cy="6857988"/>
          </a:xfrm>
          <a:prstGeom prst="rect">
            <a:avLst/>
          </a:prstGeom>
        </p:spPr>
      </p:pic>
      <p:sp>
        <p:nvSpPr>
          <p:cNvPr id="11" name="Rectangle 1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4E784F04-04B1-CD41-9362-430EAF5A28B4}"/>
              </a:ext>
            </a:extLst>
          </p:cNvPr>
          <p:cNvSpPr>
            <a:spLocks noGrp="1"/>
          </p:cNvSpPr>
          <p:nvPr>
            <p:ph type="title"/>
          </p:nvPr>
        </p:nvSpPr>
        <p:spPr>
          <a:xfrm>
            <a:off x="6966184" y="938022"/>
            <a:ext cx="4389261" cy="1188720"/>
          </a:xfrm>
        </p:spPr>
        <p:txBody>
          <a:bodyPr>
            <a:normAutofit/>
          </a:bodyPr>
          <a:lstStyle/>
          <a:p>
            <a:r>
              <a:rPr lang="pl-PL" dirty="0"/>
              <a:t>Faszyzm i Puryzm językowy</a:t>
            </a:r>
          </a:p>
        </p:txBody>
      </p:sp>
      <p:sp>
        <p:nvSpPr>
          <p:cNvPr id="3" name="Symbol zastępczy zawartości 2">
            <a:extLst>
              <a:ext uri="{FF2B5EF4-FFF2-40B4-BE49-F238E27FC236}">
                <a16:creationId xmlns:a16="http://schemas.microsoft.com/office/drawing/2014/main" id="{39D28D02-12C0-F746-91EC-6E686915113D}"/>
              </a:ext>
            </a:extLst>
          </p:cNvPr>
          <p:cNvSpPr>
            <a:spLocks noGrp="1"/>
          </p:cNvSpPr>
          <p:nvPr>
            <p:ph idx="1"/>
          </p:nvPr>
        </p:nvSpPr>
        <p:spPr>
          <a:xfrm>
            <a:off x="6966184" y="2340865"/>
            <a:ext cx="4389262" cy="3788474"/>
          </a:xfrm>
        </p:spPr>
        <p:txBody>
          <a:bodyPr>
            <a:noAutofit/>
          </a:bodyPr>
          <a:lstStyle/>
          <a:p>
            <a:pPr marL="0" indent="0" algn="just">
              <a:lnSpc>
                <a:spcPct val="100000"/>
              </a:lnSpc>
              <a:buNone/>
            </a:pPr>
            <a:r>
              <a:rPr lang="pl-PL" sz="1800" dirty="0"/>
              <a:t>Okres faszyzmu we Włoszech miał olbrzymi wpływ na język włoski. Dialekty zostały uznane przez reżim nie tylko za coś wulgarnego i niewłaściwego, ale  nawet noszącego znamiona przestępstwa. Powstały podręczniki i gramatyki do nauki języka włoskiego, szkoła stosowała duży nacisk na uczniów, karząc ich za używanie dialektów. Język w sytuacjach oficjalnych i przestrzeni publicznej obwarowany został wieloma ustawami, zakazującymi używania dialektów i zapożyczeń z języków obcych. Wszystkie te działania spowodowały, że dialekty stały się w świadomości Włochów czymś wstydliwym i niewłaściwym.</a:t>
            </a:r>
          </a:p>
        </p:txBody>
      </p:sp>
      <p:sp>
        <p:nvSpPr>
          <p:cNvPr id="6" name="pole tekstowe 5">
            <a:extLst>
              <a:ext uri="{FF2B5EF4-FFF2-40B4-BE49-F238E27FC236}">
                <a16:creationId xmlns:a16="http://schemas.microsoft.com/office/drawing/2014/main" id="{B2C9F5B9-CD50-1D46-86B0-080A9A9471A6}"/>
              </a:ext>
            </a:extLst>
          </p:cNvPr>
          <p:cNvSpPr txBox="1"/>
          <p:nvPr/>
        </p:nvSpPr>
        <p:spPr>
          <a:xfrm>
            <a:off x="12255942" y="6657933"/>
            <a:ext cx="356188"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p>
        </p:txBody>
      </p:sp>
    </p:spTree>
    <p:extLst>
      <p:ext uri="{BB962C8B-B14F-4D97-AF65-F5344CB8AC3E}">
        <p14:creationId xmlns:p14="http://schemas.microsoft.com/office/powerpoint/2010/main" val="869857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126214A-5192-7D4B-8A80-936BF8050A61}"/>
              </a:ext>
            </a:extLst>
          </p:cNvPr>
          <p:cNvSpPr>
            <a:spLocks noGrp="1"/>
          </p:cNvSpPr>
          <p:nvPr>
            <p:ph type="title"/>
          </p:nvPr>
        </p:nvSpPr>
        <p:spPr>
          <a:xfrm>
            <a:off x="446533" y="-306071"/>
            <a:ext cx="10679642" cy="1556801"/>
          </a:xfrm>
        </p:spPr>
        <p:txBody>
          <a:bodyPr>
            <a:normAutofit/>
          </a:bodyPr>
          <a:lstStyle/>
          <a:p>
            <a:br>
              <a:rPr lang="pl-PL" sz="3600" dirty="0">
                <a:solidFill>
                  <a:schemeClr val="accent1"/>
                </a:solidFill>
              </a:rPr>
            </a:br>
            <a:r>
              <a:rPr lang="pl-PL" sz="3600" dirty="0">
                <a:solidFill>
                  <a:schemeClr val="accent1"/>
                </a:solidFill>
              </a:rPr>
              <a:t>Czasy współczesne</a:t>
            </a:r>
          </a:p>
        </p:txBody>
      </p:sp>
      <p:sp>
        <p:nvSpPr>
          <p:cNvPr id="10"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05DEC7EF-8FA1-C841-B097-3D08AD613277}"/>
              </a:ext>
            </a:extLst>
          </p:cNvPr>
          <p:cNvSpPr>
            <a:spLocks noGrp="1"/>
          </p:cNvSpPr>
          <p:nvPr>
            <p:ph idx="1"/>
          </p:nvPr>
        </p:nvSpPr>
        <p:spPr>
          <a:xfrm>
            <a:off x="581193" y="882650"/>
            <a:ext cx="10679642" cy="5092700"/>
          </a:xfrm>
        </p:spPr>
        <p:txBody>
          <a:bodyPr>
            <a:normAutofit/>
          </a:bodyPr>
          <a:lstStyle/>
          <a:p>
            <a:pPr algn="just"/>
            <a:r>
              <a:rPr lang="pl-PL" sz="2400" dirty="0"/>
              <a:t>Aktualnie pismo ręczne i morfologia osiągnęły niezwykłą stabilność. W składni, na przykładzie stylu dziennikarskiego, rozprzestrzeniają się frazy nominalne, czyli bez czasownika (</a:t>
            </a:r>
            <a:r>
              <a:rPr lang="pl-PL" sz="2400" i="1" dirty="0"/>
              <a:t>Uroczystość inauguracji Igrzysk Olimpijskich jest bardzo piękna</a:t>
            </a:r>
            <a:r>
              <a:rPr lang="pl-PL" sz="2400" dirty="0"/>
              <a:t>).</a:t>
            </a:r>
          </a:p>
          <a:p>
            <a:pPr algn="just"/>
            <a:r>
              <a:rPr lang="pl-PL" sz="2400" dirty="0"/>
              <a:t>W leksykonie najbardziej ewidentnym zjawiskiem jest olbrzymi napływ </a:t>
            </a:r>
            <a:r>
              <a:rPr lang="pl-PL" sz="2400" b="1" dirty="0"/>
              <a:t>anglicyzmów</a:t>
            </a:r>
            <a:r>
              <a:rPr lang="pl-PL" sz="2400" dirty="0"/>
              <a:t>, zdeterminowany przez wielki prestiż osiągnięty na polu naukowym, technicznym i gospodarczym przez kraje anglojęzyczne, zwłaszcza zamorskie (</a:t>
            </a:r>
            <a:r>
              <a:rPr lang="pl-PL" sz="2400" i="1" dirty="0"/>
              <a:t>baby </a:t>
            </a:r>
            <a:r>
              <a:rPr lang="pl-PL" sz="2400" i="1" dirty="0" err="1"/>
              <a:t>sitter</a:t>
            </a:r>
            <a:r>
              <a:rPr lang="pl-PL" sz="2400" i="1" dirty="0"/>
              <a:t>, bestseller, </a:t>
            </a:r>
            <a:r>
              <a:rPr lang="pl-PL" sz="2400" i="1" dirty="0" err="1"/>
              <a:t>blue</a:t>
            </a:r>
            <a:r>
              <a:rPr lang="pl-PL" sz="2400" i="1" dirty="0"/>
              <a:t> jeans, </a:t>
            </a:r>
            <a:r>
              <a:rPr lang="pl-PL" sz="2400" i="1" dirty="0" err="1"/>
              <a:t>clacson</a:t>
            </a:r>
            <a:r>
              <a:rPr lang="pl-PL" sz="2400" i="1" dirty="0"/>
              <a:t>, </a:t>
            </a:r>
            <a:r>
              <a:rPr lang="pl-PL" sz="2400" i="1" dirty="0" err="1"/>
              <a:t>computer</a:t>
            </a:r>
            <a:r>
              <a:rPr lang="pl-PL" sz="2400" i="1" dirty="0"/>
              <a:t>, </a:t>
            </a:r>
            <a:r>
              <a:rPr lang="pl-PL" sz="2400" i="1" dirty="0" err="1"/>
              <a:t>guard</a:t>
            </a:r>
            <a:r>
              <a:rPr lang="pl-PL" sz="2400" i="1" dirty="0"/>
              <a:t> </a:t>
            </a:r>
            <a:r>
              <a:rPr lang="pl-PL" sz="2400" i="1" dirty="0" err="1"/>
              <a:t>rail</a:t>
            </a:r>
            <a:r>
              <a:rPr lang="pl-PL" sz="2400" i="1" dirty="0"/>
              <a:t>, hostess, jeep, </a:t>
            </a:r>
            <a:r>
              <a:rPr lang="pl-PL" sz="2400" i="1" dirty="0" err="1"/>
              <a:t>killer</a:t>
            </a:r>
            <a:r>
              <a:rPr lang="pl-PL" sz="2400" i="1" dirty="0"/>
              <a:t>, </a:t>
            </a:r>
            <a:r>
              <a:rPr lang="pl-PL" sz="2400" i="1" dirty="0" err="1"/>
              <a:t>pullover</a:t>
            </a:r>
            <a:r>
              <a:rPr lang="pl-PL" sz="2400" i="1" dirty="0"/>
              <a:t>, quiz, rock, </a:t>
            </a:r>
            <a:r>
              <a:rPr lang="pl-PL" sz="2400" i="1" dirty="0" err="1"/>
              <a:t>self</a:t>
            </a:r>
            <a:r>
              <a:rPr lang="pl-PL" sz="2400" i="1" dirty="0"/>
              <a:t> service, spray, stop, supermarket, </a:t>
            </a:r>
            <a:r>
              <a:rPr lang="pl-PL" sz="2400" i="1" dirty="0" err="1"/>
              <a:t>week</a:t>
            </a:r>
            <a:r>
              <a:rPr lang="pl-PL" sz="2400" i="1" dirty="0"/>
              <a:t> end</a:t>
            </a:r>
            <a:r>
              <a:rPr lang="pl-PL" sz="2400" dirty="0"/>
              <a:t>).</a:t>
            </a:r>
          </a:p>
        </p:txBody>
      </p:sp>
    </p:spTree>
    <p:extLst>
      <p:ext uri="{BB962C8B-B14F-4D97-AF65-F5344CB8AC3E}">
        <p14:creationId xmlns:p14="http://schemas.microsoft.com/office/powerpoint/2010/main" val="102370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68E9AF2-6302-0D47-B8E3-9FA555752124}"/>
              </a:ext>
            </a:extLst>
          </p:cNvPr>
          <p:cNvSpPr>
            <a:spLocks noGrp="1"/>
          </p:cNvSpPr>
          <p:nvPr>
            <p:ph type="title"/>
          </p:nvPr>
        </p:nvSpPr>
        <p:spPr>
          <a:xfrm>
            <a:off x="581192" y="1124999"/>
            <a:ext cx="4076149" cy="4608003"/>
          </a:xfrm>
        </p:spPr>
        <p:txBody>
          <a:bodyPr anchor="ctr">
            <a:normAutofit/>
          </a:bodyPr>
          <a:lstStyle/>
          <a:p>
            <a:endParaRPr lang="pl-PL" dirty="0">
              <a:solidFill>
                <a:schemeClr val="accent1"/>
              </a:solidFill>
            </a:endParaRP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3E2F1311-F9AF-274E-9B7D-26F9DB6E10C8}"/>
              </a:ext>
            </a:extLst>
          </p:cNvPr>
          <p:cNvSpPr>
            <a:spLocks noGrp="1"/>
          </p:cNvSpPr>
          <p:nvPr>
            <p:ph idx="1"/>
          </p:nvPr>
        </p:nvSpPr>
        <p:spPr>
          <a:xfrm>
            <a:off x="5117586" y="1124998"/>
            <a:ext cx="6143248" cy="4608003"/>
          </a:xfrm>
        </p:spPr>
        <p:txBody>
          <a:bodyPr>
            <a:normAutofit lnSpcReduction="10000"/>
          </a:bodyPr>
          <a:lstStyle/>
          <a:p>
            <a:pPr marL="0" indent="0" algn="just">
              <a:buNone/>
            </a:pPr>
            <a:r>
              <a:rPr lang="pl-PL" sz="2000" dirty="0"/>
              <a:t>4. </a:t>
            </a:r>
            <a:r>
              <a:rPr lang="pl-PL" sz="2400" dirty="0"/>
              <a:t>Po wysłuchaniu prezentacji i obejrzeniu pokazu slajdów, rozmowa nt. zasłyszanych informacji, o odczuciach i przeżyciach, które dostarczyły</a:t>
            </a:r>
          </a:p>
          <a:p>
            <a:pPr marL="0" indent="0" algn="just">
              <a:buNone/>
            </a:pPr>
            <a:r>
              <a:rPr lang="pl-PL" sz="2400" dirty="0"/>
              <a:t>5. Podsumowanie zajęć: Dzieci proszone są o wypowiedź, co było w dzisiejszych zajęciach interesujące, zaskakujące, a co sprawiło trudność. Które informacje były najciekawsze? Podziękowanie dzieciom oraz rodzicom za udział w zajęciach i zaproszenie na kolejne spotkanie z  Włochami i ich historią, kulturą, tradycją, zwyczajami, językiem.</a:t>
            </a:r>
          </a:p>
          <a:p>
            <a:pPr marL="0" indent="0">
              <a:buNone/>
            </a:pPr>
            <a:endParaRPr lang="pl-PL" sz="2000" dirty="0"/>
          </a:p>
        </p:txBody>
      </p:sp>
    </p:spTree>
    <p:extLst>
      <p:ext uri="{BB962C8B-B14F-4D97-AF65-F5344CB8AC3E}">
        <p14:creationId xmlns:p14="http://schemas.microsoft.com/office/powerpoint/2010/main" val="5077629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8E9FC06-56E3-7541-89D3-FB8BE45B67E8}"/>
              </a:ext>
            </a:extLst>
          </p:cNvPr>
          <p:cNvSpPr>
            <a:spLocks noGrp="1"/>
          </p:cNvSpPr>
          <p:nvPr>
            <p:ph type="title"/>
          </p:nvPr>
        </p:nvSpPr>
        <p:spPr>
          <a:xfrm>
            <a:off x="581192" y="1124999"/>
            <a:ext cx="1136397" cy="703801"/>
          </a:xfrm>
        </p:spPr>
        <p:txBody>
          <a:bodyPr anchor="ctr">
            <a:normAutofit/>
          </a:bodyPr>
          <a:lstStyle/>
          <a:p>
            <a:endParaRPr lang="pl-PL" sz="3400" dirty="0">
              <a:solidFill>
                <a:schemeClr val="accent1"/>
              </a:solidFill>
            </a:endParaRP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90B6C4B3-D8C7-5D4F-B43F-4001A282F730}"/>
              </a:ext>
            </a:extLst>
          </p:cNvPr>
          <p:cNvSpPr>
            <a:spLocks noGrp="1"/>
          </p:cNvSpPr>
          <p:nvPr>
            <p:ph idx="1"/>
          </p:nvPr>
        </p:nvSpPr>
        <p:spPr>
          <a:xfrm>
            <a:off x="1952368" y="704194"/>
            <a:ext cx="9308466" cy="5909966"/>
          </a:xfrm>
        </p:spPr>
        <p:txBody>
          <a:bodyPr>
            <a:normAutofit/>
          </a:bodyPr>
          <a:lstStyle/>
          <a:p>
            <a:pPr algn="just">
              <a:lnSpc>
                <a:spcPct val="100000"/>
              </a:lnSpc>
            </a:pPr>
            <a:r>
              <a:rPr lang="pl-PL" sz="1800" b="1" dirty="0"/>
              <a:t>Cele szczegółowe: </a:t>
            </a:r>
            <a:r>
              <a:rPr lang="pl-PL" sz="1800" dirty="0"/>
              <a:t>poznanie historii języka włoskiego, pobudzanie aktywności umysłowej, stymulacja koncentracji i uwagi, rozwijanie zainteresowań kulturowych</a:t>
            </a:r>
          </a:p>
          <a:p>
            <a:pPr algn="just">
              <a:lnSpc>
                <a:spcPct val="100000"/>
              </a:lnSpc>
            </a:pPr>
            <a:r>
              <a:rPr lang="pl-PL" sz="1800" b="1" dirty="0"/>
              <a:t>Cele terapeutyczne: </a:t>
            </a:r>
            <a:r>
              <a:rPr lang="pl-PL" sz="1800" dirty="0"/>
              <a:t>łagodzenie napięć emocjonalnych związanych z leczeniem i pobytem w szpitalu poprzez udział w zajęciach, rozpoznawanie swoich mocnych stron, rozwijanie szacunku do innych kultur i siebie, dostarczenie pozytywnych treści o sobie, budowanie poczucia bezpieczeństwa, szacunku i zaufania</a:t>
            </a:r>
          </a:p>
          <a:p>
            <a:pPr algn="just">
              <a:lnSpc>
                <a:spcPct val="100000"/>
              </a:lnSpc>
            </a:pPr>
            <a:r>
              <a:rPr lang="pl-PL" sz="1800" b="1" dirty="0"/>
              <a:t>Metody: </a:t>
            </a:r>
            <a:r>
              <a:rPr lang="pl-PL" sz="1800" dirty="0"/>
              <a:t>podająca – objaśnienia, polecenia</a:t>
            </a:r>
          </a:p>
          <a:p>
            <a:pPr>
              <a:lnSpc>
                <a:spcPct val="100000"/>
              </a:lnSpc>
            </a:pPr>
            <a:r>
              <a:rPr lang="pl-PL" sz="1800" b="1" dirty="0"/>
              <a:t>Środki dydaktyczne: </a:t>
            </a:r>
            <a:br>
              <a:rPr lang="pl-PL" sz="1800" b="1" dirty="0"/>
            </a:br>
            <a:r>
              <a:rPr lang="pl-PL" sz="1800" dirty="0"/>
              <a:t>tekst przewodni, prezentacja PowerPoint, linki: </a:t>
            </a:r>
            <a:r>
              <a:rPr lang="pl-PL" sz="1800" dirty="0">
                <a:hlinkClick r:id="rId2"/>
              </a:rPr>
              <a:t>https://www.treccani.it/enciclopedia/storia-della-lingua_(Enciclopedia-dell'Italiano)/</a:t>
            </a:r>
            <a:r>
              <a:rPr lang="pl-PL" sz="1800" dirty="0"/>
              <a:t>,  </a:t>
            </a:r>
            <a:r>
              <a:rPr lang="pl-PL" sz="1800" dirty="0">
                <a:hlinkClick r:id="rId3"/>
              </a:rPr>
              <a:t>http://eviaitaliana.pl/jezyk-wloski-niezwykla-historia-jego-narodzin/</a:t>
            </a:r>
            <a:r>
              <a:rPr lang="pl-PL" sz="1800" dirty="0"/>
              <a:t>, </a:t>
            </a:r>
            <a:r>
              <a:rPr lang="pl-PL" sz="1800" dirty="0">
                <a:hlinkClick r:id="rId4"/>
              </a:rPr>
              <a:t>https://rossanaweb.altervista.org/blog/sintesi-di-storia-della-lingua-italiana/</a:t>
            </a:r>
            <a:r>
              <a:rPr lang="pl-PL" sz="1800" dirty="0"/>
              <a:t> (dostęp: 26.10.2020), fotografie: </a:t>
            </a:r>
            <a:r>
              <a:rPr lang="pl-PL" sz="1800" dirty="0">
                <a:hlinkClick r:id="rId5"/>
              </a:rPr>
              <a:t>https://www.touringclub.it/evento/capua-ce-il-placito-capuano-quarta-edizione</a:t>
            </a:r>
            <a:r>
              <a:rPr lang="pl-PL" sz="1800" dirty="0"/>
              <a:t>, </a:t>
            </a:r>
            <a:r>
              <a:rPr lang="pl-PL" sz="1800" dirty="0">
                <a:hlinkClick r:id="rId6"/>
              </a:rPr>
              <a:t>https://it.wikipedia.org/wiki/Indovinello_veronese</a:t>
            </a:r>
            <a:r>
              <a:rPr lang="pl-PL" sz="1800" dirty="0"/>
              <a:t>, </a:t>
            </a:r>
            <a:r>
              <a:rPr lang="pl-PL" sz="1800" dirty="0">
                <a:hlinkClick r:id="rId7"/>
              </a:rPr>
              <a:t>https://giorgiobaruzzi.altervista.org/blog/primi-documenti-scritti-volgare-italiano/</a:t>
            </a:r>
            <a:r>
              <a:rPr lang="pl-PL" sz="1800" dirty="0"/>
              <a:t>, </a:t>
            </a:r>
            <a:r>
              <a:rPr lang="pl-PL" sz="1800" dirty="0">
                <a:hlinkClick r:id="rId8"/>
              </a:rPr>
              <a:t>https://www.ebay.it/itm/La-Divina-Commedia-Dante-Alighieri-1938-/183397428919</a:t>
            </a:r>
            <a:r>
              <a:rPr lang="pl-PL" sz="1800" dirty="0"/>
              <a:t>, </a:t>
            </a:r>
            <a:r>
              <a:rPr lang="pl-PL" sz="1800" dirty="0">
                <a:hlinkClick r:id="rId9"/>
              </a:rPr>
              <a:t>https://biografieonline.it/biografia-alessandro-Manzoni</a:t>
            </a:r>
            <a:r>
              <a:rPr lang="pl-PL" sz="1800" dirty="0"/>
              <a:t> </a:t>
            </a:r>
            <a:br>
              <a:rPr lang="pl-PL" sz="1800" dirty="0"/>
            </a:br>
            <a:r>
              <a:rPr lang="pl-PL" sz="1800" dirty="0"/>
              <a:t>(dostęp: 26.10.2020)</a:t>
            </a:r>
            <a:endParaRPr lang="pl-PL" sz="1600" dirty="0"/>
          </a:p>
          <a:p>
            <a:pPr>
              <a:lnSpc>
                <a:spcPct val="100000"/>
              </a:lnSpc>
            </a:pPr>
            <a:endParaRPr lang="pl-PL" sz="1600" dirty="0"/>
          </a:p>
        </p:txBody>
      </p:sp>
    </p:spTree>
    <p:extLst>
      <p:ext uri="{BB962C8B-B14F-4D97-AF65-F5344CB8AC3E}">
        <p14:creationId xmlns:p14="http://schemas.microsoft.com/office/powerpoint/2010/main" val="17396998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5C64B4-72F8-7D42-93EF-DACB6312F866}"/>
              </a:ext>
            </a:extLst>
          </p:cNvPr>
          <p:cNvSpPr>
            <a:spLocks noGrp="1"/>
          </p:cNvSpPr>
          <p:nvPr>
            <p:ph type="title"/>
          </p:nvPr>
        </p:nvSpPr>
        <p:spPr>
          <a:xfrm>
            <a:off x="581192" y="1124999"/>
            <a:ext cx="427801" cy="4608003"/>
          </a:xfrm>
        </p:spPr>
        <p:txBody>
          <a:bodyPr anchor="ctr">
            <a:normAutofit/>
          </a:bodyPr>
          <a:lstStyle/>
          <a:p>
            <a:endParaRPr lang="pl-PL" sz="3400" dirty="0">
              <a:solidFill>
                <a:schemeClr val="accent1"/>
              </a:solidFill>
            </a:endParaRPr>
          </a:p>
        </p:txBody>
      </p:sp>
      <p:graphicFrame>
        <p:nvGraphicFramePr>
          <p:cNvPr id="14" name="Symbol zastępczy zawartości 2">
            <a:extLst>
              <a:ext uri="{FF2B5EF4-FFF2-40B4-BE49-F238E27FC236}">
                <a16:creationId xmlns:a16="http://schemas.microsoft.com/office/drawing/2014/main" id="{5944EEFC-A9F1-46C8-A37D-6C529AB48EE0}"/>
              </a:ext>
            </a:extLst>
          </p:cNvPr>
          <p:cNvGraphicFramePr>
            <a:graphicFrameLocks noGrp="1"/>
          </p:cNvGraphicFramePr>
          <p:nvPr>
            <p:ph idx="1"/>
            <p:extLst>
              <p:ext uri="{D42A27DB-BD31-4B8C-83A1-F6EECF244321}">
                <p14:modId xmlns:p14="http://schemas.microsoft.com/office/powerpoint/2010/main" val="3466858428"/>
              </p:ext>
            </p:extLst>
          </p:nvPr>
        </p:nvGraphicFramePr>
        <p:xfrm>
          <a:off x="830318" y="1124998"/>
          <a:ext cx="9259614" cy="460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4736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712E9A-3E21-B347-91E0-E40049A82A3F}"/>
              </a:ext>
            </a:extLst>
          </p:cNvPr>
          <p:cNvSpPr>
            <a:spLocks noGrp="1"/>
          </p:cNvSpPr>
          <p:nvPr>
            <p:ph type="title"/>
          </p:nvPr>
        </p:nvSpPr>
        <p:spPr>
          <a:xfrm>
            <a:off x="581192" y="702156"/>
            <a:ext cx="11029616" cy="1188720"/>
          </a:xfrm>
        </p:spPr>
        <p:txBody>
          <a:bodyPr>
            <a:normAutofit/>
          </a:bodyPr>
          <a:lstStyle/>
          <a:p>
            <a:r>
              <a:rPr lang="pl-PL" b="1" dirty="0"/>
              <a:t>Niezwykła historia języka włoskiego – korzenie</a:t>
            </a:r>
            <a:br>
              <a:rPr lang="pl-PL" b="1" dirty="0"/>
            </a:br>
            <a:endParaRPr lang="pl-PL" b="1" dirty="0"/>
          </a:p>
        </p:txBody>
      </p:sp>
      <p:sp>
        <p:nvSpPr>
          <p:cNvPr id="19" name="Rectangle 1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Obraz 12">
            <a:extLst>
              <a:ext uri="{FF2B5EF4-FFF2-40B4-BE49-F238E27FC236}">
                <a16:creationId xmlns:a16="http://schemas.microsoft.com/office/drawing/2014/main" id="{5984226D-C0DE-DF4D-A404-724E8985BF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869"/>
          <a:stretch/>
        </p:blipFill>
        <p:spPr>
          <a:xfrm>
            <a:off x="611392" y="2347105"/>
            <a:ext cx="5074920" cy="3712464"/>
          </a:xfrm>
          <a:prstGeom prst="rect">
            <a:avLst/>
          </a:prstGeom>
        </p:spPr>
      </p:pic>
      <p:sp>
        <p:nvSpPr>
          <p:cNvPr id="3" name="Symbol zastępczy zawartości 2">
            <a:extLst>
              <a:ext uri="{FF2B5EF4-FFF2-40B4-BE49-F238E27FC236}">
                <a16:creationId xmlns:a16="http://schemas.microsoft.com/office/drawing/2014/main" id="{CCA7FE3B-A3E5-BD4F-8DBB-0DE918B75ECF}"/>
              </a:ext>
            </a:extLst>
          </p:cNvPr>
          <p:cNvSpPr>
            <a:spLocks noGrp="1"/>
          </p:cNvSpPr>
          <p:nvPr>
            <p:ph idx="1"/>
          </p:nvPr>
        </p:nvSpPr>
        <p:spPr>
          <a:xfrm>
            <a:off x="6340830" y="1929667"/>
            <a:ext cx="5269977" cy="4693555"/>
          </a:xfrm>
        </p:spPr>
        <p:txBody>
          <a:bodyPr>
            <a:normAutofit/>
          </a:bodyPr>
          <a:lstStyle/>
          <a:p>
            <a:pPr algn="just" fontAlgn="base">
              <a:lnSpc>
                <a:spcPct val="100000"/>
              </a:lnSpc>
            </a:pPr>
            <a:r>
              <a:rPr lang="pl-PL" sz="2000" dirty="0"/>
              <a:t>Historia języka włoskiego sięga starożytności i czasów dominacji Cesarstwa Rzymskiego na półwyspie Apenińskim. W prawie całym Imperium Rzymskim językiem urzędowym była </a:t>
            </a:r>
            <a:r>
              <a:rPr lang="pl-PL" sz="2000" b="1" dirty="0"/>
              <a:t>łacina</a:t>
            </a:r>
            <a:r>
              <a:rPr lang="pl-PL" sz="2000" dirty="0"/>
              <a:t>. Ta jednak była niejednorodna. Literaci i ludzie kultury posługiwali się </a:t>
            </a:r>
            <a:r>
              <a:rPr lang="pl-PL" sz="2000" b="1" dirty="0"/>
              <a:t>łaciną klasyczną</a:t>
            </a:r>
            <a:r>
              <a:rPr lang="pl-PL" sz="2000" dirty="0"/>
              <a:t>, zaś zwykli mieszkańcy imperium rzymskiego mówili </a:t>
            </a:r>
            <a:r>
              <a:rPr lang="pl-PL" sz="2000" b="1" dirty="0"/>
              <a:t>językiem ludowym, potocznym.</a:t>
            </a:r>
          </a:p>
          <a:p>
            <a:pPr algn="just" fontAlgn="base">
              <a:lnSpc>
                <a:spcPct val="100000"/>
              </a:lnSpc>
            </a:pPr>
            <a:r>
              <a:rPr lang="pl-PL" sz="2000" dirty="0"/>
              <a:t>Z łaciny ludowej wywodzą się późniejsze języki romańskie: język włoski, hiszpański, portugalski, francuski i rumuński, a także języki już wymarłe jak </a:t>
            </a:r>
            <a:r>
              <a:rPr lang="pl-PL" sz="2000" dirty="0" err="1"/>
              <a:t>judeo</a:t>
            </a:r>
            <a:r>
              <a:rPr lang="pl-PL" sz="2000" dirty="0"/>
              <a:t>-portugalski oraz dalmatyński.</a:t>
            </a:r>
          </a:p>
          <a:p>
            <a:pPr>
              <a:lnSpc>
                <a:spcPct val="100000"/>
              </a:lnSpc>
            </a:pPr>
            <a:endParaRPr lang="pl-PL" sz="1600" dirty="0"/>
          </a:p>
        </p:txBody>
      </p:sp>
      <p:sp>
        <p:nvSpPr>
          <p:cNvPr id="14" name="pole tekstowe 13">
            <a:extLst>
              <a:ext uri="{FF2B5EF4-FFF2-40B4-BE49-F238E27FC236}">
                <a16:creationId xmlns:a16="http://schemas.microsoft.com/office/drawing/2014/main" id="{1C34B93C-9E69-8F4C-9A2B-E442F1175E95}"/>
              </a:ext>
            </a:extLst>
          </p:cNvPr>
          <p:cNvSpPr txBox="1"/>
          <p:nvPr/>
        </p:nvSpPr>
        <p:spPr>
          <a:xfrm>
            <a:off x="4704953" y="5859514"/>
            <a:ext cx="981359"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sodiummedia.com</a:t>
            </a:r>
            <a:endParaRPr lang="pl-PL" sz="700" dirty="0">
              <a:solidFill>
                <a:srgbClr val="FFFFFF"/>
              </a:solidFill>
            </a:endParaRPr>
          </a:p>
        </p:txBody>
      </p:sp>
    </p:spTree>
    <p:extLst>
      <p:ext uri="{BB962C8B-B14F-4D97-AF65-F5344CB8AC3E}">
        <p14:creationId xmlns:p14="http://schemas.microsoft.com/office/powerpoint/2010/main" val="29311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72D3128-78EA-FF4D-BCEF-AA0B05C112A6}"/>
              </a:ext>
            </a:extLst>
          </p:cNvPr>
          <p:cNvSpPr>
            <a:spLocks noGrp="1"/>
          </p:cNvSpPr>
          <p:nvPr>
            <p:ph type="title"/>
          </p:nvPr>
        </p:nvSpPr>
        <p:spPr>
          <a:xfrm>
            <a:off x="581192" y="702156"/>
            <a:ext cx="10679642" cy="1188720"/>
          </a:xfrm>
        </p:spPr>
        <p:txBody>
          <a:bodyPr>
            <a:normAutofit/>
          </a:bodyPr>
          <a:lstStyle/>
          <a:p>
            <a:r>
              <a:rPr lang="pl-PL" sz="3600" b="1" dirty="0">
                <a:solidFill>
                  <a:schemeClr val="accent1"/>
                </a:solidFill>
              </a:rPr>
              <a:t>korzenie</a:t>
            </a:r>
          </a:p>
        </p:txBody>
      </p:sp>
      <p:sp>
        <p:nvSpPr>
          <p:cNvPr id="10"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7CB8509C-EAA0-B346-8594-4F4B7DFD04A9}"/>
              </a:ext>
            </a:extLst>
          </p:cNvPr>
          <p:cNvSpPr>
            <a:spLocks noGrp="1"/>
          </p:cNvSpPr>
          <p:nvPr>
            <p:ph idx="1"/>
          </p:nvPr>
        </p:nvSpPr>
        <p:spPr>
          <a:xfrm>
            <a:off x="581193" y="2340864"/>
            <a:ext cx="10679642" cy="3634486"/>
          </a:xfrm>
        </p:spPr>
        <p:txBody>
          <a:bodyPr>
            <a:normAutofit/>
          </a:bodyPr>
          <a:lstStyle/>
          <a:p>
            <a:pPr algn="just" fontAlgn="base"/>
            <a:r>
              <a:rPr lang="pl-PL" sz="2000" dirty="0"/>
              <a:t>W czasie ekspansji Cesarstwa Rzymskiego w Europie, podbijana ludność stopniowo ulegała latynizacji, czyli wyparciu miejscowych języków na rzecz łaciny potocznej. Proces ten jednak nie był całkowity, jako że miejscowe języki odciskały swój ślad na łacinie.</a:t>
            </a:r>
          </a:p>
          <a:p>
            <a:pPr algn="just" fontAlgn="base"/>
            <a:r>
              <a:rPr lang="pl-PL" sz="2000" dirty="0"/>
              <a:t>Rozległość terenów podbitych przez Rzymian i związane z tym zróżnicowanie narodów poddanych procesowi latynizacji, spowodowało powstanie wielu dialektów, które są w rzeczywistości wariacjami łaciny potocznej. Proces ten znacznie się nasilił po upadku cesarstwa, kiedy zerwana została łączność między poszczególnymi terenami. Drugim elementem mającym wpływ na zróżnicowanie dialektów był proces naturalnej ewolucji jakiemu podlegają wszystkie języki.</a:t>
            </a:r>
          </a:p>
        </p:txBody>
      </p:sp>
    </p:spTree>
    <p:extLst>
      <p:ext uri="{BB962C8B-B14F-4D97-AF65-F5344CB8AC3E}">
        <p14:creationId xmlns:p14="http://schemas.microsoft.com/office/powerpoint/2010/main" val="276568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84B1EB-FD8A-6141-A578-CF1E790B7F3D}"/>
              </a:ext>
            </a:extLst>
          </p:cNvPr>
          <p:cNvSpPr>
            <a:spLocks noGrp="1"/>
          </p:cNvSpPr>
          <p:nvPr>
            <p:ph type="title"/>
          </p:nvPr>
        </p:nvSpPr>
        <p:spPr>
          <a:xfrm>
            <a:off x="581192" y="702156"/>
            <a:ext cx="11029616" cy="1188720"/>
          </a:xfrm>
        </p:spPr>
        <p:txBody>
          <a:bodyPr>
            <a:normAutofit/>
          </a:bodyPr>
          <a:lstStyle/>
          <a:p>
            <a:r>
              <a:rPr lang="pl-PL" i="1" dirty="0" err="1"/>
              <a:t>Indovinello</a:t>
            </a:r>
            <a:r>
              <a:rPr lang="pl-PL" i="1" dirty="0"/>
              <a:t> </a:t>
            </a:r>
            <a:r>
              <a:rPr lang="pl-PL" i="1" dirty="0" err="1"/>
              <a:t>veronese</a:t>
            </a:r>
            <a:r>
              <a:rPr lang="pl-PL" i="1" dirty="0"/>
              <a:t> </a:t>
            </a:r>
            <a:r>
              <a:rPr lang="pl-PL" dirty="0"/>
              <a:t>czyli zagadka werońska</a:t>
            </a:r>
          </a:p>
        </p:txBody>
      </p:sp>
      <p:sp>
        <p:nvSpPr>
          <p:cNvPr id="3" name="Symbol zastępczy zawartości 2">
            <a:extLst>
              <a:ext uri="{FF2B5EF4-FFF2-40B4-BE49-F238E27FC236}">
                <a16:creationId xmlns:a16="http://schemas.microsoft.com/office/drawing/2014/main" id="{0B8F418F-83D8-284B-9FC5-E5B1F7EB8B06}"/>
              </a:ext>
            </a:extLst>
          </p:cNvPr>
          <p:cNvSpPr>
            <a:spLocks noGrp="1"/>
          </p:cNvSpPr>
          <p:nvPr>
            <p:ph idx="1"/>
          </p:nvPr>
        </p:nvSpPr>
        <p:spPr>
          <a:xfrm>
            <a:off x="581193" y="2340864"/>
            <a:ext cx="7024758" cy="3634486"/>
          </a:xfrm>
        </p:spPr>
        <p:txBody>
          <a:bodyPr>
            <a:normAutofit/>
          </a:bodyPr>
          <a:lstStyle/>
          <a:p>
            <a:pPr algn="just" fontAlgn="base">
              <a:lnSpc>
                <a:spcPct val="100000"/>
              </a:lnSpc>
            </a:pPr>
            <a:r>
              <a:rPr lang="pl-PL" sz="2000" dirty="0"/>
              <a:t>W 1924 roku w bibliotece biskupstwa w Weronie, Vincenzo De </a:t>
            </a:r>
            <a:r>
              <a:rPr lang="pl-PL" sz="2000" dirty="0" err="1"/>
              <a:t>Bartholomaeis</a:t>
            </a:r>
            <a:r>
              <a:rPr lang="pl-PL" sz="2000" dirty="0"/>
              <a:t>, odkrył przypadkiem inskrypcję w postaci zagadki, którą nieznany kopista umieścił na marginesie pergaminowego rękopisu.</a:t>
            </a:r>
          </a:p>
          <a:p>
            <a:pPr algn="just" fontAlgn="base">
              <a:lnSpc>
                <a:spcPct val="100000"/>
              </a:lnSpc>
            </a:pPr>
            <a:r>
              <a:rPr lang="pl-PL" sz="2000" dirty="0"/>
              <a:t>Rękopis powstał w Hiszpanii w 842 roku, natomiast sama inskrypcja pochodziła z okresu późniejszego. Choć istnieją spory wśród naukowców czy zagadka jest napisana w języku łacińskim, czy jest to już język włoski, to większość opowiada się za przekonaniem, że jest to jeden z pierwszych dokumentów z wczesnej fazy rozwoju języka włoskiego, zwanego </a:t>
            </a:r>
            <a:r>
              <a:rPr lang="pl-PL" sz="2000" b="1" i="1" dirty="0" err="1"/>
              <a:t>volgare</a:t>
            </a:r>
            <a:r>
              <a:rPr lang="pl-PL" sz="2000" dirty="0"/>
              <a:t>.</a:t>
            </a:r>
          </a:p>
        </p:txBody>
      </p:sp>
      <p:pic>
        <p:nvPicPr>
          <p:cNvPr id="5" name="Obraz 4" descr="Obraz zawierający mapa&#10;&#10;Opis wygenerowany automatycznie">
            <a:extLst>
              <a:ext uri="{FF2B5EF4-FFF2-40B4-BE49-F238E27FC236}">
                <a16:creationId xmlns:a16="http://schemas.microsoft.com/office/drawing/2014/main" id="{EBFC5DC6-C7CB-BB45-B88F-2BFEF1C4FF9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071" r="1" b="9106"/>
          <a:stretch/>
        </p:blipFill>
        <p:spPr>
          <a:xfrm>
            <a:off x="8051799" y="2340864"/>
            <a:ext cx="3683001" cy="3634486"/>
          </a:xfrm>
          <a:prstGeom prst="rect">
            <a:avLst/>
          </a:prstGeom>
        </p:spPr>
      </p:pic>
      <p:sp>
        <p:nvSpPr>
          <p:cNvPr id="6" name="pole tekstowe 5">
            <a:extLst>
              <a:ext uri="{FF2B5EF4-FFF2-40B4-BE49-F238E27FC236}">
                <a16:creationId xmlns:a16="http://schemas.microsoft.com/office/drawing/2014/main" id="{C9EA1065-4AE6-FF4C-A28B-5BC69A19A2DB}"/>
              </a:ext>
            </a:extLst>
          </p:cNvPr>
          <p:cNvSpPr txBox="1"/>
          <p:nvPr/>
        </p:nvSpPr>
        <p:spPr>
          <a:xfrm>
            <a:off x="7521283" y="6172201"/>
            <a:ext cx="4670717" cy="685799"/>
          </a:xfrm>
          <a:prstGeom prst="rect">
            <a:avLst/>
          </a:prstGeom>
          <a:solidFill>
            <a:srgbClr val="000000">
              <a:alpha val="50000"/>
            </a:srgbClr>
          </a:solidFill>
          <a:ln>
            <a:noFill/>
          </a:ln>
        </p:spPr>
        <p:txBody>
          <a:bodyPr wrap="square" rtlCol="0">
            <a:noAutofit/>
          </a:bodyPr>
          <a:lstStyle/>
          <a:p>
            <a:pPr algn="ctr">
              <a:spcAft>
                <a:spcPts val="600"/>
              </a:spcAft>
            </a:pPr>
            <a:r>
              <a:rPr lang="pl-PL" sz="1300" dirty="0">
                <a:solidFill>
                  <a:srgbClr val="FFFFFF"/>
                </a:solidFill>
              </a:rPr>
              <a:t>Fot.: </a:t>
            </a:r>
            <a:r>
              <a:rPr lang="pl-PL" sz="1300" dirty="0" err="1">
                <a:solidFill>
                  <a:srgbClr val="FFFFFF"/>
                </a:solidFill>
              </a:rPr>
              <a:t>it.wikipedia.org</a:t>
            </a:r>
            <a:r>
              <a:rPr lang="pl-PL" sz="1300" dirty="0">
                <a:solidFill>
                  <a:srgbClr val="FFFFFF"/>
                </a:solidFill>
              </a:rPr>
              <a:t> </a:t>
            </a:r>
          </a:p>
        </p:txBody>
      </p:sp>
    </p:spTree>
    <p:extLst>
      <p:ext uri="{BB962C8B-B14F-4D97-AF65-F5344CB8AC3E}">
        <p14:creationId xmlns:p14="http://schemas.microsoft.com/office/powerpoint/2010/main" val="124365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FE00CD-1FE4-E74D-862D-4F28B815CEA1}"/>
              </a:ext>
            </a:extLst>
          </p:cNvPr>
          <p:cNvSpPr>
            <a:spLocks noGrp="1"/>
          </p:cNvSpPr>
          <p:nvPr>
            <p:ph type="title"/>
          </p:nvPr>
        </p:nvSpPr>
        <p:spPr>
          <a:xfrm>
            <a:off x="581192" y="702156"/>
            <a:ext cx="11029616" cy="1188720"/>
          </a:xfrm>
        </p:spPr>
        <p:txBody>
          <a:bodyPr>
            <a:normAutofit/>
          </a:bodyPr>
          <a:lstStyle/>
          <a:p>
            <a:r>
              <a:rPr lang="pl-PL" i="1" dirty="0" err="1"/>
              <a:t>Indovinello</a:t>
            </a:r>
            <a:r>
              <a:rPr lang="pl-PL" i="1" dirty="0"/>
              <a:t> </a:t>
            </a:r>
            <a:r>
              <a:rPr lang="pl-PL" i="1" dirty="0" err="1"/>
              <a:t>veronese</a:t>
            </a:r>
            <a:endParaRPr lang="pl-PL" i="1" dirty="0"/>
          </a:p>
        </p:txBody>
      </p:sp>
      <p:sp>
        <p:nvSpPr>
          <p:cNvPr id="11" name="Rectangle 10">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tekst&#10;&#10;Opis wygenerowany automatycznie">
            <a:extLst>
              <a:ext uri="{FF2B5EF4-FFF2-40B4-BE49-F238E27FC236}">
                <a16:creationId xmlns:a16="http://schemas.microsoft.com/office/drawing/2014/main" id="{FF3F1917-914B-0E43-B94D-2E532B2068E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183" r="47477"/>
          <a:stretch/>
        </p:blipFill>
        <p:spPr>
          <a:xfrm>
            <a:off x="611392" y="2347105"/>
            <a:ext cx="5074920" cy="3712464"/>
          </a:xfrm>
          <a:prstGeom prst="rect">
            <a:avLst/>
          </a:prstGeom>
        </p:spPr>
      </p:pic>
      <p:sp>
        <p:nvSpPr>
          <p:cNvPr id="3" name="Symbol zastępczy zawartości 2">
            <a:extLst>
              <a:ext uri="{FF2B5EF4-FFF2-40B4-BE49-F238E27FC236}">
                <a16:creationId xmlns:a16="http://schemas.microsoft.com/office/drawing/2014/main" id="{C06A11E4-6AB3-5249-8421-85F7D0730A65}"/>
              </a:ext>
            </a:extLst>
          </p:cNvPr>
          <p:cNvSpPr>
            <a:spLocks noGrp="1"/>
          </p:cNvSpPr>
          <p:nvPr>
            <p:ph idx="1"/>
          </p:nvPr>
        </p:nvSpPr>
        <p:spPr>
          <a:xfrm>
            <a:off x="6340830" y="2340864"/>
            <a:ext cx="5269977" cy="3634486"/>
          </a:xfrm>
        </p:spPr>
        <p:txBody>
          <a:bodyPr>
            <a:normAutofit/>
          </a:bodyPr>
          <a:lstStyle/>
          <a:p>
            <a:pPr marL="0" indent="0" fontAlgn="base">
              <a:buNone/>
            </a:pPr>
            <a:r>
              <a:rPr lang="pl-PL" b="1" dirty="0"/>
              <a:t>Zagadka brzmi: </a:t>
            </a:r>
          </a:p>
          <a:p>
            <a:pPr marL="0" indent="0" fontAlgn="base">
              <a:buNone/>
            </a:pPr>
            <a:endParaRPr lang="pl-PL" b="1" dirty="0"/>
          </a:p>
          <a:p>
            <a:pPr marL="0" indent="0" fontAlgn="base">
              <a:buNone/>
            </a:pPr>
            <a:r>
              <a:rPr lang="pl-PL" sz="2400" i="1" dirty="0"/>
              <a:t>Se </a:t>
            </a:r>
            <a:r>
              <a:rPr lang="pl-PL" sz="2400" i="1" dirty="0" err="1"/>
              <a:t>pareba</a:t>
            </a:r>
            <a:r>
              <a:rPr lang="pl-PL" sz="2400" i="1" dirty="0"/>
              <a:t> </a:t>
            </a:r>
            <a:r>
              <a:rPr lang="pl-PL" sz="2400" i="1" dirty="0" err="1"/>
              <a:t>boves</a:t>
            </a:r>
            <a:r>
              <a:rPr lang="pl-PL" sz="2400" i="1" dirty="0"/>
              <a:t>,</a:t>
            </a:r>
          </a:p>
          <a:p>
            <a:pPr marL="0" indent="0" fontAlgn="base">
              <a:buNone/>
            </a:pPr>
            <a:r>
              <a:rPr lang="pl-PL" sz="2400" i="1" dirty="0"/>
              <a:t>alba </a:t>
            </a:r>
            <a:r>
              <a:rPr lang="pl-PL" sz="2400" i="1" dirty="0" err="1"/>
              <a:t>pratàlia</a:t>
            </a:r>
            <a:r>
              <a:rPr lang="pl-PL" sz="2400" i="1" dirty="0"/>
              <a:t> </a:t>
            </a:r>
            <a:r>
              <a:rPr lang="pl-PL" sz="2400" i="1" dirty="0" err="1"/>
              <a:t>aràba</a:t>
            </a:r>
            <a:endParaRPr lang="pl-PL" sz="2400" i="1" dirty="0"/>
          </a:p>
          <a:p>
            <a:pPr marL="0" indent="0" fontAlgn="base">
              <a:buNone/>
            </a:pPr>
            <a:r>
              <a:rPr lang="pl-PL" sz="2400" i="1" dirty="0"/>
              <a:t>et albo </a:t>
            </a:r>
            <a:r>
              <a:rPr lang="pl-PL" sz="2400" i="1" dirty="0" err="1"/>
              <a:t>versòrio</a:t>
            </a:r>
            <a:r>
              <a:rPr lang="pl-PL" sz="2400" i="1" dirty="0"/>
              <a:t> </a:t>
            </a:r>
            <a:r>
              <a:rPr lang="pl-PL" sz="2400" i="1" dirty="0" err="1"/>
              <a:t>teneba</a:t>
            </a:r>
            <a:r>
              <a:rPr lang="pl-PL" sz="2400" i="1" dirty="0"/>
              <a:t>,</a:t>
            </a:r>
          </a:p>
          <a:p>
            <a:pPr marL="0" indent="0" fontAlgn="base">
              <a:buNone/>
            </a:pPr>
            <a:r>
              <a:rPr lang="pl-PL" sz="2400" i="1" dirty="0"/>
              <a:t>et </a:t>
            </a:r>
            <a:r>
              <a:rPr lang="pl-PL" sz="2400" i="1" dirty="0" err="1"/>
              <a:t>negro</a:t>
            </a:r>
            <a:r>
              <a:rPr lang="pl-PL" sz="2400" i="1" dirty="0"/>
              <a:t> </a:t>
            </a:r>
            <a:r>
              <a:rPr lang="pl-PL" sz="2400" i="1" dirty="0" err="1"/>
              <a:t>sèmen</a:t>
            </a:r>
            <a:r>
              <a:rPr lang="pl-PL" sz="2400" i="1" dirty="0"/>
              <a:t> </a:t>
            </a:r>
            <a:r>
              <a:rPr lang="pl-PL" sz="2400" i="1" dirty="0" err="1"/>
              <a:t>seminaba</a:t>
            </a:r>
            <a:endParaRPr lang="pl-PL" sz="2400" i="1" dirty="0"/>
          </a:p>
          <a:p>
            <a:pPr marL="0" indent="0">
              <a:buNone/>
            </a:pPr>
            <a:endParaRPr lang="pl-PL" dirty="0"/>
          </a:p>
        </p:txBody>
      </p:sp>
      <p:sp>
        <p:nvSpPr>
          <p:cNvPr id="6" name="pole tekstowe 5">
            <a:extLst>
              <a:ext uri="{FF2B5EF4-FFF2-40B4-BE49-F238E27FC236}">
                <a16:creationId xmlns:a16="http://schemas.microsoft.com/office/drawing/2014/main" id="{D4741955-A16E-594F-B45E-AC83593A0B72}"/>
              </a:ext>
            </a:extLst>
          </p:cNvPr>
          <p:cNvSpPr txBox="1"/>
          <p:nvPr/>
        </p:nvSpPr>
        <p:spPr>
          <a:xfrm>
            <a:off x="4341071" y="5859514"/>
            <a:ext cx="1345241"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La </a:t>
            </a:r>
            <a:r>
              <a:rPr lang="pl-PL" sz="700" dirty="0" err="1">
                <a:solidFill>
                  <a:srgbClr val="FFFFFF"/>
                </a:solidFill>
              </a:rPr>
              <a:t>Voce</a:t>
            </a:r>
            <a:r>
              <a:rPr lang="pl-PL" sz="700" dirty="0">
                <a:solidFill>
                  <a:srgbClr val="FFFFFF"/>
                </a:solidFill>
              </a:rPr>
              <a:t>. </a:t>
            </a:r>
            <a:r>
              <a:rPr lang="pl-PL" sz="700" dirty="0" err="1">
                <a:solidFill>
                  <a:srgbClr val="FFFFFF"/>
                </a:solidFill>
              </a:rPr>
              <a:t>Quotidiano</a:t>
            </a:r>
            <a:r>
              <a:rPr lang="pl-PL" sz="700" dirty="0">
                <a:solidFill>
                  <a:srgbClr val="FFFFFF"/>
                </a:solidFill>
              </a:rPr>
              <a:t> online </a:t>
            </a:r>
          </a:p>
        </p:txBody>
      </p:sp>
    </p:spTree>
    <p:extLst>
      <p:ext uri="{BB962C8B-B14F-4D97-AF65-F5344CB8AC3E}">
        <p14:creationId xmlns:p14="http://schemas.microsoft.com/office/powerpoint/2010/main" val="356552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a:extLst>
              <a:ext uri="{FF2B5EF4-FFF2-40B4-BE49-F238E27FC236}">
                <a16:creationId xmlns:a16="http://schemas.microsoft.com/office/drawing/2014/main" id="{83B7F227-9AAB-2D49-B9A8-5B1A30E632C4}"/>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7138" b="36612"/>
          <a:stretch/>
        </p:blipFill>
        <p:spPr>
          <a:xfrm>
            <a:off x="20" y="10"/>
            <a:ext cx="12191980" cy="6857990"/>
          </a:xfrm>
          <a:prstGeom prst="rect">
            <a:avLst/>
          </a:prstGeom>
        </p:spPr>
      </p:pic>
      <p:sp>
        <p:nvSpPr>
          <p:cNvPr id="2" name="Tytuł 1">
            <a:extLst>
              <a:ext uri="{FF2B5EF4-FFF2-40B4-BE49-F238E27FC236}">
                <a16:creationId xmlns:a16="http://schemas.microsoft.com/office/drawing/2014/main" id="{6A7CE142-1B47-5946-B8A1-965C65687CA4}"/>
              </a:ext>
            </a:extLst>
          </p:cNvPr>
          <p:cNvSpPr>
            <a:spLocks noGrp="1"/>
          </p:cNvSpPr>
          <p:nvPr>
            <p:ph type="title"/>
          </p:nvPr>
        </p:nvSpPr>
        <p:spPr>
          <a:xfrm>
            <a:off x="1023870" y="702156"/>
            <a:ext cx="10144260" cy="1013800"/>
          </a:xfrm>
        </p:spPr>
        <p:txBody>
          <a:bodyPr>
            <a:normAutofit/>
          </a:bodyPr>
          <a:lstStyle/>
          <a:p>
            <a:r>
              <a:rPr lang="pl-PL" i="1" dirty="0" err="1">
                <a:solidFill>
                  <a:schemeClr val="tx1"/>
                </a:solidFill>
              </a:rPr>
              <a:t>Indovinello</a:t>
            </a:r>
            <a:r>
              <a:rPr lang="pl-PL" i="1" dirty="0">
                <a:solidFill>
                  <a:schemeClr val="tx1"/>
                </a:solidFill>
              </a:rPr>
              <a:t> </a:t>
            </a:r>
            <a:r>
              <a:rPr lang="pl-PL" i="1" dirty="0" err="1">
                <a:solidFill>
                  <a:schemeClr val="tx1"/>
                </a:solidFill>
              </a:rPr>
              <a:t>veronese</a:t>
            </a:r>
            <a:endParaRPr lang="pl-PL" dirty="0">
              <a:solidFill>
                <a:schemeClr val="tx1"/>
              </a:solidFill>
            </a:endParaRPr>
          </a:p>
        </p:txBody>
      </p:sp>
      <p:sp>
        <p:nvSpPr>
          <p:cNvPr id="3" name="Symbol zastępczy zawartości 2">
            <a:extLst>
              <a:ext uri="{FF2B5EF4-FFF2-40B4-BE49-F238E27FC236}">
                <a16:creationId xmlns:a16="http://schemas.microsoft.com/office/drawing/2014/main" id="{159424F4-BA44-C645-AF72-CD69E54C3508}"/>
              </a:ext>
            </a:extLst>
          </p:cNvPr>
          <p:cNvSpPr>
            <a:spLocks noGrp="1"/>
          </p:cNvSpPr>
          <p:nvPr>
            <p:ph idx="1"/>
          </p:nvPr>
        </p:nvSpPr>
        <p:spPr>
          <a:xfrm>
            <a:off x="965199" y="2180496"/>
            <a:ext cx="10261602" cy="3678303"/>
          </a:xfrm>
        </p:spPr>
        <p:txBody>
          <a:bodyPr>
            <a:normAutofit fontScale="92500" lnSpcReduction="20000"/>
          </a:bodyPr>
          <a:lstStyle/>
          <a:p>
            <a:pPr marL="0" indent="0" algn="ctr">
              <a:lnSpc>
                <a:spcPct val="100000"/>
              </a:lnSpc>
              <a:buNone/>
            </a:pPr>
            <a:r>
              <a:rPr lang="pl-PL" sz="2000" dirty="0"/>
              <a:t>Tłumaczenie na język włoski i polski: </a:t>
            </a:r>
          </a:p>
          <a:p>
            <a:pPr marL="0" indent="0" algn="ctr">
              <a:lnSpc>
                <a:spcPct val="100000"/>
              </a:lnSpc>
              <a:buNone/>
            </a:pPr>
            <a:r>
              <a:rPr lang="pl-PL" sz="2400" i="1" dirty="0"/>
              <a:t>Se </a:t>
            </a:r>
            <a:r>
              <a:rPr lang="pl-PL" sz="2400" i="1" dirty="0" err="1"/>
              <a:t>pareba</a:t>
            </a:r>
            <a:r>
              <a:rPr lang="pl-PL" sz="2400" i="1" dirty="0"/>
              <a:t> </a:t>
            </a:r>
            <a:r>
              <a:rPr lang="pl-PL" sz="2400" i="1" dirty="0" err="1"/>
              <a:t>boves</a:t>
            </a:r>
            <a:r>
              <a:rPr lang="pl-PL" sz="2400" i="1" dirty="0"/>
              <a:t>, / </a:t>
            </a:r>
            <a:r>
              <a:rPr lang="pl-PL" sz="2400" i="1" dirty="0" err="1"/>
              <a:t>Spingeva</a:t>
            </a:r>
            <a:r>
              <a:rPr lang="pl-PL" sz="2400" i="1" dirty="0"/>
              <a:t> </a:t>
            </a:r>
            <a:r>
              <a:rPr lang="pl-PL" sz="2400" i="1" dirty="0" err="1"/>
              <a:t>avanti</a:t>
            </a:r>
            <a:r>
              <a:rPr lang="pl-PL" sz="2400" i="1" dirty="0"/>
              <a:t> i </a:t>
            </a:r>
            <a:r>
              <a:rPr lang="pl-PL" sz="2400" i="1" dirty="0" err="1"/>
              <a:t>buoi</a:t>
            </a:r>
            <a:r>
              <a:rPr lang="pl-PL" sz="2400" i="1" dirty="0"/>
              <a:t> / Prowadził przed sobą woły</a:t>
            </a:r>
          </a:p>
          <a:p>
            <a:pPr marL="0" indent="0" algn="ctr">
              <a:lnSpc>
                <a:spcPct val="100000"/>
              </a:lnSpc>
              <a:buNone/>
            </a:pPr>
            <a:r>
              <a:rPr lang="pl-PL" sz="2400" i="1" dirty="0"/>
              <a:t>alba </a:t>
            </a:r>
            <a:r>
              <a:rPr lang="pl-PL" sz="2400" i="1" dirty="0" err="1"/>
              <a:t>pratàlia</a:t>
            </a:r>
            <a:r>
              <a:rPr lang="pl-PL" sz="2400" i="1" dirty="0"/>
              <a:t> araba / </a:t>
            </a:r>
            <a:r>
              <a:rPr lang="pl-PL" sz="2400" i="1" dirty="0" err="1"/>
              <a:t>solcava</a:t>
            </a:r>
            <a:r>
              <a:rPr lang="pl-PL" sz="2400" i="1" dirty="0"/>
              <a:t> </a:t>
            </a:r>
            <a:r>
              <a:rPr lang="pl-PL" sz="2400" i="1" dirty="0" err="1"/>
              <a:t>arando</a:t>
            </a:r>
            <a:r>
              <a:rPr lang="pl-PL" sz="2400" i="1" dirty="0"/>
              <a:t> </a:t>
            </a:r>
            <a:r>
              <a:rPr lang="pl-PL" sz="2400" i="1" dirty="0" err="1"/>
              <a:t>un</a:t>
            </a:r>
            <a:r>
              <a:rPr lang="pl-PL" sz="2400" i="1" dirty="0"/>
              <a:t> </a:t>
            </a:r>
            <a:r>
              <a:rPr lang="pl-PL" sz="2400" i="1" dirty="0" err="1"/>
              <a:t>campo</a:t>
            </a:r>
            <a:r>
              <a:rPr lang="pl-PL" sz="2400" i="1" dirty="0"/>
              <a:t> </a:t>
            </a:r>
            <a:r>
              <a:rPr lang="pl-PL" sz="2400" i="1" dirty="0" err="1"/>
              <a:t>bianco</a:t>
            </a:r>
            <a:r>
              <a:rPr lang="pl-PL" sz="2400" i="1" dirty="0"/>
              <a:t> / białe pole orał</a:t>
            </a:r>
          </a:p>
          <a:p>
            <a:pPr marL="0" indent="0" algn="ctr">
              <a:lnSpc>
                <a:spcPct val="100000"/>
              </a:lnSpc>
              <a:buNone/>
            </a:pPr>
            <a:r>
              <a:rPr lang="pl-PL" sz="2400" i="1" dirty="0"/>
              <a:t>et albo </a:t>
            </a:r>
            <a:r>
              <a:rPr lang="pl-PL" sz="2400" i="1" dirty="0" err="1"/>
              <a:t>versòrio</a:t>
            </a:r>
            <a:r>
              <a:rPr lang="pl-PL" sz="2400" i="1" dirty="0"/>
              <a:t> </a:t>
            </a:r>
            <a:r>
              <a:rPr lang="pl-PL" sz="2400" i="1" dirty="0" err="1"/>
              <a:t>teneba</a:t>
            </a:r>
            <a:r>
              <a:rPr lang="pl-PL" sz="2400" i="1" dirty="0"/>
              <a:t>, / </a:t>
            </a:r>
            <a:r>
              <a:rPr lang="pl-PL" sz="2400" i="1" dirty="0" err="1"/>
              <a:t>teneva</a:t>
            </a:r>
            <a:r>
              <a:rPr lang="pl-PL" sz="2400" i="1" dirty="0"/>
              <a:t> </a:t>
            </a:r>
            <a:r>
              <a:rPr lang="pl-PL" sz="2400" i="1" dirty="0" err="1"/>
              <a:t>un</a:t>
            </a:r>
            <a:r>
              <a:rPr lang="pl-PL" sz="2400" i="1" dirty="0"/>
              <a:t> </a:t>
            </a:r>
            <a:r>
              <a:rPr lang="pl-PL" sz="2400" i="1" dirty="0" err="1"/>
              <a:t>bianco</a:t>
            </a:r>
            <a:r>
              <a:rPr lang="pl-PL" sz="2400" i="1" dirty="0"/>
              <a:t> </a:t>
            </a:r>
            <a:r>
              <a:rPr lang="pl-PL" sz="2400" i="1" dirty="0" err="1"/>
              <a:t>aratro</a:t>
            </a:r>
            <a:r>
              <a:rPr lang="pl-PL" sz="2400" i="1" dirty="0"/>
              <a:t> / biały pług trzymał</a:t>
            </a:r>
          </a:p>
          <a:p>
            <a:pPr marL="0" indent="0" algn="ctr" fontAlgn="base">
              <a:lnSpc>
                <a:spcPct val="100000"/>
              </a:lnSpc>
              <a:buNone/>
            </a:pPr>
            <a:r>
              <a:rPr lang="pl-PL" sz="2400" i="1" dirty="0"/>
              <a:t>et </a:t>
            </a:r>
            <a:r>
              <a:rPr lang="pl-PL" sz="2400" i="1" dirty="0" err="1"/>
              <a:t>negro</a:t>
            </a:r>
            <a:r>
              <a:rPr lang="pl-PL" sz="2400" i="1" dirty="0"/>
              <a:t> </a:t>
            </a:r>
            <a:r>
              <a:rPr lang="pl-PL" sz="2400" i="1" dirty="0" err="1"/>
              <a:t>sèmen</a:t>
            </a:r>
            <a:r>
              <a:rPr lang="pl-PL" sz="2400" i="1" dirty="0"/>
              <a:t> </a:t>
            </a:r>
            <a:r>
              <a:rPr lang="pl-PL" sz="2400" i="1" dirty="0" err="1"/>
              <a:t>seminaba</a:t>
            </a:r>
            <a:r>
              <a:rPr lang="pl-PL" sz="2400" i="1" dirty="0"/>
              <a:t> / e </a:t>
            </a:r>
            <a:r>
              <a:rPr lang="pl-PL" sz="2400" i="1" dirty="0" err="1"/>
              <a:t>seminava</a:t>
            </a:r>
            <a:r>
              <a:rPr lang="pl-PL" sz="2400" i="1" dirty="0"/>
              <a:t> nero </a:t>
            </a:r>
            <a:r>
              <a:rPr lang="pl-PL" sz="2400" i="1" dirty="0" err="1"/>
              <a:t>seme</a:t>
            </a:r>
            <a:r>
              <a:rPr lang="pl-PL" sz="2400" i="1" dirty="0"/>
              <a:t> / czarne ziarno siał</a:t>
            </a:r>
          </a:p>
          <a:p>
            <a:pPr marL="0" indent="0" fontAlgn="base">
              <a:lnSpc>
                <a:spcPct val="100000"/>
              </a:lnSpc>
              <a:buNone/>
            </a:pPr>
            <a:br>
              <a:rPr lang="pl-PL" sz="1600" dirty="0"/>
            </a:br>
            <a:endParaRPr lang="pl-PL" sz="1600" dirty="0"/>
          </a:p>
          <a:p>
            <a:pPr marL="0" indent="0" fontAlgn="base">
              <a:lnSpc>
                <a:spcPct val="100000"/>
              </a:lnSpc>
              <a:buNone/>
            </a:pPr>
            <a:endParaRPr lang="pl-PL" sz="1600" dirty="0"/>
          </a:p>
          <a:p>
            <a:pPr marL="0" indent="0" algn="ctr" fontAlgn="base">
              <a:lnSpc>
                <a:spcPct val="100000"/>
              </a:lnSpc>
              <a:buNone/>
            </a:pPr>
            <a:r>
              <a:rPr lang="pl-PL" sz="2400" dirty="0"/>
              <a:t>Jakie jest rozwiązanie zagadki? </a:t>
            </a:r>
            <a:br>
              <a:rPr lang="pl-PL" sz="1600" dirty="0"/>
            </a:br>
            <a:endParaRPr lang="pl-PL" sz="1600" dirty="0"/>
          </a:p>
          <a:p>
            <a:pPr marL="0" indent="0">
              <a:lnSpc>
                <a:spcPct val="100000"/>
              </a:lnSpc>
              <a:buNone/>
            </a:pPr>
            <a:endParaRPr lang="pl-PL" sz="1600" dirty="0"/>
          </a:p>
          <a:p>
            <a:pPr marL="0" indent="0">
              <a:lnSpc>
                <a:spcPct val="100000"/>
              </a:lnSpc>
              <a:buNone/>
            </a:pPr>
            <a:endParaRPr lang="pl-PL" sz="1600" dirty="0"/>
          </a:p>
        </p:txBody>
      </p:sp>
    </p:spTree>
    <p:extLst>
      <p:ext uri="{BB962C8B-B14F-4D97-AF65-F5344CB8AC3E}">
        <p14:creationId xmlns:p14="http://schemas.microsoft.com/office/powerpoint/2010/main" val="40498974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LightSeed_2SEEDS">
      <a:dk1>
        <a:srgbClr val="000000"/>
      </a:dk1>
      <a:lt1>
        <a:srgbClr val="FFFFFF"/>
      </a:lt1>
      <a:dk2>
        <a:srgbClr val="412A24"/>
      </a:dk2>
      <a:lt2>
        <a:srgbClr val="E2E4E8"/>
      </a:lt2>
      <a:accent1>
        <a:srgbClr val="C39A53"/>
      </a:accent1>
      <a:accent2>
        <a:srgbClr val="DB8F7A"/>
      </a:accent2>
      <a:accent3>
        <a:srgbClr val="A2A660"/>
      </a:accent3>
      <a:accent4>
        <a:srgbClr val="55ADB4"/>
      </a:accent4>
      <a:accent5>
        <a:srgbClr val="70A5D8"/>
      </a:accent5>
      <a:accent6>
        <a:srgbClr val="646FD5"/>
      </a:accent6>
      <a:hlink>
        <a:srgbClr val="6983AE"/>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216</TotalTime>
  <Words>2144</Words>
  <Application>Microsoft Office PowerPoint</Application>
  <PresentationFormat>Panoramiczny</PresentationFormat>
  <Paragraphs>92</Paragraphs>
  <Slides>23</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23</vt:i4>
      </vt:variant>
    </vt:vector>
  </HeadingPairs>
  <TitlesOfParts>
    <vt:vector size="26" baseType="lpstr">
      <vt:lpstr>Tw Cen MT</vt:lpstr>
      <vt:lpstr>Wingdings 2</vt:lpstr>
      <vt:lpstr>DividendVTI</vt:lpstr>
      <vt:lpstr>Niezwykła historia języka włoskiego</vt:lpstr>
      <vt:lpstr> </vt:lpstr>
      <vt:lpstr>Prezentacja programu PowerPoint</vt:lpstr>
      <vt:lpstr>Prezentacja programu PowerPoint</vt:lpstr>
      <vt:lpstr>Niezwykła historia języka włoskiego – korzenie </vt:lpstr>
      <vt:lpstr>korzenie</vt:lpstr>
      <vt:lpstr>Indovinello veronese czyli zagadka werońska</vt:lpstr>
      <vt:lpstr>Indovinello veronese</vt:lpstr>
      <vt:lpstr>Indovinello veronese</vt:lpstr>
      <vt:lpstr>Indovinello veronese </vt:lpstr>
      <vt:lpstr>Placiti Cassinesi</vt:lpstr>
      <vt:lpstr>Szkoła sycylijska i początek historii literatury włoskiej </vt:lpstr>
      <vt:lpstr>La questione della lingua czyli tzw. kwestia języka</vt:lpstr>
      <vt:lpstr>Dante alighieri, De vulgari eloquentia</vt:lpstr>
      <vt:lpstr>Dante Alighieri, Boska komedia</vt:lpstr>
      <vt:lpstr>Pietro bembo, Rozprawy o mowie pospolitej</vt:lpstr>
      <vt:lpstr>Prezentacja programu PowerPoint</vt:lpstr>
      <vt:lpstr>Alessandro Manzoni, Narzeczeni</vt:lpstr>
      <vt:lpstr>Zjednoczenie Włoch </vt:lpstr>
      <vt:lpstr>Prezentacja programu PowerPoint</vt:lpstr>
      <vt:lpstr>Faszyzm i Puryzm językowy</vt:lpstr>
      <vt:lpstr> Czasy współczesne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Niezwykła historia języka włoskiego</dc:title>
  <dc:creator>Trzcińska Anna - włoski</dc:creator>
  <cp:lastModifiedBy>Vostro 15</cp:lastModifiedBy>
  <cp:revision>22</cp:revision>
  <dcterms:created xsi:type="dcterms:W3CDTF">2020-10-26T06:54:27Z</dcterms:created>
  <dcterms:modified xsi:type="dcterms:W3CDTF">2020-10-26T15:31:19Z</dcterms:modified>
</cp:coreProperties>
</file>