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43" d="100"/>
          <a:sy n="43" d="100"/>
        </p:scale>
        <p:origin x="54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686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525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35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144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554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667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843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672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442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371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059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mtClean="0"/>
              <a:t>NACZELNE ORGANY ADMINISTRACJI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214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545" y="115910"/>
            <a:ext cx="10483403" cy="515155"/>
          </a:xfrm>
        </p:spPr>
        <p:txBody>
          <a:bodyPr>
            <a:normAutofit/>
          </a:bodyPr>
          <a:lstStyle/>
          <a:p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NACZELNE ORGANY ADMINISTRACJI </a:t>
            </a: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545" y="734096"/>
            <a:ext cx="11629624" cy="5756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rgan naczelny – to organ, który określa się jako zwierzchni wobec pozostałych organów 					i innych podmiotów państwowych w strukturze administracji rządowej</a:t>
            </a:r>
          </a:p>
          <a:p>
            <a:pPr marL="0" indent="0">
              <a:buNone/>
            </a:pP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powoływany przez Prezydenta bezpośrednio lub po uprzednim wyborze przez Sejm</a:t>
            </a:r>
          </a:p>
          <a:p>
            <a:pPr>
              <a:buFontTx/>
              <a:buChar char="-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rgan zwierzchni wobec pozostałych organów w strukturze administracji rządowej</a:t>
            </a:r>
          </a:p>
          <a:p>
            <a:pPr>
              <a:buFontTx/>
              <a:buChar char="-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łaściwość organu obejmuje terytorium całego państwa </a:t>
            </a: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chodzi w skład Rady Ministrów</a:t>
            </a:r>
          </a:p>
          <a:p>
            <a:pPr>
              <a:buFontTx/>
              <a:buChar char="-"/>
            </a:pP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m.in.: Prezydent RP, Prezes RM, Rada Ministrów, ministrowie, Naczelny Dowódca Sił Zbrojnych, Min. Obrony Narodowej, NIK, Komitet Integracji Europejskiej, Komitet Badań Naukowych </a:t>
            </a:r>
          </a:p>
          <a:p>
            <a:pPr marL="0" indent="0">
              <a:buNone/>
            </a:pP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59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031" y="154546"/>
            <a:ext cx="9170971" cy="540913"/>
          </a:xfrm>
        </p:spPr>
        <p:txBody>
          <a:bodyPr/>
          <a:lstStyle/>
          <a:p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PREZYDENT</a:t>
            </a: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4699" y="695459"/>
            <a:ext cx="11500833" cy="58727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Jest najwyższym przedstawicielem RP i gwarantem ciągłości władzy państwowej. Konstytucja przyznaje liczne kompetencje z zakresu administracji publicznej Prezydentowi RP:</a:t>
            </a:r>
          </a:p>
          <a:p>
            <a:pPr>
              <a:buFontTx/>
              <a:buChar char="-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Czuwa nad przestrzeganiem Konstytucji</a:t>
            </a:r>
          </a:p>
          <a:p>
            <a:pPr>
              <a:buFontTx/>
              <a:buChar char="-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Stoi na straży suwerenności i bezpieczeństwa państwa oraz nienaruszalności i niepodzielności jego terytorium</a:t>
            </a:r>
          </a:p>
          <a:p>
            <a:pPr>
              <a:buFontTx/>
              <a:buChar char="-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Ratyfikuje i wypowiada umowy międzynarodowe</a:t>
            </a:r>
          </a:p>
          <a:p>
            <a:pPr>
              <a:buFontTx/>
              <a:buChar char="-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Mianuje i odwołuje pełnoprawnych przedstawicieli RP w innych państwach i przy organizacjach międzynarodowych</a:t>
            </a:r>
          </a:p>
          <a:p>
            <a:pPr>
              <a:buFontTx/>
              <a:buChar char="-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Najwyższy zwierzchnik Sił Zbrojnych </a:t>
            </a:r>
          </a:p>
          <a:p>
            <a:pPr>
              <a:buFontTx/>
              <a:buChar char="-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Mianuje Szefa Sztabu Generalnego i dowódców rodzajów Sił Zbrojnych</a:t>
            </a:r>
          </a:p>
          <a:p>
            <a:pPr>
              <a:buFontTx/>
              <a:buChar char="-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Nadaje obywatelstwo polskie i wyraża zgodę na zrzeczenie się obywatelstwa pol.</a:t>
            </a:r>
          </a:p>
          <a:p>
            <a:pPr>
              <a:buFontTx/>
              <a:buChar char="-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Nadaje ordery i odznaczenia</a:t>
            </a:r>
          </a:p>
          <a:p>
            <a:pPr>
              <a:buFontTx/>
              <a:buChar char="-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Stosuje prawo łaski</a:t>
            </a:r>
          </a:p>
          <a:p>
            <a:pPr marL="0" indent="0">
              <a:buNone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Powołuje sędziów: Pierwszego Prezesa i Prezesów Sądu Najwyższego, Prezesa i Wiceprezesa Trybunału Konstytucyjnego, Prezesa i wiceprezesów NSA, członków Rady Bezpieczeństwa Narodowego, członków KRRiT</a:t>
            </a:r>
          </a:p>
          <a:p>
            <a:pPr>
              <a:buFontTx/>
              <a:buChar char="-"/>
            </a:pPr>
            <a:endParaRPr lang="pl-PL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pl-PL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pl-PL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-553791" y="734096"/>
            <a:ext cx="11500833" cy="5872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6216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910" y="0"/>
            <a:ext cx="11539470" cy="528034"/>
          </a:xfrm>
        </p:spPr>
        <p:txBody>
          <a:bodyPr>
            <a:normAutofit/>
          </a:bodyPr>
          <a:lstStyle/>
          <a:p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PREZES RADY MINISTRÓW </a:t>
            </a: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910" y="708339"/>
            <a:ext cx="11539470" cy="5950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Według Konstytucji Prezes RM:</a:t>
            </a:r>
          </a:p>
          <a:p>
            <a:pPr marL="0" indent="0">
              <a:buNone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reprezentuje Radę </a:t>
            </a: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Ministrów,</a:t>
            </a:r>
            <a:b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kieruje </a:t>
            </a: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pracami Rady 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Ministrów</a:t>
            </a: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wydaje rozporządzenia,</a:t>
            </a: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zapewnia wykonywanie </a:t>
            </a: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polityki Rady Ministrów i 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określa </a:t>
            </a: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sposobów jej wykonywania,</a:t>
            </a:r>
            <a:b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koordynuje </a:t>
            </a: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kontroluje pracę </a:t>
            </a: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członków Rady Ministrów,</a:t>
            </a:r>
            <a:b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sprawuje </a:t>
            </a: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nadzoru nad samorządem terytorialnym w granicach i formach określonych w Konstytucji i 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ustawach,</a:t>
            </a: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jest zwierzchnikiem służbowym </a:t>
            </a: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pracowników administracji 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rządowej,</a:t>
            </a: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Prezesowi RM przysługuje wyłączne prawo do występowania do Prezydenta RP z wnioskiem o powołanie lub odwołanie członka Rady Ministrów.</a:t>
            </a:r>
            <a:r>
              <a:rPr lang="pl-PL" sz="2800" dirty="0"/>
              <a:t/>
            </a:r>
            <a:br>
              <a:rPr lang="pl-PL" sz="2800" dirty="0"/>
            </a:b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886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1668" y="103032"/>
            <a:ext cx="9132334" cy="553792"/>
          </a:xfrm>
        </p:spPr>
        <p:txBody>
          <a:bodyPr>
            <a:normAutofit/>
          </a:bodyPr>
          <a:lstStyle/>
          <a:p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Kompetencje Prezes RM wg ustaw:</a:t>
            </a: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1668" y="656824"/>
            <a:ext cx="11346286" cy="601443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powoływanie i odwoływanie sekretarzy i podsekretarzy stanu</a:t>
            </a:r>
          </a:p>
          <a:p>
            <a:pPr>
              <a:buFontTx/>
              <a:buChar char="-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owoływanie i odwoływanie kierowników niektórych urzędów centralnych oraz zastępców kierowników tych urzędów</a:t>
            </a:r>
          </a:p>
          <a:p>
            <a:pPr>
              <a:buFontTx/>
              <a:buChar char="-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owoływanie i odwoływanie wojewodów, a na ich wniosek – wicewojewodów,</a:t>
            </a:r>
          </a:p>
          <a:p>
            <a:pPr>
              <a:buFontTx/>
              <a:buChar char="-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ierowanie działalnością wojewodów oraz sprawowanie nadzoru nad ich działalnością oraz dokonywanie okresowej oceny ich pracy</a:t>
            </a:r>
          </a:p>
          <a:p>
            <a:pPr>
              <a:buFontTx/>
              <a:buChar char="-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prawowanie nadzoru nad działalnością jednostek samorządu terytorialnego</a:t>
            </a:r>
          </a:p>
          <a:p>
            <a:pPr>
              <a:buFontTx/>
              <a:buChar char="-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woływanie posiedzeń z udziałem właściwych ministrów, kierowników urzędów centralnych lub wojewodów i przewodniczenie im</a:t>
            </a:r>
          </a:p>
          <a:p>
            <a:pPr>
              <a:buFontTx/>
              <a:buChar char="-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ozstrzyganie o zakresie działania ministrów w razie sporu kompetencyjnego między ministrami</a:t>
            </a:r>
          </a:p>
          <a:p>
            <a:pPr>
              <a:buFontTx/>
              <a:buChar char="-"/>
            </a:pP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59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0304" y="154546"/>
            <a:ext cx="9093698" cy="618186"/>
          </a:xfrm>
        </p:spPr>
        <p:txBody>
          <a:bodyPr>
            <a:normAutofit/>
          </a:bodyPr>
          <a:lstStyle/>
          <a:p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RADA MINISTRÓW</a:t>
            </a: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0303" y="772733"/>
            <a:ext cx="11719775" cy="5937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RM prowadzi politykę wewnętrzna i zagraniczną RP, kieruje administracją rządową.</a:t>
            </a:r>
          </a:p>
          <a:p>
            <a:pPr marL="0" indent="0">
              <a:buNone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szczegółowych zadań Rady Ministrów należy m.in.:</a:t>
            </a:r>
            <a:b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zapewnienie wykonania ustaw,</a:t>
            </a:r>
            <a:b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wydawanie rozporządzeń,</a:t>
            </a:r>
            <a:b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koordynowanie i kontrolowanie prac organów administracji rządowej,</a:t>
            </a:r>
            <a:b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ochrona interesów Skarbu Państwa,</a:t>
            </a:r>
            <a:b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uchwalanie projektu budżetu Państwa,</a:t>
            </a:r>
            <a:b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kierowanie wykonaniem budżetu państwa oraz uchwalanie zamknięcia rachunków państwowych i sprawozdanie z wykonania budżetu,</a:t>
            </a:r>
            <a:b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zapewnienie bezpieczeństwa wewnętrznego państwa oraz porządku publicznego,</a:t>
            </a:r>
            <a:b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zapewnienie bezpieczeństwa zewnętrznego państwa,</a:t>
            </a:r>
            <a:b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sprawowanie ogólnego kierownictwa w dziedzinie stosunków z innymi państwami i organizacjami międzynarodowymi,</a:t>
            </a:r>
            <a:b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zawieranie umów międzynarodowych wymagających ratyfikacji oraz zatwierdzanie i wypowiadanie innych umów międzynarodowych,</a:t>
            </a:r>
            <a:b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sprawowanie ogólnego kierownictwa w dziedzinie obronności kraju oraz określenie corocznie liczby obywateli powołanych do czynnej służby wojskowej,</a:t>
            </a:r>
            <a:b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określenie organizacji i trybu swojej pracy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17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789" y="90153"/>
            <a:ext cx="9145213" cy="476517"/>
          </a:xfrm>
        </p:spPr>
        <p:txBody>
          <a:bodyPr/>
          <a:lstStyle/>
          <a:p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MINISTROWIE</a:t>
            </a: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8789" y="682580"/>
            <a:ext cx="11809926" cy="5950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Kierują określonymi działami administracji rządowej (określa ustawa) lub wypełniają zadania wyznaczone im przez Prezesa RM,</a:t>
            </a:r>
          </a:p>
          <a:p>
            <a:pPr marL="0" indent="0">
              <a:buNone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Zobowiązani są 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inicjowania i opracowywania polityki </a:t>
            </a: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RM 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stosunku do działu, którym </a:t>
            </a: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kierują oraz 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przekładania w tym zakresie inicjatyw i projektów aktów normatywnych na posiedzeniach </a:t>
            </a: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RM,</a:t>
            </a:r>
          </a:p>
          <a:p>
            <a:pPr marL="0" indent="0">
              <a:buNone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wykonują 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politykę </a:t>
            </a: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RM 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koordynują 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jej wykonywanie przez organy, urzędy i jednostki organizacyjne, które </a:t>
            </a: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 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podlegają lub są przez </a:t>
            </a: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nich nadzorowane, </a:t>
            </a:r>
          </a:p>
          <a:p>
            <a:pPr marL="0" indent="0">
              <a:buNone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-w 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celu realizacji swoich zadań minister kierujący określonym działem współdziała z innymi członkami Rady Ministrów, Rządowym Centrum Studiów Strategicznych, innymi organami administracji rządowej i państwowymi jednostkami organizacyjnymi, organami samorządu terytorialnego, jak również z organami samorządu gospodarczego, zawodowego, związków zawodowych i organizacji pracodawców oraz innych organizacji społecznych i przedstawicielstw środowisk zawodowych i </a:t>
            </a: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twórczych.</a:t>
            </a:r>
          </a:p>
          <a:p>
            <a:pPr marL="0" indent="0">
              <a:buNone/>
            </a:pPr>
            <a:endParaRPr lang="pl-PL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Jeden minister może kierować kilkoma działami administracji publicznej np. Minister gospodarki i </a:t>
            </a: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żeglugi śródlądowej 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kieruje następującymi działami administracji rządowej: gospodarką, pracą, rozwojem regionalnym, turystyką i </a:t>
            </a: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żeglugą śródlądową.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329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789" y="154546"/>
            <a:ext cx="9145213" cy="489398"/>
          </a:xfrm>
        </p:spPr>
        <p:txBody>
          <a:bodyPr>
            <a:normAutofit/>
          </a:bodyPr>
          <a:lstStyle/>
          <a:p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KOMITET BADAŃ NAUKOWYCH (ustawa z dn. 12.01.1991 r.)</a:t>
            </a: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8941" y="643945"/>
            <a:ext cx="11694017" cy="60401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organ kolegialny ds. polityki naukowej i naukowo-technicznej państwa.</a:t>
            </a: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Zadania:</a:t>
            </a:r>
          </a:p>
          <a:p>
            <a:pPr>
              <a:buFontTx/>
              <a:buChar char="-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Opracowywanie i przedstawianie RM projektów założeń polityki naukowej i naukowo-technicznej państwa</a:t>
            </a:r>
          </a:p>
          <a:p>
            <a:pPr>
              <a:buFontTx/>
              <a:buChar char="-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Określanie kierunków badań naukowych i prac rozwojowych szczególnie ważnych dla postępu cywilizacyjnego, nauki, techniki, gospodarki narodowej, zdrowia społeczeństwa, kultury oraz obronności i bezpieczeństwa państwa</a:t>
            </a:r>
          </a:p>
          <a:p>
            <a:pPr>
              <a:buFontTx/>
              <a:buChar char="-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Opracowywanie wniosków dot. zawierania i kontynuacji umów międzynarodowych w zakresie współpracy naukowej i naukowo-technicznej</a:t>
            </a:r>
          </a:p>
          <a:p>
            <a:pPr>
              <a:buFontTx/>
              <a:buChar char="-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Dokonywanie podziału środków finansowych pomiędzy jednostki naukowe</a:t>
            </a:r>
          </a:p>
          <a:p>
            <a:pPr>
              <a:buFontTx/>
              <a:buChar char="-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Ocenianie realizacji badań naukowych i prac rozwojowych oraz ich wyników</a:t>
            </a:r>
          </a:p>
          <a:p>
            <a:pPr>
              <a:buFontTx/>
              <a:buChar char="-"/>
            </a:pPr>
            <a:endParaRPr lang="pl-PL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627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0151" y="115910"/>
            <a:ext cx="11462197" cy="502276"/>
          </a:xfrm>
        </p:spPr>
        <p:txBody>
          <a:bodyPr>
            <a:normAutofit/>
          </a:bodyPr>
          <a:lstStyle/>
          <a:p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KOMITET INTEGRACJI EUROPEJSKIEJ (ustawa z dn. 8.08.1996 r.)</a:t>
            </a: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8941" y="708339"/>
            <a:ext cx="11655380" cy="59757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„naczelny organ ds. programowania i koordynowania polityki w sprawach związanych z integracja Polski z Unią Europejską oraz programowania i koordynowania działań dostosowawczych Polski do standardów europejskich, jak również koordynowania działań administracji państwowej w zakresie otrzymywanej pomocy zagranicznej ”</a:t>
            </a:r>
          </a:p>
          <a:p>
            <a:pPr marL="0" indent="0">
              <a:buNone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Zadania:</a:t>
            </a:r>
          </a:p>
          <a:p>
            <a:pPr>
              <a:buFontTx/>
              <a:buChar char="-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Koordynowanie procesów adaptacyjnych i integracyjnych Polski z UE oraz inicjowanie, organizowanie i koordynowanie działań kształtujących te procesy, zwłaszcza w sferze gospodarczej i społecznej,</a:t>
            </a:r>
          </a:p>
          <a:p>
            <a:pPr>
              <a:buFontTx/>
              <a:buChar char="-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Inicjowanie i koordynowanie prac dostosowawczych w zakresie instytucji prawnych oraz opiniowanie projektów prawnych do ich zgodności  z prawem UE</a:t>
            </a:r>
          </a:p>
          <a:p>
            <a:pPr>
              <a:buFontTx/>
              <a:buChar char="-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Współpraca z Komisją Europejską w zakresie realizacji indywidualnego programu wymagań integracyjnych</a:t>
            </a:r>
          </a:p>
          <a:p>
            <a:pPr>
              <a:buFontTx/>
              <a:buChar char="-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Koordynowanie przedsięwzięć związanych z pozyskiwaniem i wykorzystywaniem środków pochodzących z pomocy zagranicznej</a:t>
            </a:r>
          </a:p>
          <a:p>
            <a:pPr marL="0" indent="0">
              <a:buNone/>
            </a:pP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5639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646</Words>
  <Application>Microsoft Office PowerPoint</Application>
  <PresentationFormat>Panoramiczny</PresentationFormat>
  <Paragraphs>61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 3</vt:lpstr>
      <vt:lpstr>Motyw pakietu Office</vt:lpstr>
      <vt:lpstr>NACZELNE ORGANY ADMINISTRACJI</vt:lpstr>
      <vt:lpstr>NACZELNE ORGANY ADMINISTRACJI </vt:lpstr>
      <vt:lpstr>PREZYDENT</vt:lpstr>
      <vt:lpstr>PREZES RADY MINISTRÓW </vt:lpstr>
      <vt:lpstr>Kompetencje Prezes RM wg ustaw:</vt:lpstr>
      <vt:lpstr>RADA MINISTRÓW</vt:lpstr>
      <vt:lpstr>MINISTROWIE</vt:lpstr>
      <vt:lpstr>KOMITET BADAŃ NAUKOWYCH (ustawa z dn. 12.01.1991 r.)</vt:lpstr>
      <vt:lpstr>KOMITET INTEGRACJI EUROPEJSKIEJ (ustawa z dn. 8.08.1996 r.)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 ADMINISTRACYJNY A AKT NORMATYWNY</dc:title>
  <dc:creator>Aldona</dc:creator>
  <cp:lastModifiedBy>Aldona</cp:lastModifiedBy>
  <cp:revision>7</cp:revision>
  <dcterms:created xsi:type="dcterms:W3CDTF">2017-02-20T21:22:04Z</dcterms:created>
  <dcterms:modified xsi:type="dcterms:W3CDTF">2017-02-20T22:01:46Z</dcterms:modified>
</cp:coreProperties>
</file>