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60" r:id="rId4"/>
    <p:sldId id="268" r:id="rId5"/>
    <p:sldId id="259" r:id="rId6"/>
    <p:sldId id="269" r:id="rId7"/>
    <p:sldId id="261" r:id="rId8"/>
    <p:sldId id="270" r:id="rId9"/>
    <p:sldId id="274" r:id="rId10"/>
    <p:sldId id="262" r:id="rId11"/>
    <p:sldId id="263" r:id="rId12"/>
    <p:sldId id="264" r:id="rId13"/>
    <p:sldId id="276" r:id="rId14"/>
    <p:sldId id="273" r:id="rId15"/>
    <p:sldId id="272" r:id="rId16"/>
    <p:sldId id="275" r:id="rId17"/>
    <p:sldId id="271" r:id="rId18"/>
    <p:sldId id="279" r:id="rId19"/>
    <p:sldId id="277" r:id="rId20"/>
    <p:sldId id="281" r:id="rId21"/>
    <p:sldId id="265" r:id="rId22"/>
    <p:sldId id="266" r:id="rId23"/>
    <p:sldId id="267" r:id="rId2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625C2-5FE6-4334-9C15-93D3089240C9}" type="datetimeFigureOut">
              <a:rPr lang="pl-PL" smtClean="0"/>
              <a:t>24.10.2020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CC4D7-9D57-42E1-B491-DD04F94C73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5068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CC4D7-9D57-42E1-B491-DD04F94C73DD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8092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EA4816-4926-4622-8D90-1E95755A2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B86ADAE-6D05-4B42-9499-73CAB667A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A4B1B82-A606-4C65-A7B1-06DAFF13D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EF1C-A065-4487-AE6C-4DF64A043587}" type="datetimeFigureOut">
              <a:rPr lang="pl-PL" smtClean="0"/>
              <a:t>24.10.2020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323B595-2C45-41DB-BCFB-08C034C25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0A95066-F245-4B6C-8E70-C46832E00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0080E-A7F2-4A32-927B-A82EFD1F81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3668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9306BA-94EA-4E47-8E2C-F909FB762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52E5E1D-14CF-4E09-97E5-24C6717AE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4825C6C-3CD6-4C3D-896C-F9216764B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EF1C-A065-4487-AE6C-4DF64A043587}" type="datetimeFigureOut">
              <a:rPr lang="pl-PL" smtClean="0"/>
              <a:t>24.10.2020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A12198A-9C0F-49C0-A1D5-10683045B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13ABF82-90AD-48A2-AFA1-975770F6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0080E-A7F2-4A32-927B-A82EFD1F81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6559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7F5989DC-42CA-42B6-92A1-DDFAFDA750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B9B89EB-B6E3-4438-8422-8A4E3E3CC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0200E9E-3226-4C9F-90FA-C67E512E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EF1C-A065-4487-AE6C-4DF64A043587}" type="datetimeFigureOut">
              <a:rPr lang="pl-PL" smtClean="0"/>
              <a:t>24.10.2020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437CB45-6B99-475B-A2D7-E4C18B90B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94CC425-20CE-42BC-AC40-812C1F0C9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0080E-A7F2-4A32-927B-A82EFD1F81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426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11463E-A445-42D4-8450-C13D30EE6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861044-B30A-444A-8BFF-D9B148720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959F7EF-B9E7-41BC-98DF-B68FB4CC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EF1C-A065-4487-AE6C-4DF64A043587}" type="datetimeFigureOut">
              <a:rPr lang="pl-PL" smtClean="0"/>
              <a:t>24.10.2020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D5D5C7A-771F-470E-9EF5-8E8913C2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6028558-BC24-4850-8247-CE4448467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0080E-A7F2-4A32-927B-A82EFD1F81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1334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126EE5-58F6-406E-83AB-2EF114FC0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37B4729-5B00-48EF-B198-8154CE2B5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A30356A-7D87-447F-9DE9-9DF5516C4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EF1C-A065-4487-AE6C-4DF64A043587}" type="datetimeFigureOut">
              <a:rPr lang="pl-PL" smtClean="0"/>
              <a:t>24.10.2020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EE9C46C-7482-4BC8-B9ED-CCDAC9D0C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B92EFDD-636D-44AE-80C7-57851C72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0080E-A7F2-4A32-927B-A82EFD1F81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0856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AA8D50-DD46-458A-BD8E-455914AD7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A74D7B-E926-49F8-998A-7E847DACE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6478BFE-FA00-4107-AD97-7FBC02EBF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80392DA-7774-43B3-A913-626BFCB7E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EF1C-A065-4487-AE6C-4DF64A043587}" type="datetimeFigureOut">
              <a:rPr lang="pl-PL" smtClean="0"/>
              <a:t>24.10.2020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C113830-29A7-43EF-BDE2-671B2FC41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E5C17F2-8CCA-4501-8006-0A63DBB56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0080E-A7F2-4A32-927B-A82EFD1F81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146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DF60D2-651F-4CF3-9F9C-85351609D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2F68C20-5A08-4BDB-A921-AF312C3F0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E711B42-CB32-45C4-B5C0-1ADC80259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0BB6419-DACB-44A1-B121-C8F67AF12F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6A0A5D3-784F-4454-93B0-64BD4F84D4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4B5428C-8E2C-4373-9D1F-F4C3124D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EF1C-A065-4487-AE6C-4DF64A043587}" type="datetimeFigureOut">
              <a:rPr lang="pl-PL" smtClean="0"/>
              <a:t>24.10.2020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0DAD2BA-0343-426E-B299-66B3D8E1D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8844AE2-FEDA-44CC-B54A-729B2DE13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0080E-A7F2-4A32-927B-A82EFD1F81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8373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922BDB-A91C-4520-8628-134589D46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80E66FA-9915-4CA6-B0F6-360B19979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EF1C-A065-4487-AE6C-4DF64A043587}" type="datetimeFigureOut">
              <a:rPr lang="pl-PL" smtClean="0"/>
              <a:t>24.10.2020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7B4A08A-CEF6-4A0E-81C9-EC5A62460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3928F5A-3C68-4A9E-8784-476517407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0080E-A7F2-4A32-927B-A82EFD1F81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6951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3027C848-D1DA-4E84-9607-0FB1C68D2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EF1C-A065-4487-AE6C-4DF64A043587}" type="datetimeFigureOut">
              <a:rPr lang="pl-PL" smtClean="0"/>
              <a:t>24.10.2020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CD8C705-898F-4679-AC57-F6AF1DC98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78851AD-B0A5-404C-B0A9-AB62D37F3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0080E-A7F2-4A32-927B-A82EFD1F81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835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C40596-1F35-4D95-93B2-367E31882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859C5A0-6C2C-4F01-BBA4-F7C91F626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76E2302-85A7-47D1-8255-E99BDD014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C6288C5-D8C3-4F34-8864-28BD30BD9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EF1C-A065-4487-AE6C-4DF64A043587}" type="datetimeFigureOut">
              <a:rPr lang="pl-PL" smtClean="0"/>
              <a:t>24.10.2020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7658BAE-6D31-479F-ACA2-FEDB47B3B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EB888FD-A620-4AF9-AD2E-A58731144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0080E-A7F2-4A32-927B-A82EFD1F81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0110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6C51E0-0898-4A6F-A3AA-B858FF883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C6DF4C3-8C04-4DF2-8EB2-0A8019B2C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3C7E20F-6882-4BA7-A09E-49EAD338F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860B75D-39E6-4F04-914C-106D9875D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EF1C-A065-4487-AE6C-4DF64A043587}" type="datetimeFigureOut">
              <a:rPr lang="pl-PL" smtClean="0"/>
              <a:t>24.10.2020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9564953-3BDB-4197-A22B-BE7C250A1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C9D03FC-43EA-479E-955F-B482642B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0080E-A7F2-4A32-927B-A82EFD1F81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6406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86764D6-6786-4FA5-80DE-840A32C9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9D8B2E1-0574-4EE9-8931-253AE2144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DC6A240-6F17-46B4-855D-75E5C29880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6EF1C-A065-4487-AE6C-4DF64A043587}" type="datetimeFigureOut">
              <a:rPr lang="pl-PL" smtClean="0"/>
              <a:t>24.10.2020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AE372A0-E9A9-4E92-ADFD-C64B0330DB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462ABC3-D716-46BD-B36D-A52BF6EAE3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0080E-A7F2-4A32-927B-A82EFD1F81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111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upload.wikimedia.org/wikipedia/commons/3/37/Ancient_water_clock_used_in_qanat_of_gonabad_2500_years_ago.JPG" TargetMode="External"/><Relationship Id="rId13" Type="http://schemas.openxmlformats.org/officeDocument/2006/relationships/hyperlink" Target="https://bi.im-g.pl/im/b1/b4/18/z25905585Q,Swiatynia-Ramzesa-II-w-Abu-Simbel.jpg" TargetMode="External"/><Relationship Id="rId18" Type="http://schemas.openxmlformats.org/officeDocument/2006/relationships/hyperlink" Target="https://slideplayer.pl/slide/11279504/" TargetMode="External"/><Relationship Id="rId3" Type="http://schemas.openxmlformats.org/officeDocument/2006/relationships/hyperlink" Target="https://sjp.pwn.pl/slowniki/czas.html" TargetMode="External"/><Relationship Id="rId21" Type="http://schemas.openxmlformats.org/officeDocument/2006/relationships/hyperlink" Target="https://i.pinimg.com/originals/95/14/a9/9514a9b262f2060b2230a3b33c09364a.jpg" TargetMode="External"/><Relationship Id="rId7" Type="http://schemas.openxmlformats.org/officeDocument/2006/relationships/hyperlink" Target="https://nana.com.pl/galerie/5/5445-zegar-soneczny-i-kompas-cpsd_124784.jpeg" TargetMode="External"/><Relationship Id="rId12" Type="http://schemas.openxmlformats.org/officeDocument/2006/relationships/hyperlink" Target="https://londynek.net/image/jdnews-lite/2719994/105047-201811211648-lg.jpg?t=1542818979" TargetMode="External"/><Relationship Id="rId17" Type="http://schemas.openxmlformats.org/officeDocument/2006/relationships/hyperlink" Target="https://www.e-korepetycje.net/artykuly/historia-kalendarza" TargetMode="External"/><Relationship Id="rId2" Type="http://schemas.openxmlformats.org/officeDocument/2006/relationships/hyperlink" Target="https://pl.wikipedia.org/wiki/Czas" TargetMode="External"/><Relationship Id="rId16" Type="http://schemas.openxmlformats.org/officeDocument/2006/relationships/hyperlink" Target="https://flexistyle.com/pl/n/20" TargetMode="External"/><Relationship Id="rId20" Type="http://schemas.openxmlformats.org/officeDocument/2006/relationships/hyperlink" Target="https://encrypted-tbn0.gstatic.com/images?q=tbn%3AANd9GcRqZAS9SDBZXCDhgut0-r61hhap4JCKfndOcw&amp;usqp=CA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crypted-tbn0.gstatic.com/images?q=tbn%3AANd9GcRY5ZK48_K8cxRNjT8_7d105HhJ1eltWI9vbQ&amp;usqp=CAU" TargetMode="External"/><Relationship Id="rId11" Type="http://schemas.openxmlformats.org/officeDocument/2006/relationships/hyperlink" Target="https://www.makstor.pl/pol_pm_ZEGAR-WISZACY-MODEL-THESEUS-ANTYK-REPLIKA-251_1.jpg" TargetMode="External"/><Relationship Id="rId24" Type="http://schemas.openxmlformats.org/officeDocument/2006/relationships/hyperlink" Target="https://encrypted-tbn0.gstatic.com/images?q=tbn%3AANd9GcSEUjGSMGGksGedjFdqfsBunyCvaxYPLCdMYg&amp;usqp=CAU" TargetMode="External"/><Relationship Id="rId5" Type="http://schemas.openxmlformats.org/officeDocument/2006/relationships/hyperlink" Target="https://www.dobrezegarki.pl/1987-large_default/01101-zegarek-kieszonkowy-timemaster.jpg" TargetMode="External"/><Relationship Id="rId15" Type="http://schemas.openxmlformats.org/officeDocument/2006/relationships/hyperlink" Target="https://pl.wikipedia.org/wiki/Strefa_czasowa" TargetMode="External"/><Relationship Id="rId23" Type="http://schemas.openxmlformats.org/officeDocument/2006/relationships/hyperlink" Target="https://pl.wikipedia.org/wiki/Czas_letni#Przestawianie_wskaza%C5%84_zegar%C3%B3w" TargetMode="External"/><Relationship Id="rId10" Type="http://schemas.openxmlformats.org/officeDocument/2006/relationships/hyperlink" Target="https://mcastronomia.blogspot.com/2019/07/mcgoris-114-czas-i-jego-historia-jak.html" TargetMode="External"/><Relationship Id="rId19" Type="http://schemas.openxmlformats.org/officeDocument/2006/relationships/hyperlink" Target="https://lh3.googleusercontent.com/proxy/ndK0e_4oyawcU3k9mubnel2GkyZ4F6S4U4twk9Nu-REH-tE56fF2BHrjtheCs7kd6En2LV3wibjk6zx2ri4D5hqqN9W4U4nmJIn9C_G8FE1UL1pUi_GC1aFWcpKHAeGuECK2oQLSLzsFWOY" TargetMode="External"/><Relationship Id="rId4" Type="http://schemas.openxmlformats.org/officeDocument/2006/relationships/hyperlink" Target="https://media.raig.com/product/reloj-de-arena-de-madera-clasico-15-min-800x800.jpeg" TargetMode="External"/><Relationship Id="rId9" Type="http://schemas.openxmlformats.org/officeDocument/2006/relationships/hyperlink" Target="https://www.wprost.pl/_thumb/20/82/77be20659e91f35cfb157a4a3927.jpeg" TargetMode="External"/><Relationship Id="rId14" Type="http://schemas.openxmlformats.org/officeDocument/2006/relationships/hyperlink" Target="https://2.bp.blogspot.com/-vVEGU2UKRIs/XLjgyMHa4mI/AAAAAAAAFWY/h3Md0sQnuPYhb8kI_IjR4c-gA8YLJDrFQCLcBGAs/s640/World_Time_Zones_Map.png" TargetMode="External"/><Relationship Id="rId22" Type="http://schemas.openxmlformats.org/officeDocument/2006/relationships/hyperlink" Target="https://pl.wikipedia.org/wiki/Czas_letni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B145048-833A-401C-8FB1-1ADC1C7B9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B4B1CF5-7B4A-4F3B-AF8A-F0BB2923ED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pl-PL" sz="4800"/>
              <a:t>Krótka historia czasu…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72E39FE-BDB8-4522-BE28-ABCDB4DED2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pl-PL" sz="2000"/>
              <a:t>Opracowanie: Justyna Gruczek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034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E60ACC-3164-4FE1-B327-1214B067C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Czym dawniej odmierzano czas?</a:t>
            </a:r>
            <a:endParaRPr lang="pl-PL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851DF8-30B3-499C-B3E2-6739DA850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3851" y="1635521"/>
            <a:ext cx="5084298" cy="4351338"/>
          </a:xfrm>
        </p:spPr>
        <p:txBody>
          <a:bodyPr/>
          <a:lstStyle/>
          <a:p>
            <a:r>
              <a:rPr lang="pl-PL" sz="3200" dirty="0"/>
              <a:t>Zegar mechaniczny</a:t>
            </a:r>
          </a:p>
          <a:p>
            <a:pPr marL="0" indent="0">
              <a:buNone/>
            </a:pPr>
            <a:endParaRPr lang="pl-PL" sz="3200" dirty="0"/>
          </a:p>
          <a:p>
            <a:r>
              <a:rPr lang="pl-PL" sz="3200" dirty="0"/>
              <a:t>Zegar kwarcowy </a:t>
            </a:r>
          </a:p>
          <a:p>
            <a:endParaRPr lang="pl-PL" sz="3200" dirty="0"/>
          </a:p>
          <a:p>
            <a:r>
              <a:rPr lang="pl-PL" sz="3200" dirty="0"/>
              <a:t>Zegarek kieszonkowy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172" name="Picture 4" descr="ZEGAR WISZĄCY MODEL THESEUS ANTYK REPLIKA">
            <a:extLst>
              <a:ext uri="{FF2B5EF4-FFF2-40B4-BE49-F238E27FC236}">
                <a16:creationId xmlns:a16="http://schemas.microsoft.com/office/drawing/2014/main" id="{18771B2B-7104-49F7-B897-6D8C841E59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99"/>
          <a:stretch/>
        </p:blipFill>
        <p:spPr bwMode="auto">
          <a:xfrm>
            <a:off x="8353936" y="326275"/>
            <a:ext cx="3548454" cy="396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88D6153-67CA-4A2F-B69C-5542976D8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10" y="1457524"/>
            <a:ext cx="2200275" cy="4762500"/>
          </a:xfrm>
          <a:prstGeom prst="rect">
            <a:avLst/>
          </a:prstGeom>
        </p:spPr>
      </p:pic>
      <p:pic>
        <p:nvPicPr>
          <p:cNvPr id="7174" name="Picture 6" descr="Co to jest zegarek kwarcowy? | Blog Demus-zegarki.pl">
            <a:extLst>
              <a:ext uri="{FF2B5EF4-FFF2-40B4-BE49-F238E27FC236}">
                <a16:creationId xmlns:a16="http://schemas.microsoft.com/office/drawing/2014/main" id="{DA4A0D7A-70D9-46B4-B72B-EC078A60F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164" y="4549373"/>
            <a:ext cx="2947156" cy="211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Zegar kwarcowy (biały) - BiuroBox.pl">
            <a:extLst>
              <a:ext uri="{FF2B5EF4-FFF2-40B4-BE49-F238E27FC236}">
                <a16:creationId xmlns:a16="http://schemas.microsoft.com/office/drawing/2014/main" id="{B0F0F4B0-B33C-411D-9A1C-793B3C433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788" y="4687664"/>
            <a:ext cx="1948734" cy="194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Elegancja Czerni I Zegarek Kieszonkowy, Dewizka Na Łańcuszku - Czarny |  Drobiny Czasu | Zegarki Męskie | Mustache.pl">
            <a:extLst>
              <a:ext uri="{FF2B5EF4-FFF2-40B4-BE49-F238E27FC236}">
                <a16:creationId xmlns:a16="http://schemas.microsoft.com/office/drawing/2014/main" id="{1199AD2A-9B0C-4208-9F95-73398CDEB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511" y="4549372"/>
            <a:ext cx="2825341" cy="211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071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425AC83-F526-413E-B38F-107DD8D81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896" y="1068165"/>
            <a:ext cx="3150129" cy="1544422"/>
          </a:xfrm>
        </p:spPr>
        <p:txBody>
          <a:bodyPr anchor="b">
            <a:normAutofit/>
          </a:bodyPr>
          <a:lstStyle/>
          <a:p>
            <a:r>
              <a:rPr lang="pl-PL" sz="4000" b="1" dirty="0"/>
              <a:t>Zegar mechaniczny 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80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8D38CB-2A49-49A1-970F-71993BF46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2" y="2676797"/>
            <a:ext cx="3749040" cy="4181201"/>
          </a:xfrm>
        </p:spPr>
        <p:txBody>
          <a:bodyPr anchor="t">
            <a:noAutofit/>
          </a:bodyPr>
          <a:lstStyle/>
          <a:p>
            <a:r>
              <a:rPr lang="pl-PL" sz="2400" dirty="0"/>
              <a:t>Pierwsze zegary mechaniczne pojawiły się w przełomie XIII-XIV wieku. Pierwsze tego typu zegary miały tylko wskazówkę godzinną (wskazówkę minutową wynaleziono dopiero w XVI wieku).</a:t>
            </a:r>
          </a:p>
        </p:txBody>
      </p:sp>
      <p:pic>
        <p:nvPicPr>
          <p:cNvPr id="10246" name="Picture 6" descr="Zjawiska wykorzystywane do uzyskania kierunku w nawigacji morskiej">
            <a:extLst>
              <a:ext uri="{FF2B5EF4-FFF2-40B4-BE49-F238E27FC236}">
                <a16:creationId xmlns:a16="http://schemas.microsoft.com/office/drawing/2014/main" id="{F26982B3-BC91-4035-8D0C-B7602B2C3C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8" r="-1" b="-1"/>
          <a:stretch/>
        </p:blipFill>
        <p:spPr bwMode="auto">
          <a:xfrm>
            <a:off x="4601056" y="10"/>
            <a:ext cx="3749040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B46D56B4-A93D-44A9-9EC8-8E874871B8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1" r="4" b="5099"/>
          <a:stretch/>
        </p:blipFill>
        <p:spPr bwMode="auto">
          <a:xfrm>
            <a:off x="8442960" y="10"/>
            <a:ext cx="3749040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Ams Stołowy Zegar Mechaniczny 30Cm (21951) - Opinie i atrakcyjne ceny na  Ceneo.pl">
            <a:extLst>
              <a:ext uri="{FF2B5EF4-FFF2-40B4-BE49-F238E27FC236}">
                <a16:creationId xmlns:a16="http://schemas.microsoft.com/office/drawing/2014/main" id="{B54EBF95-4828-4C01-8979-50142A77F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2" r="-1" b="17678"/>
          <a:stretch/>
        </p:blipFill>
        <p:spPr bwMode="auto">
          <a:xfrm>
            <a:off x="4601056" y="3474722"/>
            <a:ext cx="3749040" cy="338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Zegar Mechanizm Na Białe Tło - zdjęcia stockowe i więcej obrazów Antyczny -  iStock">
            <a:extLst>
              <a:ext uri="{FF2B5EF4-FFF2-40B4-BE49-F238E27FC236}">
                <a16:creationId xmlns:a16="http://schemas.microsoft.com/office/drawing/2014/main" id="{9410418F-3185-4AA8-9D1F-108EE90D9E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0" r="-2" b="24691"/>
          <a:stretch/>
        </p:blipFill>
        <p:spPr bwMode="auto">
          <a:xfrm>
            <a:off x="8442960" y="3474719"/>
            <a:ext cx="3749040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654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74" name="Picture 10" descr="Stare zegarki kieszonkowe Ruhla TANIO! - 5024924327 - oficjalne archiwum  Allegro">
            <a:extLst>
              <a:ext uri="{FF2B5EF4-FFF2-40B4-BE49-F238E27FC236}">
                <a16:creationId xmlns:a16="http://schemas.microsoft.com/office/drawing/2014/main" id="{90A53719-F189-4AEE-8EF5-CD38195FC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" b="4"/>
          <a:stretch/>
        </p:blipFill>
        <p:spPr bwMode="auto"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Zegarek kieszonkowy vintage dla wędkarzy | ShipGratis.eu">
            <a:extLst>
              <a:ext uri="{FF2B5EF4-FFF2-40B4-BE49-F238E27FC236}">
                <a16:creationId xmlns:a16="http://schemas.microsoft.com/office/drawing/2014/main" id="{72395493-709B-4576-A1C7-44FC7B1F2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1" r="-3" b="6827"/>
          <a:stretch/>
        </p:blipFill>
        <p:spPr bwMode="auto"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Zegarki kieszonkowe - elegancja w starym stylu - Blog">
            <a:extLst>
              <a:ext uri="{FF2B5EF4-FFF2-40B4-BE49-F238E27FC236}">
                <a16:creationId xmlns:a16="http://schemas.microsoft.com/office/drawing/2014/main" id="{96B1C34F-2627-4F35-9C30-DF2A93DBB8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2" r="-1" b="8828"/>
          <a:stretch/>
        </p:blipFill>
        <p:spPr bwMode="auto"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83" name="Freeform: Shape 82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85" name="Freeform: Shape 84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0143D30-A630-4155-BE62-23544A60B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548" y="427582"/>
            <a:ext cx="5020056" cy="18706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Zegarki</a:t>
            </a:r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kieszonkowe</a:t>
            </a:r>
            <a:endParaRPr lang="en-US" sz="5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A0FA81-F364-4667-8979-4B04D4534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694298"/>
            <a:ext cx="5205984" cy="325456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XVI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wieku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pojawiły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się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zegarki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kieszonkowe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które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rozpowszechniły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się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dopiero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 XIX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wieku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b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2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4" descr="Zegarek Kieszonkowy Hershel Greene | Walking Dead Kolekcja Figurek The  Walking Dead Kolekcja Figurek">
            <a:extLst>
              <a:ext uri="{FF2B5EF4-FFF2-40B4-BE49-F238E27FC236}">
                <a16:creationId xmlns:a16="http://schemas.microsoft.com/office/drawing/2014/main" id="{A56F96F5-DE1D-40A3-9F12-D7E24A388E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8" descr="Zegarek Kieszonkowy Hershel Greene | Walking Dead Kolekcja Figurek The  Walking Dead Kolekcja Figurek">
            <a:extLst>
              <a:ext uri="{FF2B5EF4-FFF2-40B4-BE49-F238E27FC236}">
                <a16:creationId xmlns:a16="http://schemas.microsoft.com/office/drawing/2014/main" id="{E4476769-25DC-4AD5-B763-82770EB44F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0165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E817EB35-4D5C-493B-8459-98C99FD16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Arc 78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640269" flipV="1">
            <a:off x="5586861" y="-553943"/>
            <a:ext cx="3944178" cy="3944178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21C7715-5B07-449A-AB00-2B876E8CC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795164" cy="1325563"/>
          </a:xfrm>
        </p:spPr>
        <p:txBody>
          <a:bodyPr>
            <a:normAutofit/>
          </a:bodyPr>
          <a:lstStyle/>
          <a:p>
            <a:r>
              <a:rPr lang="pl-PL" b="1" dirty="0"/>
              <a:t>Współczesne zegary…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223B8F9-B715-4A38-BA7B-42F2E4C61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795165" cy="4351338"/>
          </a:xfrm>
        </p:spPr>
        <p:txBody>
          <a:bodyPr>
            <a:normAutofit/>
          </a:bodyPr>
          <a:lstStyle/>
          <a:p>
            <a:r>
              <a:rPr lang="pl-PL" dirty="0"/>
              <a:t>Obecnie możemy spotkać wszystkie rodzaje zegarów. Czasem te starsze pełnią tylko funkcję dekoracyjną, ale wiele z nich nadal jest wykorzystywana. Ludzie cały czas udoskonalają wiele przedmiotów. </a:t>
            </a:r>
          </a:p>
          <a:p>
            <a:endParaRPr lang="pl-PL" dirty="0"/>
          </a:p>
        </p:txBody>
      </p:sp>
      <p:pic>
        <p:nvPicPr>
          <p:cNvPr id="13316" name="Picture 4" descr="JVD Budzik cyfrowy drewniany RB3523.3">
            <a:extLst>
              <a:ext uri="{FF2B5EF4-FFF2-40B4-BE49-F238E27FC236}">
                <a16:creationId xmlns:a16="http://schemas.microsoft.com/office/drawing/2014/main" id="{352A7044-A4A0-4D91-AE9A-2302A32BF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" r="6855" b="-5"/>
          <a:stretch/>
        </p:blipFill>
        <p:spPr bwMode="auto">
          <a:xfrm>
            <a:off x="6045200" y="10"/>
            <a:ext cx="3343282" cy="2905636"/>
          </a:xfrm>
          <a:custGeom>
            <a:avLst/>
            <a:gdLst/>
            <a:ahLst/>
            <a:cxnLst/>
            <a:rect l="l" t="t" r="r" b="b"/>
            <a:pathLst>
              <a:path w="3343282" h="2905646">
                <a:moveTo>
                  <a:pt x="546801" y="0"/>
                </a:moveTo>
                <a:lnTo>
                  <a:pt x="2796481" y="0"/>
                </a:lnTo>
                <a:lnTo>
                  <a:pt x="2853670" y="51976"/>
                </a:lnTo>
                <a:cubicBezTo>
                  <a:pt x="3156177" y="354484"/>
                  <a:pt x="3343282" y="772394"/>
                  <a:pt x="3343282" y="1234005"/>
                </a:cubicBezTo>
                <a:cubicBezTo>
                  <a:pt x="3343282" y="2157227"/>
                  <a:pt x="2594863" y="2905646"/>
                  <a:pt x="1671641" y="2905646"/>
                </a:cubicBezTo>
                <a:cubicBezTo>
                  <a:pt x="748420" y="2905646"/>
                  <a:pt x="0" y="2157227"/>
                  <a:pt x="0" y="1234005"/>
                </a:cubicBezTo>
                <a:cubicBezTo>
                  <a:pt x="0" y="772394"/>
                  <a:pt x="187105" y="354484"/>
                  <a:pt x="489613" y="519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Zegar 3D LED Nowoczesny Zegar Ścienny Cyfrowy LCD 7506425045 - Allegro.pl">
            <a:extLst>
              <a:ext uri="{FF2B5EF4-FFF2-40B4-BE49-F238E27FC236}">
                <a16:creationId xmlns:a16="http://schemas.microsoft.com/office/drawing/2014/main" id="{478E8841-6610-4B9D-9FDA-E7DDB21C3A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" b="4"/>
          <a:stretch/>
        </p:blipFill>
        <p:spPr bwMode="auto">
          <a:xfrm>
            <a:off x="6267054" y="3194641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Zegar ścienny JVD HJ05 z kryształkami średnica 80 cm 🛒 Arena.pl">
            <a:extLst>
              <a:ext uri="{FF2B5EF4-FFF2-40B4-BE49-F238E27FC236}">
                <a16:creationId xmlns:a16="http://schemas.microsoft.com/office/drawing/2014/main" id="{6811E301-39EB-4BEC-90C3-08BEC0E82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1" r="12976" b="1"/>
          <a:stretch/>
        </p:blipFill>
        <p:spPr bwMode="auto">
          <a:xfrm>
            <a:off x="9523005" y="10"/>
            <a:ext cx="2668994" cy="3864758"/>
          </a:xfrm>
          <a:custGeom>
            <a:avLst/>
            <a:gdLst/>
            <a:ahLst/>
            <a:cxnLst/>
            <a:rect l="l" t="t" r="r" b="b"/>
            <a:pathLst>
              <a:path w="2668994" h="3864768">
                <a:moveTo>
                  <a:pt x="1215406" y="0"/>
                </a:moveTo>
                <a:lnTo>
                  <a:pt x="2668994" y="0"/>
                </a:lnTo>
                <a:lnTo>
                  <a:pt x="2668994" y="3754247"/>
                </a:lnTo>
                <a:lnTo>
                  <a:pt x="2614574" y="3774165"/>
                </a:lnTo>
                <a:cubicBezTo>
                  <a:pt x="2425260" y="3833048"/>
                  <a:pt x="2223979" y="3864768"/>
                  <a:pt x="2015289" y="3864768"/>
                </a:cubicBezTo>
                <a:cubicBezTo>
                  <a:pt x="902276" y="3864768"/>
                  <a:pt x="0" y="2962492"/>
                  <a:pt x="0" y="1849479"/>
                </a:cubicBezTo>
                <a:cubicBezTo>
                  <a:pt x="0" y="1084283"/>
                  <a:pt x="426467" y="418692"/>
                  <a:pt x="1054683" y="7742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ZEGAREK MĘSKI EMPORIO ARMANI AR5905 SPORTIVO - Montres.pl">
            <a:extLst>
              <a:ext uri="{FF2B5EF4-FFF2-40B4-BE49-F238E27FC236}">
                <a16:creationId xmlns:a16="http://schemas.microsoft.com/office/drawing/2014/main" id="{24C74454-FF73-4270-994E-E8A4F9DE1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1" r="17519" b="3"/>
          <a:stretch/>
        </p:blipFill>
        <p:spPr bwMode="auto">
          <a:xfrm>
            <a:off x="10404210" y="4001294"/>
            <a:ext cx="1787791" cy="2856706"/>
          </a:xfrm>
          <a:custGeom>
            <a:avLst/>
            <a:gdLst/>
            <a:ahLst/>
            <a:cxnLst/>
            <a:rect l="l" t="t" r="r" b="b"/>
            <a:pathLst>
              <a:path w="1787791" h="2856706">
                <a:moveTo>
                  <a:pt x="1531941" y="0"/>
                </a:moveTo>
                <a:cubicBezTo>
                  <a:pt x="1584820" y="0"/>
                  <a:pt x="1637074" y="2679"/>
                  <a:pt x="1688573" y="7909"/>
                </a:cubicBezTo>
                <a:lnTo>
                  <a:pt x="1787791" y="23052"/>
                </a:lnTo>
                <a:lnTo>
                  <a:pt x="1787791" y="2856706"/>
                </a:lnTo>
                <a:lnTo>
                  <a:pt x="765053" y="2856706"/>
                </a:lnTo>
                <a:lnTo>
                  <a:pt x="675418" y="2802252"/>
                </a:lnTo>
                <a:cubicBezTo>
                  <a:pt x="267919" y="2526951"/>
                  <a:pt x="0" y="2060735"/>
                  <a:pt x="0" y="1531942"/>
                </a:cubicBezTo>
                <a:cubicBezTo>
                  <a:pt x="0" y="685873"/>
                  <a:pt x="685873" y="0"/>
                  <a:pt x="153194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021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E981EEA-85B0-4BB2-B6FA-C84381664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r="2755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2F9C9DB-2B0A-47E1-A365-EADEBD2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/>
              <a:t>Strefy czasowe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D3F9FD-8EBF-4F9A-8338-7F9065DF7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61" y="3111862"/>
            <a:ext cx="5397910" cy="3480657"/>
          </a:xfrm>
        </p:spPr>
        <p:txBody>
          <a:bodyPr anchor="ctr">
            <a:noAutofit/>
          </a:bodyPr>
          <a:lstStyle/>
          <a:p>
            <a:r>
              <a:rPr lang="pl-PL" sz="1800" dirty="0"/>
              <a:t>Całą Ziemię podzielono na 24 strefy czasowe o szerokości 15° każda. W praktyce strefy czasowe o granicach wytyczonych przez południki obowiązują jedynie na morzach i oceanach. Na lądach ich kształt jest zmodyfikowany tak, by w małych i średnich państwach obowiązywała tylko jedna strefa czasowa. Większe państwa znajdują się zwykle w kilku strefach czasowych (m.in. Stany Zjednoczone, Kanada, Brazylia, Rosja, Australia), choć nie jest to regułą – w Chinach obowiązuje jedna strefa czasowa, pomimo iż różnica w czasie słonecznym między wschodnimi i zachodnimi prowincjami wynosi ponad 3 godziny.</a:t>
            </a:r>
          </a:p>
        </p:txBody>
      </p:sp>
    </p:spTree>
    <p:extLst>
      <p:ext uri="{BB962C8B-B14F-4D97-AF65-F5344CB8AC3E}">
        <p14:creationId xmlns:p14="http://schemas.microsoft.com/office/powerpoint/2010/main" val="2630873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DF65FEC-91B3-4BA5-9780-E8A33D156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943" y="172905"/>
            <a:ext cx="5120561" cy="1325563"/>
          </a:xfrm>
        </p:spPr>
        <p:txBody>
          <a:bodyPr>
            <a:normAutofit/>
          </a:bodyPr>
          <a:lstStyle/>
          <a:p>
            <a:r>
              <a:rPr lang="pl-PL" b="1" dirty="0"/>
              <a:t>Zmiana czasu…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30B67F5-93DF-42F3-B77F-40E5B8348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527" y="1193330"/>
            <a:ext cx="5596977" cy="4505590"/>
          </a:xfrm>
        </p:spPr>
        <p:txBody>
          <a:bodyPr>
            <a:noAutofit/>
          </a:bodyPr>
          <a:lstStyle/>
          <a:p>
            <a:r>
              <a:rPr lang="pl-PL" sz="2200" dirty="0"/>
              <a:t>Gdy przychodziła zima, dni były coraz krótsze i było rano coraz ciemniej.</a:t>
            </a:r>
          </a:p>
          <a:p>
            <a:r>
              <a:rPr lang="pl-PL" sz="2200" dirty="0"/>
              <a:t>O potrzebie zmian czasu (np. gdyby cofnąć zimą czas o godzinę - o godzinie 7:00 było by już widno, co nie zmuszałoby ludzi do włączania lampek (oszczędność prądu) czy zapalania świeczek) wspomniał już amerykański polityk, drukarz, pisarz i uczony - </a:t>
            </a:r>
            <a:r>
              <a:rPr lang="pl-PL" sz="2200" b="1" dirty="0"/>
              <a:t>Benjamin Franklin </a:t>
            </a:r>
            <a:r>
              <a:rPr lang="pl-PL" sz="2200" dirty="0"/>
              <a:t>w XVIII wieku.</a:t>
            </a:r>
          </a:p>
          <a:p>
            <a:r>
              <a:rPr lang="pl-PL" sz="2200" b="1" dirty="0"/>
              <a:t>Zmiany czasu</a:t>
            </a:r>
            <a:r>
              <a:rPr lang="pl-PL" sz="2200" dirty="0"/>
              <a:t> mają spowodować efektywniejsze wykorzystanie światła dziennego. Latem standardowy </a:t>
            </a:r>
            <a:r>
              <a:rPr lang="pl-PL" sz="2200" b="1" dirty="0"/>
              <a:t>czas</a:t>
            </a:r>
            <a:r>
              <a:rPr lang="pl-PL" sz="2200" dirty="0"/>
              <a:t> geograficzny jest przesuwany o godzinę do przodu, więc </a:t>
            </a:r>
            <a:r>
              <a:rPr lang="pl-PL" sz="2200" b="1" dirty="0"/>
              <a:t>czas</a:t>
            </a:r>
            <a:r>
              <a:rPr lang="pl-PL" sz="2200" dirty="0"/>
              <a:t> aktywności człowieka jest lepiej dopasowany do godzin, w których jest najwięcej światła słonecznego.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20" name="Picture 4" descr="Koniec ze zmianą czasu - Parlament Europejski zdecydował - W sądzie i  urzędzie - rp.pl">
            <a:extLst>
              <a:ext uri="{FF2B5EF4-FFF2-40B4-BE49-F238E27FC236}">
                <a16:creationId xmlns:a16="http://schemas.microsoft.com/office/drawing/2014/main" id="{09F8C16C-0ADE-41C7-BFE1-5C433FB61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9" r="20380" b="-2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Arc 76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218" name="Picture 2" descr="Zmiana czasu w Polsce 2020. Kiedy przestawiamy zegarki? -  wydarzenia.interia.pl">
            <a:extLst>
              <a:ext uri="{FF2B5EF4-FFF2-40B4-BE49-F238E27FC236}">
                <a16:creationId xmlns:a16="http://schemas.microsoft.com/office/drawing/2014/main" id="{F1F40EF9-91D5-445E-A165-B0D078D1C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04" b="4"/>
          <a:stretch/>
        </p:blipFill>
        <p:spPr bwMode="auto"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809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0" name="Rectangle 74">
            <a:extLst>
              <a:ext uri="{FF2B5EF4-FFF2-40B4-BE49-F238E27FC236}">
                <a16:creationId xmlns:a16="http://schemas.microsoft.com/office/drawing/2014/main" id="{7D5D2E51-A652-4FCB-ADE3-8974F2723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201" name="Freeform: Shape 76">
            <a:extLst>
              <a:ext uri="{FF2B5EF4-FFF2-40B4-BE49-F238E27FC236}">
                <a16:creationId xmlns:a16="http://schemas.microsoft.com/office/drawing/2014/main" id="{08E18253-076D-4D89-968E-FCD8887E2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202" name="Freeform: Shape 78">
            <a:extLst>
              <a:ext uri="{FF2B5EF4-FFF2-40B4-BE49-F238E27FC236}">
                <a16:creationId xmlns:a16="http://schemas.microsoft.com/office/drawing/2014/main" id="{F6EBCC24-DE3B-4BAD-9624-83E1C2D66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FA4A9CE-2AAA-43A6-A5BE-7C56DB6F7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859536"/>
            <a:ext cx="4837176" cy="1243584"/>
          </a:xfrm>
        </p:spPr>
        <p:txBody>
          <a:bodyPr>
            <a:normAutofit/>
          </a:bodyPr>
          <a:lstStyle/>
          <a:p>
            <a:r>
              <a:rPr lang="pl-PL" b="1" dirty="0"/>
              <a:t>Zmiana czasu…</a:t>
            </a:r>
          </a:p>
        </p:txBody>
      </p:sp>
      <p:sp>
        <p:nvSpPr>
          <p:cNvPr id="8203" name="Rectangle 80">
            <a:extLst>
              <a:ext uri="{FF2B5EF4-FFF2-40B4-BE49-F238E27FC236}">
                <a16:creationId xmlns:a16="http://schemas.microsoft.com/office/drawing/2014/main" id="{8C07AF1D-AB44-447B-BC2F-DBECCC06C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04" name="Rectangle 82">
            <a:extLst>
              <a:ext uri="{FF2B5EF4-FFF2-40B4-BE49-F238E27FC236}">
                <a16:creationId xmlns:a16="http://schemas.microsoft.com/office/drawing/2014/main" id="{6FCD70E2-BD62-41E4-975D-E58B07928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44BFC57-BC45-41FE-B231-DADE42520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514600"/>
            <a:ext cx="4837176" cy="4032504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Czas letni (czas środkowo-europejski +2 (UTC +2)) - obowiązuje od ostatniej niedzieli marca, do ostatniej niedzieli października.</a:t>
            </a:r>
            <a:br>
              <a:rPr lang="pl-PL" dirty="0"/>
            </a:br>
            <a:endParaRPr lang="pl-PL" dirty="0"/>
          </a:p>
          <a:p>
            <a:r>
              <a:rPr lang="pl-PL" dirty="0"/>
              <a:t>Czas zimowy (czas środkowo-europejski +1 (UTC +1)) - obowiązuje od ostatniej niedzieli października, do ostatniej niedzieli marca.</a:t>
            </a:r>
          </a:p>
          <a:p>
            <a:endParaRPr lang="pl-PL" sz="1800" dirty="0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D2B2C761-8079-43AC-8C73-C3281CDEF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1988" y="583207"/>
            <a:ext cx="2112264" cy="211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A717436D-67D3-406A-9C41-05577B457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85340" y="583207"/>
            <a:ext cx="2112264" cy="211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Eksperci: zmiana czasu to dla organizmu dyskomfort | Nauka w Polsce">
            <a:extLst>
              <a:ext uri="{FF2B5EF4-FFF2-40B4-BE49-F238E27FC236}">
                <a16:creationId xmlns:a16="http://schemas.microsoft.com/office/drawing/2014/main" id="{696B8C33-C00D-4E9E-A63C-26FFF450E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5392" y="3075573"/>
            <a:ext cx="5228807" cy="292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392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Historia kalendarzy - początki kalendarzy na rok 2018 - Openprint.pl | Druk  i projektowanie">
            <a:extLst>
              <a:ext uri="{FF2B5EF4-FFF2-40B4-BE49-F238E27FC236}">
                <a16:creationId xmlns:a16="http://schemas.microsoft.com/office/drawing/2014/main" id="{7D6B062F-D7B7-4E5B-B147-F1952559D4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35" b="2703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759A3CE-C250-49E3-B14C-190DA4EBA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 err="1"/>
              <a:t>Upływ</a:t>
            </a:r>
            <a:r>
              <a:rPr lang="en-US" b="1" dirty="0"/>
              <a:t> </a:t>
            </a:r>
            <a:r>
              <a:rPr lang="en-US" b="1" dirty="0" err="1"/>
              <a:t>czasu</a:t>
            </a:r>
            <a:r>
              <a:rPr lang="en-US" b="1" dirty="0"/>
              <a:t> </a:t>
            </a:r>
            <a:r>
              <a:rPr lang="en-US" b="1" dirty="0" err="1"/>
              <a:t>odmierzamy</a:t>
            </a:r>
            <a:r>
              <a:rPr lang="en-US" b="1" dirty="0"/>
              <a:t> </a:t>
            </a:r>
            <a:r>
              <a:rPr lang="en-US" b="1" dirty="0" err="1"/>
              <a:t>również</a:t>
            </a:r>
            <a:r>
              <a:rPr lang="en-US" b="1" dirty="0"/>
              <a:t> </a:t>
            </a:r>
            <a:r>
              <a:rPr lang="en-US" b="1" dirty="0" err="1"/>
              <a:t>poprzez</a:t>
            </a:r>
            <a:r>
              <a:rPr lang="en-US" b="1" dirty="0"/>
              <a:t> </a:t>
            </a:r>
            <a:r>
              <a:rPr lang="en-US" b="1" dirty="0" err="1"/>
              <a:t>kalendarze</a:t>
            </a:r>
            <a:r>
              <a:rPr lang="en-US" b="1" dirty="0"/>
              <a:t>…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649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8" name="Rectangle 74">
            <a:extLst>
              <a:ext uri="{FF2B5EF4-FFF2-40B4-BE49-F238E27FC236}">
                <a16:creationId xmlns:a16="http://schemas.microsoft.com/office/drawing/2014/main" id="{6C9F64E8-8F1D-4A06-B1A4-685E72C09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29" name="Rectangle 76">
            <a:extLst>
              <a:ext uri="{FF2B5EF4-FFF2-40B4-BE49-F238E27FC236}">
                <a16:creationId xmlns:a16="http://schemas.microsoft.com/office/drawing/2014/main" id="{9073D962-D3D2-4A72-8593-65C213CBF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4" y="633619"/>
            <a:ext cx="4520912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2F9A37B-4AF2-4ED6-AE0D-BB5C2004F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408"/>
            <a:ext cx="3721608" cy="1106424"/>
          </a:xfrm>
        </p:spPr>
        <p:txBody>
          <a:bodyPr>
            <a:normAutofit/>
          </a:bodyPr>
          <a:lstStyle/>
          <a:p>
            <a:r>
              <a:rPr lang="pl-PL" sz="4000" b="1" dirty="0"/>
              <a:t>Kalendarze…</a:t>
            </a:r>
          </a:p>
        </p:txBody>
      </p:sp>
      <p:sp>
        <p:nvSpPr>
          <p:cNvPr id="5130" name="Rectangle 78">
            <a:extLst>
              <a:ext uri="{FF2B5EF4-FFF2-40B4-BE49-F238E27FC236}">
                <a16:creationId xmlns:a16="http://schemas.microsoft.com/office/drawing/2014/main" id="{2387511B-F6E1-4929-AC90-94FB8B6B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31" name="Rectangle 80">
            <a:extLst>
              <a:ext uri="{FF2B5EF4-FFF2-40B4-BE49-F238E27FC236}">
                <a16:creationId xmlns:a16="http://schemas.microsoft.com/office/drawing/2014/main" id="{AA58F78C-27AB-465F-AA33-15E08AF26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2693" y="2185416"/>
            <a:ext cx="366674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84380B3-41A1-4A5C-B8E2-9C18D9C56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8296"/>
            <a:ext cx="3721608" cy="3502152"/>
          </a:xfrm>
        </p:spPr>
        <p:txBody>
          <a:bodyPr>
            <a:noAutofit/>
          </a:bodyPr>
          <a:lstStyle/>
          <a:p>
            <a:r>
              <a:rPr lang="pl-PL" sz="2400" dirty="0"/>
              <a:t>Pomysł kalendarza narodził się niezależnie w różnych miejscach świata. </a:t>
            </a:r>
          </a:p>
          <a:p>
            <a:r>
              <a:rPr lang="pl-PL" sz="2400" dirty="0"/>
              <a:t>Ludzie już od dawna zauważali zmiany w przyrodzie, takie jak fazy księżyca, czy przemiany pór roku i zaczęli wykorzystywać te zjawiska do zapisywania czasu.</a:t>
            </a:r>
          </a:p>
        </p:txBody>
      </p:sp>
      <p:pic>
        <p:nvPicPr>
          <p:cNvPr id="5126" name="Picture 6" descr="prognostyki Strażyca | ⊙,Słońce,Sol,Sun,Солнсе,Sonne,Soleil,Ήλιου">
            <a:extLst>
              <a:ext uri="{FF2B5EF4-FFF2-40B4-BE49-F238E27FC236}">
                <a16:creationId xmlns:a16="http://schemas.microsoft.com/office/drawing/2014/main" id="{7AC584FE-E4AA-45B7-8DC6-BE5F203564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1" r="-2" b="13627"/>
          <a:stretch/>
        </p:blipFill>
        <p:spPr bwMode="auto">
          <a:xfrm>
            <a:off x="5171033" y="633618"/>
            <a:ext cx="2651760" cy="267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alendarz rzymski – Wikipedia, wolna encyklopedia">
            <a:extLst>
              <a:ext uri="{FF2B5EF4-FFF2-40B4-BE49-F238E27FC236}">
                <a16:creationId xmlns:a16="http://schemas.microsoft.com/office/drawing/2014/main" id="{60D8288D-15F9-4609-9241-72C218873B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r="4719" b="-3"/>
          <a:stretch/>
        </p:blipFill>
        <p:spPr bwMode="auto">
          <a:xfrm>
            <a:off x="5171033" y="3450349"/>
            <a:ext cx="2651760" cy="267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alendarz – Wikipedia, wolna encyklopedia">
            <a:extLst>
              <a:ext uri="{FF2B5EF4-FFF2-40B4-BE49-F238E27FC236}">
                <a16:creationId xmlns:a16="http://schemas.microsoft.com/office/drawing/2014/main" id="{DA18FE35-835F-463C-8B67-B853606EFD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6" r="3" b="3"/>
          <a:stretch/>
        </p:blipFill>
        <p:spPr bwMode="auto">
          <a:xfrm>
            <a:off x="8001000" y="633616"/>
            <a:ext cx="3781427" cy="54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208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B626F7B-5044-4F9C-9052-1CBAF203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18" y="241120"/>
            <a:ext cx="4960945" cy="1325563"/>
          </a:xfrm>
        </p:spPr>
        <p:txBody>
          <a:bodyPr>
            <a:normAutofit/>
          </a:bodyPr>
          <a:lstStyle/>
          <a:p>
            <a:r>
              <a:rPr lang="pl-PL" b="1" dirty="0"/>
              <a:t>Pierwsze kalendarze…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B21A95A-8890-4FB2-89ED-593D36A62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286" y="1566684"/>
            <a:ext cx="5504377" cy="5291316"/>
          </a:xfrm>
        </p:spPr>
        <p:txBody>
          <a:bodyPr>
            <a:normAutofit fontScale="92500" lnSpcReduction="10000"/>
          </a:bodyPr>
          <a:lstStyle/>
          <a:p>
            <a:r>
              <a:rPr lang="pl-PL" sz="2400" dirty="0"/>
              <a:t>Starożytni Babilończycy opracowali np. kalendarz księżycowy, w którym rok podzielony jest na 12 miesięcy księżycowych. </a:t>
            </a:r>
          </a:p>
          <a:p>
            <a:r>
              <a:rPr lang="pl-PL" sz="2400" dirty="0"/>
              <a:t>Kalendarz księżycowy używany był przez kapłanów, natomiast kalendarz słoneczny przez rolników.</a:t>
            </a:r>
          </a:p>
          <a:p>
            <a:r>
              <a:rPr lang="pl-PL" sz="2400" dirty="0"/>
              <a:t>Kalendarze słoneczne</a:t>
            </a:r>
          </a:p>
          <a:p>
            <a:r>
              <a:rPr lang="pl-PL" sz="2400" dirty="0"/>
              <a:t>Koncepcja kalendarza słonecznego wywodzi się ze starożytnego Egiptu. Cykl słoneczny stał się istotny, gdy ludzie zaczęli prowadzić osiadły tryb życia i zajęli się uprawą ziemi. Rok w kalendarzu egipskim liczył 365 dni i był podzielony na 12 równych miesięcy liczących po 30 dni i dodatkowy, tzw. mały miesiąc liczący 5 dni, który dodawano na końcu roku.</a:t>
            </a:r>
          </a:p>
          <a:p>
            <a:endParaRPr lang="pl-PL" sz="2400" dirty="0"/>
          </a:p>
        </p:txBody>
      </p:sp>
      <p:pic>
        <p:nvPicPr>
          <p:cNvPr id="3078" name="Picture 6" descr="Sztuka Azteków – Wikipedia, wolna encyklopedia">
            <a:extLst>
              <a:ext uri="{FF2B5EF4-FFF2-40B4-BE49-F238E27FC236}">
                <a16:creationId xmlns:a16="http://schemas.microsoft.com/office/drawing/2014/main" id="{B87AF3E2-259D-46ED-B1DB-93FB9A23E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2" r="1" b="1332"/>
          <a:stretch/>
        </p:blipFill>
        <p:spPr bwMode="auto"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Arc 76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Matematyka Innego Wymiaru">
            <a:extLst>
              <a:ext uri="{FF2B5EF4-FFF2-40B4-BE49-F238E27FC236}">
                <a16:creationId xmlns:a16="http://schemas.microsoft.com/office/drawing/2014/main" id="{89731AD1-3DDE-42E7-A419-188C0FEC5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" r="-3" b="6788"/>
          <a:stretch/>
        </p:blipFill>
        <p:spPr bwMode="auto"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alendarz - Encyklopedia PWN - źródło wiarygodnej i rzetelnej wiedzy">
            <a:extLst>
              <a:ext uri="{FF2B5EF4-FFF2-40B4-BE49-F238E27FC236}">
                <a16:creationId xmlns:a16="http://schemas.microsoft.com/office/drawing/2014/main" id="{0EC00765-6F4A-4620-BD62-CD64131D82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2" r="16433" b="4"/>
          <a:stretch/>
        </p:blipFill>
        <p:spPr bwMode="auto"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346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8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2C34CD-343B-47D4-8010-618D66F8E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pl-PL" b="1" dirty="0"/>
              <a:t>Czym jest czas?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A9FFD01-1A67-4831-BE8C-DCD409930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33" y="1671373"/>
            <a:ext cx="5092194" cy="4351338"/>
          </a:xfrm>
        </p:spPr>
        <p:txBody>
          <a:bodyPr>
            <a:normAutofit/>
          </a:bodyPr>
          <a:lstStyle/>
          <a:p>
            <a:r>
              <a:rPr lang="pl-PL" dirty="0"/>
              <a:t>Święty Augustyn z </a:t>
            </a:r>
            <a:r>
              <a:rPr lang="pl-PL" dirty="0" err="1"/>
              <a:t>Hippony</a:t>
            </a:r>
            <a:r>
              <a:rPr lang="pl-PL" dirty="0"/>
              <a:t> mówił: „Czymże więc jest czas? Jeśli nikt mnie o to nie pyta, wiem. Jeśli pytającemu usiłuję wytłumaczyć, nie wiem”.  </a:t>
            </a:r>
          </a:p>
        </p:txBody>
      </p:sp>
      <p:sp>
        <p:nvSpPr>
          <p:cNvPr id="25" name="Oval 20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602E685-E4BE-4682-A5B7-F475DC6180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25" r="17324" b="-1"/>
          <a:stretch/>
        </p:blipFill>
        <p:spPr>
          <a:xfrm>
            <a:off x="7666892" y="2502126"/>
            <a:ext cx="4525108" cy="4355873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3" name="Arc 22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008861F-D87B-4B94-8AC6-563528D419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42" r="-3" b="-3"/>
          <a:stretch/>
        </p:blipFill>
        <p:spPr>
          <a:xfrm>
            <a:off x="5406920" y="0"/>
            <a:ext cx="3810861" cy="3257092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C10744A-6C8D-473F-A75C-2A669DBFE5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7" t="3801" r="8810" b="9566"/>
          <a:stretch/>
        </p:blipFill>
        <p:spPr>
          <a:xfrm>
            <a:off x="1336430" y="3847042"/>
            <a:ext cx="3924887" cy="280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0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49B9E8A9-352D-4DCB-9485-C777000D4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3C95C25-0B6C-420F-A7CE-AB10DE278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36192"/>
          </a:xfrm>
        </p:spPr>
        <p:txBody>
          <a:bodyPr anchor="b">
            <a:normAutofit/>
          </a:bodyPr>
          <a:lstStyle/>
          <a:p>
            <a:r>
              <a:rPr lang="pl-PL" sz="5200" b="1"/>
              <a:t>Kalendarz gregoriański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2A9B0E5-C2C1-4B85-99A9-117A659D5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A8AEACA-9535-4BE8-A91B-8BE82BA54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Grzegorz XIII">
            <a:extLst>
              <a:ext uri="{FF2B5EF4-FFF2-40B4-BE49-F238E27FC236}">
                <a16:creationId xmlns:a16="http://schemas.microsoft.com/office/drawing/2014/main" id="{4DD4DA1E-DA3D-4B59-8F00-F48741400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62159" y="331311"/>
            <a:ext cx="2873470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3350BA8-BE92-48A4-8F34-46F3C7EBB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355848"/>
            <a:ext cx="6272784" cy="2825496"/>
          </a:xfrm>
        </p:spPr>
        <p:txBody>
          <a:bodyPr>
            <a:normAutofit/>
          </a:bodyPr>
          <a:lstStyle/>
          <a:p>
            <a:r>
              <a:rPr lang="pl-PL" sz="2000"/>
              <a:t>Obecnie zdecydowana większość ludzi posługuje się kalendarzem gregoriańskim, który powstał w 1582 roku. </a:t>
            </a:r>
          </a:p>
          <a:p>
            <a:r>
              <a:rPr lang="pl-PL" sz="2000"/>
              <a:t>Jego nazwa wywodzi się od Papieża Grzegorza XIII.</a:t>
            </a:r>
          </a:p>
          <a:p>
            <a:r>
              <a:rPr lang="pl-PL" sz="2000"/>
              <a:t>Liczba wszystkich dodanych do siebie dni w kalendarzu Gregoriańskim wynosi 365, lecz pełen rok słoneczny trwa 365,2422 dnia, co oznacza, że co 4 lata istnieje potrzeba doliczenia dodatkowego dnia (rok przestępny).</a:t>
            </a:r>
          </a:p>
        </p:txBody>
      </p:sp>
      <p:pic>
        <p:nvPicPr>
          <p:cNvPr id="4100" name="Picture 4" descr="Kalendarz gregoriański – Wikipedia, wolna encyklopedia">
            <a:extLst>
              <a:ext uri="{FF2B5EF4-FFF2-40B4-BE49-F238E27FC236}">
                <a16:creationId xmlns:a16="http://schemas.microsoft.com/office/drawing/2014/main" id="{E9A7A249-136B-4744-8146-2D69820CD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4008" y="3645547"/>
            <a:ext cx="4229773" cy="223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198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EF03E94-88D0-49C8-8D81-B7E1674D9EAF}"/>
              </a:ext>
            </a:extLst>
          </p:cNvPr>
          <p:cNvPicPr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4" r="2" b="2"/>
          <a:stretch/>
        </p:blipFill>
        <p:spPr bwMode="auto">
          <a:xfrm>
            <a:off x="5491133" y="286529"/>
            <a:ext cx="2275744" cy="2275744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D55BC7C-5D8C-4EE7-A799-4E71EAC0C1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9999" r="3" b="3"/>
          <a:stretch/>
        </p:blipFill>
        <p:spPr>
          <a:xfrm>
            <a:off x="5734231" y="2527224"/>
            <a:ext cx="3316388" cy="3316386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3159DB8-86E9-465D-97ED-063C7941C5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30600" r="1" b="1"/>
          <a:stretch/>
        </p:blipFill>
        <p:spPr>
          <a:xfrm>
            <a:off x="7786846" y="1"/>
            <a:ext cx="4405154" cy="3776782"/>
          </a:xfrm>
          <a:custGeom>
            <a:avLst/>
            <a:gdLst/>
            <a:ahLst/>
            <a:cxnLst/>
            <a:rect l="l" t="t" r="r" b="b"/>
            <a:pathLst>
              <a:path w="4405154" h="3776782">
                <a:moveTo>
                  <a:pt x="279221" y="0"/>
                </a:moveTo>
                <a:lnTo>
                  <a:pt x="4405154" y="0"/>
                </a:lnTo>
                <a:lnTo>
                  <a:pt x="4405154" y="3055054"/>
                </a:lnTo>
                <a:lnTo>
                  <a:pt x="4266200" y="3181344"/>
                </a:lnTo>
                <a:cubicBezTo>
                  <a:pt x="3815461" y="3553326"/>
                  <a:pt x="3237603" y="3776782"/>
                  <a:pt x="2607554" y="3776782"/>
                </a:cubicBezTo>
                <a:cubicBezTo>
                  <a:pt x="1167442" y="3776782"/>
                  <a:pt x="0" y="2609341"/>
                  <a:pt x="0" y="1169228"/>
                </a:cubicBezTo>
                <a:cubicBezTo>
                  <a:pt x="0" y="809200"/>
                  <a:pt x="72965" y="466214"/>
                  <a:pt x="204915" y="15425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CD8DB5E-03A3-4CC8-BF85-521405264F1E}"/>
              </a:ext>
            </a:extLst>
          </p:cNvPr>
          <p:cNvPicPr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82" b="-2"/>
          <a:stretch/>
        </p:blipFill>
        <p:spPr bwMode="auto">
          <a:xfrm>
            <a:off x="8738478" y="3917271"/>
            <a:ext cx="3453522" cy="2950205"/>
          </a:xfrm>
          <a:custGeom>
            <a:avLst/>
            <a:gdLst/>
            <a:ahLst/>
            <a:cxnLst/>
            <a:rect l="l" t="t" r="r" b="b"/>
            <a:pathLst>
              <a:path w="3453522" h="2950205">
                <a:moveTo>
                  <a:pt x="1901420" y="0"/>
                </a:moveTo>
                <a:cubicBezTo>
                  <a:pt x="2492116" y="0"/>
                  <a:pt x="3019900" y="269355"/>
                  <a:pt x="3368648" y="691940"/>
                </a:cubicBezTo>
                <a:lnTo>
                  <a:pt x="3453522" y="805440"/>
                </a:lnTo>
                <a:lnTo>
                  <a:pt x="3453522" y="2950205"/>
                </a:lnTo>
                <a:lnTo>
                  <a:pt x="316036" y="2950205"/>
                </a:lnTo>
                <a:lnTo>
                  <a:pt x="229491" y="2807749"/>
                </a:lnTo>
                <a:cubicBezTo>
                  <a:pt x="83134" y="2538330"/>
                  <a:pt x="0" y="2229583"/>
                  <a:pt x="0" y="1901419"/>
                </a:cubicBezTo>
                <a:cubicBezTo>
                  <a:pt x="0" y="851294"/>
                  <a:pt x="851295" y="0"/>
                  <a:pt x="1901420" y="0"/>
                </a:cubicBezTo>
                <a:close/>
              </a:path>
            </a:pathLst>
          </a:custGeom>
          <a:noFill/>
          <a:effectLst>
            <a:softEdge rad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57749F-B943-4D30-8F08-8AA92F25A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E4CCBCD-F144-40B6-812E-F19AB9D15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845" y="802955"/>
            <a:ext cx="4283082" cy="1454051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rgbClr val="000000"/>
                </a:solidFill>
              </a:rPr>
              <a:t>O czym należy pamiętać?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03B77F-2D74-4F3B-BE47-D49741972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071" y="2247516"/>
            <a:ext cx="3947538" cy="4610484"/>
          </a:xfrm>
        </p:spPr>
        <p:txBody>
          <a:bodyPr anchor="ctr">
            <a:normAutofit/>
          </a:bodyPr>
          <a:lstStyle/>
          <a:p>
            <a:r>
              <a:rPr lang="pl-PL" sz="2400" dirty="0">
                <a:solidFill>
                  <a:srgbClr val="000000"/>
                </a:solidFill>
              </a:rPr>
              <a:t>Czas istnieje od początków Ziemi.</a:t>
            </a:r>
          </a:p>
          <a:p>
            <a:r>
              <a:rPr lang="pl-PL" sz="2400" dirty="0">
                <a:solidFill>
                  <a:srgbClr val="000000"/>
                </a:solidFill>
              </a:rPr>
              <a:t>Pierwszym zegarem była Ziemia.</a:t>
            </a:r>
          </a:p>
          <a:p>
            <a:r>
              <a:rPr lang="pl-PL" sz="2400" dirty="0">
                <a:solidFill>
                  <a:srgbClr val="000000"/>
                </a:solidFill>
              </a:rPr>
              <a:t>Nie mamy wpływu na tempo upływu czasu.</a:t>
            </a:r>
          </a:p>
          <a:p>
            <a:r>
              <a:rPr lang="pl-PL" sz="2400" dirty="0">
                <a:solidFill>
                  <a:srgbClr val="000000"/>
                </a:solidFill>
              </a:rPr>
              <a:t>Nie można podróżować w czasie.</a:t>
            </a:r>
          </a:p>
          <a:p>
            <a:endParaRPr lang="pl-PL" sz="2000" dirty="0">
              <a:solidFill>
                <a:srgbClr val="000000"/>
              </a:solidFill>
            </a:endParaRPr>
          </a:p>
          <a:p>
            <a:endParaRPr lang="pl-PL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623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B30B00C-676E-44C6-BAC5-A5E59C18B9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213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37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CB87EB8-F341-408E-83C9-36D4C99AA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 err="1"/>
              <a:t>Dziękuję</a:t>
            </a:r>
            <a:r>
              <a:rPr lang="en-US" sz="4000" b="1" dirty="0"/>
              <a:t> za </a:t>
            </a:r>
            <a:r>
              <a:rPr lang="en-US" sz="4000" b="1" dirty="0" err="1"/>
              <a:t>uwagę</a:t>
            </a:r>
            <a:r>
              <a:rPr lang="en-US" sz="4000" b="1" dirty="0"/>
              <a:t>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4E56300-4EA3-484A-922B-21E9B95F5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b="1" dirty="0" err="1"/>
              <a:t>Opracowanie</a:t>
            </a:r>
            <a:r>
              <a:rPr lang="en-US" sz="2000" b="1" dirty="0"/>
              <a:t>: Justyna Gruczek</a:t>
            </a:r>
          </a:p>
        </p:txBody>
      </p:sp>
      <p:cxnSp>
        <p:nvCxnSpPr>
          <p:cNvPr id="38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965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141654-0F87-44BB-BEA6-F038F70CC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07072"/>
          </a:xfrm>
        </p:spPr>
        <p:txBody>
          <a:bodyPr>
            <a:normAutofit fontScale="90000"/>
          </a:bodyPr>
          <a:lstStyle/>
          <a:p>
            <a:r>
              <a:rPr lang="pl-PL" dirty="0"/>
              <a:t>Źródła: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BB7B8A5-0F66-4174-A835-6E4B0DB93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489" y="629236"/>
            <a:ext cx="11044311" cy="6228764"/>
          </a:xfrm>
        </p:spPr>
        <p:txBody>
          <a:bodyPr>
            <a:normAutofit fontScale="32500" lnSpcReduction="20000"/>
          </a:bodyPr>
          <a:lstStyle/>
          <a:p>
            <a:r>
              <a:rPr lang="pl-PL" dirty="0">
                <a:hlinkClick r:id="rId2"/>
              </a:rPr>
              <a:t>https://pixers.pl/plakaty/greccy-filozofowie-starozytnosc-46942939</a:t>
            </a:r>
          </a:p>
          <a:p>
            <a:r>
              <a:rPr lang="pl-PL" dirty="0">
                <a:hlinkClick r:id="rId2"/>
              </a:rPr>
              <a:t>https://lh3.googleusercontent.com/proxy/sn5kJqvFYvKGksNNUVGRRCWYP00ifuqZpmkUjfh6ERaKD_epVB_6DN87lfSWS_RoVrX6_r0yKLIVjnYDxh_RpXOel5BKmqPgYZ2N-EFUJIchOkgvP05NfNAv9ogbtQXC_zWbjTFV</a:t>
            </a:r>
          </a:p>
          <a:p>
            <a:r>
              <a:rPr lang="pl-PL" dirty="0">
                <a:hlinkClick r:id="rId2"/>
              </a:rPr>
              <a:t>https://www.granicenauki.pl/czy-czas-jest-iluzja-25961 </a:t>
            </a:r>
          </a:p>
          <a:p>
            <a:r>
              <a:rPr lang="pl-PL" dirty="0">
                <a:hlinkClick r:id="rId2"/>
              </a:rPr>
              <a:t>https://pl.wikipedia.org/wiki/Zegar_s%C5%82oneczny#Staro%C5%BCytno%C5%9B%C4%87 </a:t>
            </a:r>
          </a:p>
          <a:p>
            <a:r>
              <a:rPr lang="pl-PL" dirty="0">
                <a:hlinkClick r:id="rId2"/>
              </a:rPr>
              <a:t>https://pl.wikipedia.org/wiki/Czas</a:t>
            </a:r>
            <a:r>
              <a:rPr lang="pl-PL" dirty="0"/>
              <a:t> </a:t>
            </a:r>
          </a:p>
          <a:p>
            <a:r>
              <a:rPr lang="pl-PL" dirty="0">
                <a:hlinkClick r:id="rId3"/>
              </a:rPr>
              <a:t>https://sjp.pwn.pl/slowniki/czas.html</a:t>
            </a:r>
            <a:r>
              <a:rPr lang="pl-PL" dirty="0"/>
              <a:t>  </a:t>
            </a:r>
          </a:p>
          <a:p>
            <a:r>
              <a:rPr lang="pl-PL" dirty="0">
                <a:hlinkClick r:id="rId4"/>
              </a:rPr>
              <a:t>https://media.raig.com/product/reloj-de-arena-de-madera-clasico-15-min-800x800.jpeg</a:t>
            </a:r>
            <a:r>
              <a:rPr lang="pl-PL" dirty="0"/>
              <a:t> </a:t>
            </a:r>
          </a:p>
          <a:p>
            <a:r>
              <a:rPr lang="pl-PL" dirty="0">
                <a:hlinkClick r:id="rId5"/>
              </a:rPr>
              <a:t>https://www.dobrezegarki.pl/1987-large_default/01101-zegarek-kieszonkowy-timemaster.jpg</a:t>
            </a:r>
            <a:endParaRPr lang="pl-PL" dirty="0"/>
          </a:p>
          <a:p>
            <a:r>
              <a:rPr lang="pl-PL" dirty="0">
                <a:hlinkClick r:id="rId6"/>
              </a:rPr>
              <a:t>https://encrypted-tbn0.gstatic.com/images?q=tbn%3AANd9GcRY5ZK48_K8cxRNjT8_7d105HhJ1eltWI9vbQ&amp;usqp=CAU</a:t>
            </a:r>
            <a:r>
              <a:rPr lang="pl-PL" dirty="0"/>
              <a:t> </a:t>
            </a:r>
          </a:p>
          <a:p>
            <a:r>
              <a:rPr lang="pl-PL" dirty="0">
                <a:hlinkClick r:id="rId7"/>
              </a:rPr>
              <a:t>https://nana.com.pl/galerie/5/5445-zegar-soneczny-i-kompas-cpsd_124784.jpeg</a:t>
            </a:r>
            <a:r>
              <a:rPr lang="pl-PL" dirty="0"/>
              <a:t> </a:t>
            </a:r>
          </a:p>
          <a:p>
            <a:r>
              <a:rPr lang="pl-PL" dirty="0">
                <a:hlinkClick r:id="rId8"/>
              </a:rPr>
              <a:t>https://upload.wikimedia.org/wikipedia/commons/3/37/Ancient_water_clock_used_in_qanat_of_gonabad_2500_years_ago.JPG</a:t>
            </a:r>
            <a:r>
              <a:rPr lang="pl-PL" dirty="0"/>
              <a:t> </a:t>
            </a:r>
          </a:p>
          <a:p>
            <a:r>
              <a:rPr lang="pl-PL" dirty="0">
                <a:hlinkClick r:id="rId9"/>
              </a:rPr>
              <a:t>https://www.wprost.pl/_thumb/20/82/77be20659e91f35cfb157a4a3927.jpeg</a:t>
            </a:r>
            <a:r>
              <a:rPr lang="pl-PL" dirty="0"/>
              <a:t> </a:t>
            </a:r>
          </a:p>
          <a:p>
            <a:r>
              <a:rPr lang="pl-PL" dirty="0">
                <a:hlinkClick r:id="rId10"/>
              </a:rPr>
              <a:t>https://mcastronomia.blogspot.com/2019/07/mcgoris-114-czas-i-jego-historia-jak.html</a:t>
            </a:r>
            <a:r>
              <a:rPr lang="pl-PL" dirty="0"/>
              <a:t> </a:t>
            </a:r>
          </a:p>
          <a:p>
            <a:r>
              <a:rPr lang="pl-PL" dirty="0">
                <a:hlinkClick r:id="rId11"/>
              </a:rPr>
              <a:t>https://www.makstor.pl/pol_pm_ZEGAR-WISZACY-MODEL-THESEUS-ANTYK-REPLIKA-251_1.jpg</a:t>
            </a:r>
            <a:r>
              <a:rPr lang="pl-PL" dirty="0"/>
              <a:t> </a:t>
            </a:r>
          </a:p>
          <a:p>
            <a:r>
              <a:rPr lang="pl-PL" dirty="0">
                <a:hlinkClick r:id="rId12"/>
              </a:rPr>
              <a:t>https://londynek.net/image/jdnews-lite/2719994/105047-201811211648-lg.jpg?t=1542818979</a:t>
            </a:r>
            <a:r>
              <a:rPr lang="pl-PL" dirty="0"/>
              <a:t> </a:t>
            </a:r>
          </a:p>
          <a:p>
            <a:r>
              <a:rPr lang="pl-PL" dirty="0">
                <a:hlinkClick r:id="rId13"/>
              </a:rPr>
              <a:t>https://bi.im-g.pl/im/b1/b4/18/z25905585Q,Swiatynia-Ramzesa-II-w-Abu-Simbel.jpg</a:t>
            </a:r>
            <a:endParaRPr lang="pl-PL" dirty="0"/>
          </a:p>
          <a:p>
            <a:r>
              <a:rPr lang="pl-PL" dirty="0">
                <a:hlinkClick r:id="rId14"/>
              </a:rPr>
              <a:t>https://2.bp.blogspot.com/-vVEGU2UKRIs/XLjgyMHa4mI/AAAAAAAAFWY/h3Md0sQnuPYhb8kI_IjR4c-gA8YLJDrFQCLcBGAs/s640/World_Time_Zones_Map.png</a:t>
            </a:r>
            <a:r>
              <a:rPr lang="pl-PL" dirty="0"/>
              <a:t> </a:t>
            </a:r>
          </a:p>
          <a:p>
            <a:r>
              <a:rPr lang="pl-PL" dirty="0">
                <a:hlinkClick r:id="rId15"/>
              </a:rPr>
              <a:t>https://pl.wikipedia.org/wiki/Strefa_czasowa</a:t>
            </a:r>
            <a:r>
              <a:rPr lang="pl-PL" dirty="0"/>
              <a:t> </a:t>
            </a:r>
          </a:p>
          <a:p>
            <a:r>
              <a:rPr lang="pl-PL" dirty="0">
                <a:hlinkClick r:id="rId16"/>
              </a:rPr>
              <a:t>https://flexistyle.com/pl/n/20</a:t>
            </a:r>
            <a:r>
              <a:rPr lang="pl-PL" dirty="0"/>
              <a:t> </a:t>
            </a:r>
          </a:p>
          <a:p>
            <a:r>
              <a:rPr lang="pl-PL" dirty="0">
                <a:hlinkClick r:id="rId17"/>
              </a:rPr>
              <a:t>https://www.e-korepetycje.net/artykuly/historia-kalendarza</a:t>
            </a:r>
            <a:r>
              <a:rPr lang="pl-PL" dirty="0"/>
              <a:t> </a:t>
            </a:r>
          </a:p>
          <a:p>
            <a:r>
              <a:rPr lang="pl-PL" dirty="0">
                <a:hlinkClick r:id="rId18"/>
              </a:rPr>
              <a:t>https://slideplayer.pl/slide/11279504/</a:t>
            </a:r>
            <a:r>
              <a:rPr lang="pl-PL" dirty="0"/>
              <a:t> </a:t>
            </a:r>
          </a:p>
          <a:p>
            <a:r>
              <a:rPr lang="pl-PL" dirty="0">
                <a:hlinkClick r:id="rId19"/>
              </a:rPr>
              <a:t>https://lh3.googleusercontent.com/proxy/ndK0e_4oyawcU3k9mubnel2GkyZ4F6S4U4twk9Nu-REH-tE56fF2BHrjtheCs7kd6En2LV3wibjk6zx2ri4D5hqqN9W4U4nmJIn9C_G8FE1UL1pUi_GC1aFWcpKHAeGuECK2oQLSLzsFWOY</a:t>
            </a:r>
            <a:r>
              <a:rPr lang="pl-PL" dirty="0"/>
              <a:t> </a:t>
            </a:r>
          </a:p>
          <a:p>
            <a:r>
              <a:rPr lang="pl-PL" u="sng" dirty="0">
                <a:hlinkClick r:id="rId20"/>
              </a:rPr>
              <a:t>https://encrypted-tbn0.gstatic.com/images?q=tbn%3AANd9GcRqZAS9SDBZXCDhgut0-r61hhap4JCKfndOcw&amp;usqp=CAU</a:t>
            </a:r>
            <a:endParaRPr lang="pl-PL" u="sng" dirty="0"/>
          </a:p>
          <a:p>
            <a:r>
              <a:rPr lang="pl-PL" dirty="0">
                <a:hlinkClick r:id="rId21"/>
              </a:rPr>
              <a:t>https://i.pinimg.com/originals/95/14/a9/9514a9b262f2060b2230a3b33c09364a.jpg</a:t>
            </a:r>
            <a:r>
              <a:rPr lang="pl-PL" dirty="0"/>
              <a:t> </a:t>
            </a:r>
          </a:p>
          <a:p>
            <a:r>
              <a:rPr lang="pl-PL" dirty="0">
                <a:hlinkClick r:id="rId22"/>
              </a:rPr>
              <a:t>https://pl.wikipedia.org/wiki/Czas_letni</a:t>
            </a:r>
            <a:r>
              <a:rPr lang="pl-PL" dirty="0"/>
              <a:t> </a:t>
            </a:r>
          </a:p>
          <a:p>
            <a:r>
              <a:rPr lang="pl-PL" dirty="0">
                <a:hlinkClick r:id="rId23"/>
              </a:rPr>
              <a:t>https://pl.wikipedia.org/wiki/Czas_letni#Przestawianie_wskaza%C5%84_zegar%C3%B3w</a:t>
            </a:r>
            <a:r>
              <a:rPr lang="pl-PL" dirty="0"/>
              <a:t> </a:t>
            </a:r>
          </a:p>
          <a:p>
            <a:r>
              <a:rPr lang="pl-PL" dirty="0">
                <a:hlinkClick r:id="rId24"/>
              </a:rPr>
              <a:t>https://encrypted-tbn0.gstatic.com/images?q=tbn%3AANd9GcSEUjGSMGGksGedjFdqfsBunyCvaxYPLCdMYg&amp;usqp=CAU</a:t>
            </a:r>
            <a:r>
              <a:rPr lang="pl-PL" dirty="0"/>
              <a:t> </a:t>
            </a:r>
          </a:p>
          <a:p>
            <a:pPr marL="0" indent="0">
              <a:buNone/>
            </a:pPr>
            <a:r>
              <a:rPr lang="pl-PL" dirty="0"/>
              <a:t>[dostęp: 23.10.2020 r.]</a:t>
            </a:r>
          </a:p>
        </p:txBody>
      </p:sp>
    </p:spTree>
    <p:extLst>
      <p:ext uri="{BB962C8B-B14F-4D97-AF65-F5344CB8AC3E}">
        <p14:creationId xmlns:p14="http://schemas.microsoft.com/office/powerpoint/2010/main" val="1390194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EFF23C9-288D-4F95-BD94-9A22457F25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8628" r="1" b="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FAD91FC-5F42-4AB5-BA85-0BFD70D14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602" y="14965"/>
            <a:ext cx="4803636" cy="1311664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000000"/>
                </a:solidFill>
              </a:rPr>
              <a:t>Czym jest czas?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F9614C8-33A8-4718-8898-012FB0211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731" y="1195755"/>
            <a:ext cx="5245269" cy="5379994"/>
          </a:xfrm>
        </p:spPr>
        <p:txBody>
          <a:bodyPr anchor="ctr">
            <a:normAutofit lnSpcReduction="10000"/>
          </a:bodyPr>
          <a:lstStyle/>
          <a:p>
            <a:r>
              <a:rPr lang="pl-PL" sz="2400" dirty="0">
                <a:solidFill>
                  <a:srgbClr val="000000"/>
                </a:solidFill>
              </a:rPr>
              <a:t>Już starożytni filozofowie rozważali kwestię czasu. Zastanawiali się, czym jest, jak go zdefiniować, jak opisać.</a:t>
            </a:r>
          </a:p>
          <a:p>
            <a:r>
              <a:rPr lang="pl-PL" sz="2400" dirty="0">
                <a:solidFill>
                  <a:srgbClr val="000000"/>
                </a:solidFill>
              </a:rPr>
              <a:t>Arystoteles w jednym ze swoich dzieł napisał „Czas jest właśnie ilością ruchu ze względu na przed i po. (...) Nie jest więc czas ruchem, lecz jest ilościową stroną ruchu.” Oraz „Czas nie istnieje bez zmiany”.</a:t>
            </a:r>
          </a:p>
          <a:p>
            <a:r>
              <a:rPr lang="pl-PL" sz="2400" dirty="0">
                <a:solidFill>
                  <a:srgbClr val="000000"/>
                </a:solidFill>
              </a:rPr>
              <a:t>Platon pisał: „Toteż [Bóg] postanowił utworzyć pewien obraz ruchów wiecznych i zajęty tworzeniem nieba, utworzył wieczny obraz bytu wiecznego, nieruchomego, jedynego, i sprawił, że postępuje on według praw matematycznych – nazywamy go Czasem”. </a:t>
            </a:r>
          </a:p>
        </p:txBody>
      </p:sp>
    </p:spTree>
    <p:extLst>
      <p:ext uri="{BB962C8B-B14F-4D97-AF65-F5344CB8AC3E}">
        <p14:creationId xmlns:p14="http://schemas.microsoft.com/office/powerpoint/2010/main" val="2564924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A353949-E247-4A90-AEC7-65075B2437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12" r="23139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40" name="Freeform: Shape 39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2" name="Freeform: Shape 41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3D0705F-2C11-4154-BCC3-9567F121F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anchor="ctr">
            <a:normAutofit/>
          </a:bodyPr>
          <a:lstStyle/>
          <a:p>
            <a:r>
              <a:rPr lang="pl-PL" sz="4000" b="1" dirty="0"/>
              <a:t>Definicje czasu: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2E2243-5B64-481C-BDC4-426FA617C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anchor="t">
            <a:normAutofit/>
          </a:bodyPr>
          <a:lstStyle/>
          <a:p>
            <a:r>
              <a:rPr lang="pl-PL" dirty="0"/>
              <a:t>To wielkość fizyczna określająca kolejność zdarzeń oraz odstępy między zdarzeniami zachodzącymi w tym samym miejscu. </a:t>
            </a:r>
          </a:p>
          <a:p>
            <a:r>
              <a:rPr lang="pl-PL" dirty="0"/>
              <a:t>Czas mierzony jest jakimkolwiek zjawiskiem, zwykle obrotem Ziemi dookoła osi.</a:t>
            </a: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4074823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0CFC31-D660-43AE-BECC-BBD3DB5AA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Czas to…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9D0D3F-0188-43BF-AE4E-BA6B7D2AF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846" y="2020355"/>
            <a:ext cx="10515600" cy="4351338"/>
          </a:xfrm>
        </p:spPr>
        <p:txBody>
          <a:bodyPr/>
          <a:lstStyle/>
          <a:p>
            <a:r>
              <a:rPr lang="pl-PL" dirty="0"/>
              <a:t>«nieprzerwany ciąg chwil»</a:t>
            </a:r>
          </a:p>
          <a:p>
            <a:r>
              <a:rPr lang="pl-PL" dirty="0"/>
              <a:t>«okres, pora, gdy coś jest wykonywane lub coś się dzieje»</a:t>
            </a:r>
          </a:p>
          <a:p>
            <a:r>
              <a:rPr lang="pl-PL" dirty="0"/>
              <a:t>«chwila, moment, pora»</a:t>
            </a:r>
          </a:p>
          <a:p>
            <a:r>
              <a:rPr lang="pl-PL" dirty="0"/>
              <a:t>«stosowna, właściwa pora na coś»</a:t>
            </a:r>
          </a:p>
          <a:p>
            <a:r>
              <a:rPr lang="pl-PL" dirty="0"/>
              <a:t>«sposób obliczania, wyznaczania czasu»</a:t>
            </a:r>
          </a:p>
          <a:p>
            <a:r>
              <a:rPr lang="pl-PL" dirty="0"/>
              <a:t>kategoria i forma gramatyczna czasownika»</a:t>
            </a:r>
          </a:p>
          <a:p>
            <a:r>
              <a:rPr lang="pl-PL" dirty="0"/>
              <a:t>dawniej określenie «pogoda»</a:t>
            </a:r>
          </a:p>
        </p:txBody>
      </p:sp>
      <p:pic>
        <p:nvPicPr>
          <p:cNvPr id="1026" name="Picture 2" descr="011/01 Zegarek Kieszonkowy Timemaster">
            <a:extLst>
              <a:ext uri="{FF2B5EF4-FFF2-40B4-BE49-F238E27FC236}">
                <a16:creationId xmlns:a16="http://schemas.microsoft.com/office/drawing/2014/main" id="{9B7E6E49-1FE6-4B93-916B-784672456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406" y="3207234"/>
            <a:ext cx="3889917" cy="388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ołowy zegar mechaniczny 1180 AMS 25cm | Zegary-scienne.pl">
            <a:extLst>
              <a:ext uri="{FF2B5EF4-FFF2-40B4-BE49-F238E27FC236}">
                <a16:creationId xmlns:a16="http://schemas.microsoft.com/office/drawing/2014/main" id="{CBC511E3-EC7A-468E-BB7C-6CB652387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903" y="0"/>
            <a:ext cx="2286279" cy="350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egar słoneczny i kompas CPSD :: Sklep online NANA Kraków">
            <a:extLst>
              <a:ext uri="{FF2B5EF4-FFF2-40B4-BE49-F238E27FC236}">
                <a16:creationId xmlns:a16="http://schemas.microsoft.com/office/drawing/2014/main" id="{510682C6-EF7C-4C4C-947C-FA9D77E20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9955"/>
            <a:ext cx="2760492" cy="212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256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55CFF7-4662-44AF-8D54-C74769349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pl-PL" sz="4000" b="1" dirty="0"/>
              <a:t>Co było przed zegarami?</a:t>
            </a:r>
          </a:p>
        </p:txBody>
      </p:sp>
      <p:pic>
        <p:nvPicPr>
          <p:cNvPr id="3074" name="Picture 2" descr="Słońce zawraca w Strzelcu | Wrocławski Portal Matematyczny - Matematyka  jest ciekawa">
            <a:extLst>
              <a:ext uri="{FF2B5EF4-FFF2-40B4-BE49-F238E27FC236}">
                <a16:creationId xmlns:a16="http://schemas.microsoft.com/office/drawing/2014/main" id="{F1195B20-2A74-4C01-927E-715A552B30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0" r="-2" b="10513"/>
          <a:stretch/>
        </p:blipFill>
        <p:spPr bwMode="auto">
          <a:xfrm>
            <a:off x="20" y="10"/>
            <a:ext cx="12191980" cy="375283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94EEBD9-83ED-4D60-B9ED-BCB43DC40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900" y="3752850"/>
            <a:ext cx="8233287" cy="3105140"/>
          </a:xfrm>
        </p:spPr>
        <p:txBody>
          <a:bodyPr anchor="ctr">
            <a:normAutofit/>
          </a:bodyPr>
          <a:lstStyle/>
          <a:p>
            <a:r>
              <a:rPr lang="pl-PL" sz="2400" dirty="0"/>
              <a:t>Przed pojawieniem się pierwszych zegarów – zegarów słonecznych, wodnych, piaskowych, mechanicznych, istniał inny zegar, który był obecny od początków naszej planety.</a:t>
            </a:r>
          </a:p>
          <a:p>
            <a:r>
              <a:rPr lang="pl-PL" sz="2400" dirty="0"/>
              <a:t>To właśnie planeta Ziemia i jej obrót wokół własnej osi. Dzięki niemu wiemy jaka jest pora dnia, a także kiedy nadchodzi dzień/noc. </a:t>
            </a:r>
          </a:p>
          <a:p>
            <a:r>
              <a:rPr lang="pl-PL" sz="2400" dirty="0"/>
              <a:t>Ruch Ziemi wokół Słońca wskazuje nam upływ czasu.</a:t>
            </a:r>
          </a:p>
        </p:txBody>
      </p:sp>
    </p:spTree>
    <p:extLst>
      <p:ext uri="{BB962C8B-B14F-4D97-AF65-F5344CB8AC3E}">
        <p14:creationId xmlns:p14="http://schemas.microsoft.com/office/powerpoint/2010/main" val="2539260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Klasyczna drewniana klepsydra 15 min — Raig">
            <a:extLst>
              <a:ext uri="{FF2B5EF4-FFF2-40B4-BE49-F238E27FC236}">
                <a16:creationId xmlns:a16="http://schemas.microsoft.com/office/drawing/2014/main" id="{3C57689F-56E7-497A-94CC-7864872519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4" r="21439"/>
          <a:stretch/>
        </p:blipFill>
        <p:spPr bwMode="auto">
          <a:xfrm>
            <a:off x="8558853" y="517139"/>
            <a:ext cx="3497759" cy="5851144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Zegar wodny – Wikipedia, wolna encyklopedia">
            <a:extLst>
              <a:ext uri="{FF2B5EF4-FFF2-40B4-BE49-F238E27FC236}">
                <a16:creationId xmlns:a16="http://schemas.microsoft.com/office/drawing/2014/main" id="{7629344F-5751-4172-B662-E8FD19337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" r="-2" b="8813"/>
          <a:stretch/>
        </p:blipFill>
        <p:spPr bwMode="auto">
          <a:xfrm>
            <a:off x="3894063" y="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 Sieradzu mają zepsuty zegar słoneczny">
            <a:extLst>
              <a:ext uri="{FF2B5EF4-FFF2-40B4-BE49-F238E27FC236}">
                <a16:creationId xmlns:a16="http://schemas.microsoft.com/office/drawing/2014/main" id="{8D3BFDED-A3A1-472C-B9FB-DE4B772BE3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" r="742" b="1"/>
          <a:stretch/>
        </p:blipFill>
        <p:spPr bwMode="auto">
          <a:xfrm>
            <a:off x="3959306" y="3483854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39" name="Freeform: Shape 138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1" name="Freeform: Shape 140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8E865F9-E288-427B-8F33-4A24D3FF5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5" y="549148"/>
            <a:ext cx="2984461" cy="1462215"/>
          </a:xfrm>
        </p:spPr>
        <p:txBody>
          <a:bodyPr>
            <a:noAutofit/>
          </a:bodyPr>
          <a:lstStyle/>
          <a:p>
            <a:r>
              <a:rPr lang="pl-PL" sz="3600" b="1" dirty="0"/>
              <a:t>Czym dawniej odmierzano czas?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56E2CC5-EE45-4827-BB1E-EAB0BE3C2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547" y="2764752"/>
            <a:ext cx="3497759" cy="3713167"/>
          </a:xfrm>
        </p:spPr>
        <p:txBody>
          <a:bodyPr>
            <a:normAutofit/>
          </a:bodyPr>
          <a:lstStyle/>
          <a:p>
            <a:r>
              <a:rPr lang="pl-PL" dirty="0"/>
              <a:t>Zegary słoneczne </a:t>
            </a:r>
          </a:p>
          <a:p>
            <a:r>
              <a:rPr lang="pl-PL" dirty="0"/>
              <a:t>Zegary piaskowe (klepsydry) </a:t>
            </a:r>
          </a:p>
          <a:p>
            <a:r>
              <a:rPr lang="pl-PL" dirty="0"/>
              <a:t>Zegary wodne</a:t>
            </a:r>
          </a:p>
          <a:p>
            <a:endParaRPr lang="pl-PL" sz="1700" dirty="0"/>
          </a:p>
          <a:p>
            <a:endParaRPr lang="pl-PL" sz="1700" dirty="0"/>
          </a:p>
          <a:p>
            <a:endParaRPr lang="pl-PL" sz="1700" dirty="0"/>
          </a:p>
        </p:txBody>
      </p:sp>
    </p:spTree>
    <p:extLst>
      <p:ext uri="{BB962C8B-B14F-4D97-AF65-F5344CB8AC3E}">
        <p14:creationId xmlns:p14="http://schemas.microsoft.com/office/powerpoint/2010/main" val="3228754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4" name="Rectangle 74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EGIPT DOLINA KRÓLÓW - Aktualne wydarzenia z kraju i zagranicy - Wyborcza.pl">
            <a:extLst>
              <a:ext uri="{FF2B5EF4-FFF2-40B4-BE49-F238E27FC236}">
                <a16:creationId xmlns:a16="http://schemas.microsoft.com/office/drawing/2014/main" id="{CAB78D77-042E-4E79-97A5-674DA7675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5" r="33608"/>
          <a:stretch/>
        </p:blipFill>
        <p:spPr bwMode="auto"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Wyznaczanie czasu w najdawniejszej przeszłości | Klub Miłośników Zegarów i  Zegarków">
            <a:extLst>
              <a:ext uri="{FF2B5EF4-FFF2-40B4-BE49-F238E27FC236}">
                <a16:creationId xmlns:a16="http://schemas.microsoft.com/office/drawing/2014/main" id="{284FC450-014F-40D8-A7F8-2036CCB54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8" r="-2" b="-2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Już starożytni Egipcjanie nosili bieliznę! londynek.net">
            <a:extLst>
              <a:ext uri="{FF2B5EF4-FFF2-40B4-BE49-F238E27FC236}">
                <a16:creationId xmlns:a16="http://schemas.microsoft.com/office/drawing/2014/main" id="{DA2A2151-0D50-4865-9D2C-561684A9A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8" b="-2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4105" name="Freeform: Shape 76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06" name="Freeform: Shape 78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12E5DEA-A296-4AF7-ACA5-AB46501FB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20" y="671025"/>
            <a:ext cx="2807208" cy="1325563"/>
          </a:xfrm>
        </p:spPr>
        <p:txBody>
          <a:bodyPr>
            <a:normAutofit/>
          </a:bodyPr>
          <a:lstStyle/>
          <a:p>
            <a:r>
              <a:rPr lang="pl-PL" sz="3200" b="1" dirty="0"/>
              <a:t>Zegar słoneczny </a:t>
            </a:r>
          </a:p>
        </p:txBody>
      </p:sp>
      <p:sp>
        <p:nvSpPr>
          <p:cNvPr id="4107" name="Rectangle 80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8" name="Rectangle 82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5A767D-909E-43F8-9D5D-62B97F6D4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89941"/>
            <a:ext cx="3716594" cy="4197001"/>
          </a:xfrm>
        </p:spPr>
        <p:txBody>
          <a:bodyPr>
            <a:noAutofit/>
          </a:bodyPr>
          <a:lstStyle/>
          <a:p>
            <a:r>
              <a:rPr lang="pl-PL" sz="2400" dirty="0"/>
              <a:t>Najstarszy zegar słoneczny został odnaleziony w Egipcie. Jego tarcza wykonana na ceramicznej tabliczce i wyskalowana liniami azymutalnymi w godzinach nierównych jest datowana na XIII wiek p.n.e. Wiele rodzajów zegarów słonecznych znali starożytni Chińczycy, Babilończycy, Grecy, Fenicjanie i Rzymianie.</a:t>
            </a:r>
          </a:p>
        </p:txBody>
      </p:sp>
    </p:spTree>
    <p:extLst>
      <p:ext uri="{BB962C8B-B14F-4D97-AF65-F5344CB8AC3E}">
        <p14:creationId xmlns:p14="http://schemas.microsoft.com/office/powerpoint/2010/main" val="351571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egar świecowy">
            <a:extLst>
              <a:ext uri="{FF2B5EF4-FFF2-40B4-BE49-F238E27FC236}">
                <a16:creationId xmlns:a16="http://schemas.microsoft.com/office/drawing/2014/main" id="{165DB0EF-E841-4F69-8B32-7A6F3DD3F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6" r="18688" b="-1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BBF8F31-F3B1-4C1C-9BA6-6E1C9680B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pl-PL" b="1">
                <a:solidFill>
                  <a:srgbClr val="000000"/>
                </a:solidFill>
              </a:rPr>
              <a:t>Zegar świecowy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E52D52-B95F-404A-A4F1-8D9C997A4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Autofit/>
          </a:bodyPr>
          <a:lstStyle/>
          <a:p>
            <a:r>
              <a:rPr lang="pl-PL" sz="2400" dirty="0">
                <a:solidFill>
                  <a:srgbClr val="000000"/>
                </a:solidFill>
              </a:rPr>
              <a:t>Zasada działania zegara świecowego jest bardzo prosta. Paląca się świeca wypalając sukcesywnie wosk w sposób ciągły skraca swoją długość. Naniesienie nań odpowiednio wyskalowanej podziałki umożliwiało orientacje w czasie. Co ciekawe zegar taki mógł służyć jako budzik. Na odpowiedniej wysokości wbijano gwóźdź, który po upływie czasu spadał na metalową podstawę robiąc przy tym hałas.</a:t>
            </a:r>
          </a:p>
        </p:txBody>
      </p:sp>
    </p:spTree>
    <p:extLst>
      <p:ext uri="{BB962C8B-B14F-4D97-AF65-F5344CB8AC3E}">
        <p14:creationId xmlns:p14="http://schemas.microsoft.com/office/powerpoint/2010/main" val="151067146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1507</Words>
  <Application>Microsoft Office PowerPoint</Application>
  <PresentationFormat>Panoramiczny</PresentationFormat>
  <Paragraphs>103</Paragraphs>
  <Slides>23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Motyw pakietu Office</vt:lpstr>
      <vt:lpstr>Krótka historia czasu…</vt:lpstr>
      <vt:lpstr>Czym jest czas?</vt:lpstr>
      <vt:lpstr>Czym jest czas?</vt:lpstr>
      <vt:lpstr>Definicje czasu:</vt:lpstr>
      <vt:lpstr>Czas to…</vt:lpstr>
      <vt:lpstr>Co było przed zegarami?</vt:lpstr>
      <vt:lpstr>Czym dawniej odmierzano czas?</vt:lpstr>
      <vt:lpstr>Zegar słoneczny </vt:lpstr>
      <vt:lpstr>Zegar świecowy</vt:lpstr>
      <vt:lpstr>Czym dawniej odmierzano czas?</vt:lpstr>
      <vt:lpstr>Zegar mechaniczny </vt:lpstr>
      <vt:lpstr>Zegarki kieszonkowe</vt:lpstr>
      <vt:lpstr>Współczesne zegary…</vt:lpstr>
      <vt:lpstr>Strefy czasowe</vt:lpstr>
      <vt:lpstr>Zmiana czasu…</vt:lpstr>
      <vt:lpstr>Zmiana czasu…</vt:lpstr>
      <vt:lpstr>Upływ czasu odmierzamy również poprzez kalendarze…</vt:lpstr>
      <vt:lpstr>Kalendarze…</vt:lpstr>
      <vt:lpstr>Pierwsze kalendarze…</vt:lpstr>
      <vt:lpstr>Kalendarz gregoriański</vt:lpstr>
      <vt:lpstr>O czym należy pamiętać?</vt:lpstr>
      <vt:lpstr>Dziękuję za uwagę!</vt:lpstr>
      <vt:lpstr>Źródła: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Krótka historia czasu…</dc:title>
  <dc:creator>Gruczek Justyna jg54413</dc:creator>
  <cp:lastModifiedBy>Vostro 15</cp:lastModifiedBy>
  <cp:revision>2</cp:revision>
  <dcterms:created xsi:type="dcterms:W3CDTF">2020-10-23T11:47:42Z</dcterms:created>
  <dcterms:modified xsi:type="dcterms:W3CDTF">2020-10-23T23:34:31Z</dcterms:modified>
</cp:coreProperties>
</file>