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0C9F7B-820F-1544-AE3A-ACB0CCEAF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4B931DF-BC87-1546-AC8E-0C7D3D69A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6D55BB1-FA49-EC46-B7FA-FC8ABB83B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EB73-ED07-6E4F-8CE8-C3326F812C11}" type="datetimeFigureOut">
              <a:rPr lang="pl-PL" smtClean="0"/>
              <a:t>19.11.2020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18533A0-9502-1940-8E6A-879622A74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C69AADE-5115-6242-A9BB-99FBE70F3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E5F5-EB52-AF45-9EFE-1B9FDA8C06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3503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AA4254-8EF5-C842-B56D-F9CD75FD4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5D0F098-CA87-3940-88F7-12881E870B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E1B92A6-101A-4F49-AA62-E266F8773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EB73-ED07-6E4F-8CE8-C3326F812C11}" type="datetimeFigureOut">
              <a:rPr lang="pl-PL" smtClean="0"/>
              <a:t>19.11.2020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667703D-D58E-0B40-B504-3E85E5E07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1DE0831-8E42-144F-AC99-4FD1CB8B1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E5F5-EB52-AF45-9EFE-1B9FDA8C06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9150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B892C45-DBD6-6D4A-B7CC-D0994DBF83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B7C0585-EE02-C24A-A0CF-6EABB53C7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F128ADA-6625-514E-AF4B-8AF8D7095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EB73-ED07-6E4F-8CE8-C3326F812C11}" type="datetimeFigureOut">
              <a:rPr lang="pl-PL" smtClean="0"/>
              <a:t>19.11.2020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9922D48-4A30-6E42-B225-88C6491BF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E51F06E-8216-FB4D-908C-391140A16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E5F5-EB52-AF45-9EFE-1B9FDA8C06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1141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05B26A-9779-0740-AC5B-BEF25BA46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4F4695-1CA6-EF4F-947E-2E55B7034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BF7AE35-18A2-FC47-A3DA-57E15A968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EB73-ED07-6E4F-8CE8-C3326F812C11}" type="datetimeFigureOut">
              <a:rPr lang="pl-PL" smtClean="0"/>
              <a:t>19.11.2020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249048-C03B-AF4A-8BD4-22EED364D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34C5F18-33EF-CB46-9242-5CA80E068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E5F5-EB52-AF45-9EFE-1B9FDA8C06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589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59E6D0-9F1F-F242-A75C-6236FE60D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220A576-E36F-7943-B174-B640F8C17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D0D26BD-EC80-244B-BD08-D3734C048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EB73-ED07-6E4F-8CE8-C3326F812C11}" type="datetimeFigureOut">
              <a:rPr lang="pl-PL" smtClean="0"/>
              <a:t>19.11.2020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58F82AF-94C3-E845-8B33-F022A3BCF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1AE1078-D27B-2846-A324-AF0051E57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E5F5-EB52-AF45-9EFE-1B9FDA8C06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217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8846C-C374-5B42-9FCF-005E5ADA5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6C6451-C7E2-FC4D-9E2C-218FB2D65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FB5B0E0-E9C4-9744-8416-976A1289C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8412AEC-BB27-A14F-A74A-971DA477D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EB73-ED07-6E4F-8CE8-C3326F812C11}" type="datetimeFigureOut">
              <a:rPr lang="pl-PL" smtClean="0"/>
              <a:t>19.11.2020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489DE65-F07A-A549-9CA8-9C0DF303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B503368-0789-1448-A3E2-E17F0C70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E5F5-EB52-AF45-9EFE-1B9FDA8C06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25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668F5D-AD58-B640-ABF4-1B27C366B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B66CE29-F13A-8A47-9F1D-E83E1F7A4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D0A092B-04EB-5A4D-943E-694AF8ADCF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4802F7B-6CA3-6842-822F-43333E4A2E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9632E19-310E-FF43-B822-75417A5578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2F45522-E797-DC4D-A7C6-2DAF7361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EB73-ED07-6E4F-8CE8-C3326F812C11}" type="datetimeFigureOut">
              <a:rPr lang="pl-PL" smtClean="0"/>
              <a:t>19.11.2020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5AD69DD-8D22-3C4C-9EF4-0C89DC2A8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F81341B-163A-0141-A157-734AD548A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E5F5-EB52-AF45-9EFE-1B9FDA8C06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8664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972A55-009C-D746-92C3-C20275416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594CEE2-3F17-AC45-BCC3-988236754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EB73-ED07-6E4F-8CE8-C3326F812C11}" type="datetimeFigureOut">
              <a:rPr lang="pl-PL" smtClean="0"/>
              <a:t>19.11.2020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673C72B-E330-214A-8B56-FB0333AAC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CA01F8F-A987-4740-813B-E552C1DFF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E5F5-EB52-AF45-9EFE-1B9FDA8C06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5574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EA61384-285D-5247-B174-A5692ACA4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EB73-ED07-6E4F-8CE8-C3326F812C11}" type="datetimeFigureOut">
              <a:rPr lang="pl-PL" smtClean="0"/>
              <a:t>19.11.2020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DBF203A-8907-9045-9B09-EC6F47CC9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61DE026-202C-A74D-845C-F48A3B866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E5F5-EB52-AF45-9EFE-1B9FDA8C06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9739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78795E-DFCC-FD4F-B11D-9D040C767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53AFD3-30A1-8A4D-8496-0849E27E6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44B8B6A-9EBA-3648-8F81-554936863E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DCFBB92-98AB-3B43-8E27-AF61096BC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EB73-ED07-6E4F-8CE8-C3326F812C11}" type="datetimeFigureOut">
              <a:rPr lang="pl-PL" smtClean="0"/>
              <a:t>19.11.2020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B8BCEF8-4E36-9B41-B96B-DBE925748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BED56E5-0E56-F143-8E9E-00AC468AC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E5F5-EB52-AF45-9EFE-1B9FDA8C06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9021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D3D67A-B022-9240-B894-036AC137B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BCAFC7D-3E99-9E4C-A8B4-05B3D8E29E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C93200F-A394-B54F-8704-F8199BEFF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58CE171-C52E-E749-9EB0-273D21707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EB73-ED07-6E4F-8CE8-C3326F812C11}" type="datetimeFigureOut">
              <a:rPr lang="pl-PL" smtClean="0"/>
              <a:t>19.11.2020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1449B8C-2E91-614D-B8F9-319904A26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6B0628F-3497-784D-9E3B-4C39024E3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E5F5-EB52-AF45-9EFE-1B9FDA8C06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5500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9DE4FDC-821F-A24A-A329-B9A9C3B36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0FF1305-467F-5F43-8ABC-15405CB83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4098D16-4BE0-B946-8FE8-7511705FF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BEB73-ED07-6E4F-8CE8-C3326F812C11}" type="datetimeFigureOut">
              <a:rPr lang="pl-PL" smtClean="0"/>
              <a:t>19.11.2020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16752C2-2A43-E145-8D46-C8A707E668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8A2807A-E98C-4542-B63F-A412F6AC8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E5F5-EB52-AF45-9EFE-1B9FDA8C06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13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kaffee-kaffeebohnen-k%C3%B6rner-1479518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viverealmeglio.it/pulizia-del-viso-le-regole-fondamentali-da-seguire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iology.stackexchange.com/questions/28263/why-do-we-get-bags-under-our-eyes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roppodolce.it/come-fare-una-maschera-viso-al-cioccolato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gazzettadimassaecarrara.it/rubriche/2020/03/pulizia-del-viso-tecniche-e-risultati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bientebio.it/rimedi-naturali/pelle-secca-crema-idratante-curcuma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avienfashion.wordpress.com/2014/05/22/beauty-tip-la-perfetta-pedicure-diy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checonomy.it/2012/05/16/internet-e-la-grammatica-ovvero-se-vuoi-essere-letto-sul-web-impara-a-mettere-gli-apostrofi-giusti/" TargetMode="External"/><Relationship Id="rId5" Type="http://schemas.openxmlformats.org/officeDocument/2006/relationships/image" Target="../media/image17.jpg"/><Relationship Id="rId4" Type="http://schemas.openxmlformats.org/officeDocument/2006/relationships/hyperlink" Target="https://pxhere.com/da/photo/613159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iasorriso.blogspot.com/2012/10/grazie-ma-basta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i.stack.imgur.com/IGOeL.jpg" TargetMode="External"/><Relationship Id="rId13" Type="http://schemas.openxmlformats.org/officeDocument/2006/relationships/hyperlink" Target="https://lavienfashion.files.wordpress.com/2014/05/pedicure.jpg" TargetMode="External"/><Relationship Id="rId3" Type="http://schemas.openxmlformats.org/officeDocument/2006/relationships/hyperlink" Target="https://cdn.pixabay.com/photo/2016/06/25/20/02/coffee-1479518_960_720.jpg" TargetMode="External"/><Relationship Id="rId7" Type="http://schemas.openxmlformats.org/officeDocument/2006/relationships/hyperlink" Target="http://static.likers.it.s3.amazonaws.com/robadadonne/files/2011/04/hairmodel.jpg" TargetMode="External"/><Relationship Id="rId12" Type="http://schemas.openxmlformats.org/officeDocument/2006/relationships/hyperlink" Target="https://www.ambientebio.it/wp-content/themes/yootheme/cache/Pelle-secca-b36390aa.jpeg" TargetMode="External"/><Relationship Id="rId2" Type="http://schemas.openxmlformats.org/officeDocument/2006/relationships/hyperlink" Target="https://donna.fanpage.it/elimina-la-forfora-e-combatte-la-cellulite-ecco-gli-utilizzi-alternativi-del-caff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1.bp.blogspot.com/_WyQCv0OjRrw/S7EQOQ3EltI/AAAAAAAAAIk/FwNR_r-DbUI/w1200-h630-p-k-no-nu/ricostruzione_unghie02.jpg" TargetMode="External"/><Relationship Id="rId11" Type="http://schemas.openxmlformats.org/officeDocument/2006/relationships/hyperlink" Target="https://www.lagazzettadimassaecarrara.it/assets/Uploads/articoli/_resampled/OptimizedImageW10/18-estetica21.jpg" TargetMode="External"/><Relationship Id="rId5" Type="http://schemas.openxmlformats.org/officeDocument/2006/relationships/hyperlink" Target="https://62e528761d0685343e1c-f3d1b99a743ffa4142d9d7f1978d9686.ssl.cf2.rackcdn.com/files/85834/width1356x668/image-20150622-3374-mhz3sz.jpg" TargetMode="External"/><Relationship Id="rId10" Type="http://schemas.openxmlformats.org/officeDocument/2006/relationships/hyperlink" Target="https://www.innaturale.com/wp-content/uploads/2020/07/maschera-capelli-miele-fb.jpg" TargetMode="External"/><Relationship Id="rId4" Type="http://schemas.openxmlformats.org/officeDocument/2006/relationships/hyperlink" Target="http://viverealmeglio.it/wp-content/uploads/2018/06/pulizia-del-viso-300x290.png" TargetMode="External"/><Relationship Id="rId9" Type="http://schemas.openxmlformats.org/officeDocument/2006/relationships/hyperlink" Target="https://troppodolce.it/wp-content/uploads/2013/12/Come-fare-una-maschera-viso-al-cioccolato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iornaledelcaffe.it/salute/pause-caffe-tutto-il-giorno-per-mantenere-costante-il-benessere-psico-fisico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nversation.com/health-check-what-is-cellulite-41498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onsolobeauty.blogspot.com/2010/03/la-bellezza-passa-anche-dalle-mani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obadadonne.likers.it/319/salute-dei-capelli-henne-tintura-e-nutrimento-naturale-ideale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naturale.com/maschera-capelli-fai-da-te-al-miele-ed-olio-di-cocco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nigliodellamoda.blogspot.com/2012/09/scrub-con-i-fondi-di-caffecoffe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D4D99EB-C4F3-4F0C-91F7-AB4DC2A08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4B69146-C1C0-4B58-86FC-34F3390EB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365226" y="695607"/>
            <a:ext cx="825248" cy="5422392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D28AB17-F6FA-4C53-B3E3-D0A39D4A3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FADC67-92A1-44FB-8691-D8CD71A21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az 7" descr="Obraz zawierający orzech, owoce, stół, siedzi&#10;&#10;Opis wygenerowany automatycznie">
            <a:extLst>
              <a:ext uri="{FF2B5EF4-FFF2-40B4-BE49-F238E27FC236}">
                <a16:creationId xmlns:a16="http://schemas.microsoft.com/office/drawing/2014/main" id="{3AC8C0CB-A34B-E947-9C4F-333E47D36C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088" r="23879" b="-2"/>
          <a:stretch/>
        </p:blipFill>
        <p:spPr>
          <a:xfrm>
            <a:off x="4978400" y="914400"/>
            <a:ext cx="3556000" cy="4965700"/>
          </a:xfrm>
          <a:custGeom>
            <a:avLst/>
            <a:gdLst/>
            <a:ahLst/>
            <a:cxnLst/>
            <a:rect l="l" t="t" r="r" b="b"/>
            <a:pathLst>
              <a:path w="4942298" h="6857999">
                <a:moveTo>
                  <a:pt x="0" y="0"/>
                </a:moveTo>
                <a:lnTo>
                  <a:pt x="4164238" y="0"/>
                </a:lnTo>
                <a:lnTo>
                  <a:pt x="4271743" y="210478"/>
                </a:lnTo>
                <a:cubicBezTo>
                  <a:pt x="4695097" y="1127919"/>
                  <a:pt x="4942298" y="2233909"/>
                  <a:pt x="4942298" y="3424428"/>
                </a:cubicBezTo>
                <a:cubicBezTo>
                  <a:pt x="4942298" y="4614948"/>
                  <a:pt x="4695097" y="5720938"/>
                  <a:pt x="4271743" y="6638378"/>
                </a:cubicBezTo>
                <a:lnTo>
                  <a:pt x="4159568" y="6857999"/>
                </a:lnTo>
                <a:lnTo>
                  <a:pt x="49488" y="6857999"/>
                </a:lnTo>
                <a:lnTo>
                  <a:pt x="119616" y="6721637"/>
                </a:lnTo>
                <a:cubicBezTo>
                  <a:pt x="540124" y="5863919"/>
                  <a:pt x="796416" y="4724528"/>
                  <a:pt x="796416" y="3474162"/>
                </a:cubicBezTo>
                <a:cubicBezTo>
                  <a:pt x="796416" y="2140439"/>
                  <a:pt x="504812" y="932979"/>
                  <a:pt x="33352" y="58950"/>
                </a:cubicBezTo>
                <a:close/>
              </a:path>
            </a:pathLst>
          </a:custGeom>
        </p:spPr>
      </p:pic>
      <p:pic>
        <p:nvPicPr>
          <p:cNvPr id="5" name="Obraz 4" descr="Obraz zawierający wewnątrz, siedzi, noszenie, zamknąć&#10;&#10;Opis wygenerowany automatycznie">
            <a:extLst>
              <a:ext uri="{FF2B5EF4-FFF2-40B4-BE49-F238E27FC236}">
                <a16:creationId xmlns:a16="http://schemas.microsoft.com/office/drawing/2014/main" id="{A87D7426-4DF1-C741-8874-3D785C3967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3327" r="14992" b="-1"/>
          <a:stretch/>
        </p:blipFill>
        <p:spPr>
          <a:xfrm>
            <a:off x="8597900" y="914400"/>
            <a:ext cx="3136900" cy="4965700"/>
          </a:xfrm>
          <a:custGeom>
            <a:avLst/>
            <a:gdLst/>
            <a:ahLst/>
            <a:cxnLst/>
            <a:rect l="l" t="t" r="r" b="b"/>
            <a:pathLst>
              <a:path w="4375870" h="6858000">
                <a:moveTo>
                  <a:pt x="4441" y="0"/>
                </a:moveTo>
                <a:lnTo>
                  <a:pt x="4375870" y="0"/>
                </a:lnTo>
                <a:lnTo>
                  <a:pt x="4375870" y="23"/>
                </a:lnTo>
                <a:lnTo>
                  <a:pt x="4375870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B93071A-46C7-C94F-A4C7-4F00523AC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900" y="576263"/>
            <a:ext cx="3932532" cy="2967606"/>
          </a:xfrm>
        </p:spPr>
        <p:txBody>
          <a:bodyPr anchor="b">
            <a:normAutofit fontScale="90000"/>
          </a:bodyPr>
          <a:lstStyle/>
          <a:p>
            <a:pPr algn="l"/>
            <a:r>
              <a:rPr lang="pl-PL" sz="4800" dirty="0"/>
              <a:t>Kawa: </a:t>
            </a:r>
            <a:br>
              <a:rPr lang="pl-PL" sz="4800" dirty="0"/>
            </a:br>
            <a:r>
              <a:rPr lang="pl-PL" sz="4800" dirty="0"/>
              <a:t>włoskie sposoby na urodę</a:t>
            </a:r>
            <a:br>
              <a:rPr lang="pl-PL" sz="4100" dirty="0"/>
            </a:br>
            <a:endParaRPr lang="pl-PL" sz="41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7450A40-D688-FD41-B63C-E2FB9BEC6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900" y="3764975"/>
            <a:ext cx="3932532" cy="2192683"/>
          </a:xfrm>
        </p:spPr>
        <p:txBody>
          <a:bodyPr>
            <a:normAutofit/>
          </a:bodyPr>
          <a:lstStyle/>
          <a:p>
            <a:pPr algn="l"/>
            <a:r>
              <a:rPr lang="pl-PL" i="1" dirty="0"/>
              <a:t>Il </a:t>
            </a:r>
            <a:r>
              <a:rPr lang="pl-PL" i="1" dirty="0" err="1"/>
              <a:t>caffè</a:t>
            </a:r>
            <a:r>
              <a:rPr lang="pl-PL" i="1" dirty="0"/>
              <a:t>: i </a:t>
            </a:r>
            <a:r>
              <a:rPr lang="pl-PL" i="1" dirty="0" err="1"/>
              <a:t>trucchi</a:t>
            </a:r>
            <a:r>
              <a:rPr lang="pl-PL" i="1" dirty="0"/>
              <a:t> </a:t>
            </a:r>
            <a:r>
              <a:rPr lang="pl-PL" i="1" dirty="0" err="1"/>
              <a:t>italiani</a:t>
            </a:r>
            <a:r>
              <a:rPr lang="pl-PL" i="1" dirty="0"/>
              <a:t> per la </a:t>
            </a:r>
            <a:r>
              <a:rPr lang="pl-PL" i="1" dirty="0" err="1"/>
              <a:t>bellezza</a:t>
            </a:r>
            <a:endParaRPr lang="pl-PL" i="1" dirty="0"/>
          </a:p>
          <a:p>
            <a:pPr algn="l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8322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szczotkowanie, zęby, zamknąć, szczoteczka do zębów&#10;&#10;Opis wygenerowany automatycznie">
            <a:extLst>
              <a:ext uri="{FF2B5EF4-FFF2-40B4-BE49-F238E27FC236}">
                <a16:creationId xmlns:a16="http://schemas.microsoft.com/office/drawing/2014/main" id="{4559B417-1631-844A-A1F9-98EF1F5710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172" r="3712" b="2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95B041F-ECF1-DC46-BAC2-21399EB7F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000000"/>
                </a:solidFill>
              </a:rPr>
              <a:t>6. Eliminuje worki </a:t>
            </a:r>
            <a:br>
              <a:rPr lang="pl-PL" dirty="0">
                <a:solidFill>
                  <a:srgbClr val="000000"/>
                </a:solidFill>
              </a:rPr>
            </a:br>
            <a:r>
              <a:rPr lang="pl-PL" dirty="0">
                <a:solidFill>
                  <a:srgbClr val="000000"/>
                </a:solidFill>
              </a:rPr>
              <a:t>i cienie pod oczami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F1D559-20E5-D240-A5C3-4F98BC777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l-PL" sz="2400" dirty="0">
                <a:solidFill>
                  <a:srgbClr val="000000"/>
                </a:solidFill>
              </a:rPr>
              <a:t>Fusy z kawy mogą być również używane do usuwania worków i cieni pod oczami.</a:t>
            </a:r>
          </a:p>
          <a:p>
            <a:pPr marL="0" indent="0" algn="just">
              <a:buNone/>
            </a:pPr>
            <a:r>
              <a:rPr lang="pl-PL" sz="2400" dirty="0">
                <a:solidFill>
                  <a:srgbClr val="000000"/>
                </a:solidFill>
              </a:rPr>
              <a:t>Dodaj łyżkę fusów do jednego </a:t>
            </a:r>
            <a:br>
              <a:rPr lang="pl-PL" sz="2400" dirty="0">
                <a:solidFill>
                  <a:srgbClr val="000000"/>
                </a:solidFill>
              </a:rPr>
            </a:br>
            <a:r>
              <a:rPr lang="pl-PL" sz="2400" dirty="0">
                <a:solidFill>
                  <a:srgbClr val="000000"/>
                </a:solidFill>
              </a:rPr>
              <a:t>z niskotłuszczowych jogurtów oraz wymieszaj wszystko z kilkoma kroplami soku z cytryny. Pozostaw mieszaninę w lodówce na 30 minut, a następnie nałóż maskę na okolice oczu na 15 minut.</a:t>
            </a:r>
          </a:p>
        </p:txBody>
      </p:sp>
    </p:spTree>
    <p:extLst>
      <p:ext uri="{BB962C8B-B14F-4D97-AF65-F5344CB8AC3E}">
        <p14:creationId xmlns:p14="http://schemas.microsoft.com/office/powerpoint/2010/main" val="1114242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19570A1-1904-A94A-8282-73E67AF30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r>
              <a:rPr lang="pl-PL" sz="4000" dirty="0"/>
              <a:t>7. Oczyszcza skórę twarzy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7F98CB-E49E-7041-A239-DAC5D9978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79" y="2962279"/>
            <a:ext cx="4772560" cy="31432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/>
              <a:t>W małej misce połącz fusy z kawy, łyżkę oleju ze słodkich migdałów i łyżkę miodu. Wymieszaj do uzyskania jednorodnej masy. Następnie nałóż na twarz, omijając okolice oczu i pozostaw na 10 minut przed spłukaniem. Idealny do cery tłustej i mieszanej, oczyszcza skórę twarzy. Aplikuj raz w tygodniu.</a:t>
            </a:r>
          </a:p>
        </p:txBody>
      </p:sp>
      <p:pic>
        <p:nvPicPr>
          <p:cNvPr id="5" name="Obraz 4" descr="Obraz zawierający odzież, noszenie, mężczyzna, para&#10;&#10;Opis wygenerowany automatycznie">
            <a:extLst>
              <a:ext uri="{FF2B5EF4-FFF2-40B4-BE49-F238E27FC236}">
                <a16:creationId xmlns:a16="http://schemas.microsoft.com/office/drawing/2014/main" id="{E6E0AE53-75E4-8743-B6AF-4F390CD47B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567" r="1" b="1940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07156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wewnątrz, osoba, odzież, siedzi&#10;&#10;Opis wygenerowany automatycznie">
            <a:extLst>
              <a:ext uri="{FF2B5EF4-FFF2-40B4-BE49-F238E27FC236}">
                <a16:creationId xmlns:a16="http://schemas.microsoft.com/office/drawing/2014/main" id="{661E77EB-CD23-8F45-828E-E3458EC5AE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6764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23A0299-1450-6A47-92EE-0ED76764C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000000"/>
                </a:solidFill>
              </a:rPr>
              <a:t>8. Ujędrnia twarz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BDF5EC-0DDD-A843-BDE1-3C2C8CC36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l-PL" sz="2400" dirty="0">
                <a:solidFill>
                  <a:srgbClr val="000000"/>
                </a:solidFill>
              </a:rPr>
              <a:t>Kawa pomaga reaktywować krążenie i uelastycznia skórę twarzy. W tym celu wystarczy mały pojemniczek jogurtu i filiżanka kawy. Dokładnie wymieszać, nałożyć na twarz na 15 minut, a następnie spłukać ciepłą wodą. Efekt gwarantowany. </a:t>
            </a:r>
          </a:p>
        </p:txBody>
      </p:sp>
    </p:spTree>
    <p:extLst>
      <p:ext uri="{BB962C8B-B14F-4D97-AF65-F5344CB8AC3E}">
        <p14:creationId xmlns:p14="http://schemas.microsoft.com/office/powerpoint/2010/main" val="2379599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2707A2-A5AB-3F43-85AD-0F8976BE2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pl-PL" sz="3600"/>
              <a:t>9. Maska do skóry suchej</a:t>
            </a:r>
          </a:p>
        </p:txBody>
      </p:sp>
      <p:pic>
        <p:nvPicPr>
          <p:cNvPr id="5" name="Obraz 4" descr="Obraz zawierający wewnątrz, osoba, kobieta, trzymający&#10;&#10;Opis wygenerowany automatycznie">
            <a:extLst>
              <a:ext uri="{FF2B5EF4-FFF2-40B4-BE49-F238E27FC236}">
                <a16:creationId xmlns:a16="http://schemas.microsoft.com/office/drawing/2014/main" id="{45053A6D-5DA3-B74A-904B-0827D76F23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809" b="43085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8E87AF-2153-B94E-8DD8-5D8A4DF3A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l-PL" sz="2400" dirty="0"/>
              <a:t>Oprócz oczyszczania, kawa może pomóc nam w nawilżeniu i zmiękczeniu skóry twarzy: wystarczy wymieszać w miseczce łyżeczkę kawy, żółtko i kilka kropli oliwy z oliwek z pierwszego tłoczenia. Nałożyć maskę na twarz i pozostawić na 10 minut. Dokładnie spłukać wodą.</a:t>
            </a:r>
          </a:p>
        </p:txBody>
      </p:sp>
    </p:spTree>
    <p:extLst>
      <p:ext uri="{BB962C8B-B14F-4D97-AF65-F5344CB8AC3E}">
        <p14:creationId xmlns:p14="http://schemas.microsoft.com/office/powerpoint/2010/main" val="2818488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B0774FE-0712-7B4C-955F-D5FAFC905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pl-PL" sz="4000" dirty="0"/>
              <a:t>10. Relaks dla stóp</a:t>
            </a:r>
            <a:br>
              <a:rPr lang="pl-PL" sz="4000" dirty="0"/>
            </a:br>
            <a:endParaRPr lang="pl-PL" sz="4000" dirty="0"/>
          </a:p>
        </p:txBody>
      </p:sp>
      <p:pic>
        <p:nvPicPr>
          <p:cNvPr id="5" name="Obraz 4" descr="Obraz zawierający osoba, stopy, odzież, nogi&#10;&#10;Opis wygenerowany automatycznie">
            <a:extLst>
              <a:ext uri="{FF2B5EF4-FFF2-40B4-BE49-F238E27FC236}">
                <a16:creationId xmlns:a16="http://schemas.microsoft.com/office/drawing/2014/main" id="{E232D0E6-8782-554D-BCD0-DFE2C2562D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194" r="20615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E1C386-1F42-1444-BCC5-3F383457C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2409830"/>
            <a:ext cx="6798539" cy="370521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400" dirty="0"/>
              <a:t>Włoszki poświęcają też sporo uwagi swoim stopom, nierzadko zmęczonym i opuchniętym z powodu wysokich temperatur. W tym celu wykonują kąpiel stóp, rozcieńczając zawartość filiżanki kawy w wodzie wraz z olejkiem eterycznym. Stopy stają się wówczas świeże i wypoczęte. Również w przypadku fusów z kawy możemy zmiękczyć zrogowaciały naskórek, wcierając fusy w wilgotną skórę, aby wygładzić również inne szorstkie obszary stóp. Prócz poprawy krążenia, sposób ten jest drogocenny dla samego wyglądu stóp. </a:t>
            </a:r>
          </a:p>
        </p:txBody>
      </p:sp>
    </p:spTree>
    <p:extLst>
      <p:ext uri="{BB962C8B-B14F-4D97-AF65-F5344CB8AC3E}">
        <p14:creationId xmlns:p14="http://schemas.microsoft.com/office/powerpoint/2010/main" val="459615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EE5C6BA-FE2A-4C38-8D88-E70C06E54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3E66F28-0926-4CFB-BDAB-646CAB184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E1D064C-B9A0-154A-92FA-772F99420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5094" y="802955"/>
            <a:ext cx="4977976" cy="1454051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000000"/>
                </a:solidFill>
              </a:rPr>
              <a:t>Ewaluacja zajęć</a:t>
            </a:r>
            <a:br>
              <a:rPr lang="pl-PL" dirty="0">
                <a:solidFill>
                  <a:srgbClr val="000000"/>
                </a:solidFill>
              </a:rPr>
            </a:br>
            <a:br>
              <a:rPr lang="pl-PL" dirty="0">
                <a:solidFill>
                  <a:srgbClr val="000000"/>
                </a:solidFill>
              </a:rPr>
            </a:b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23" name="Freeform 60">
            <a:extLst>
              <a:ext uri="{FF2B5EF4-FFF2-40B4-BE49-F238E27FC236}">
                <a16:creationId xmlns:a16="http://schemas.microsoft.com/office/drawing/2014/main" id="{DE9FA85F-F0FB-4952-A05F-04CC67B18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20409" y="1"/>
            <a:ext cx="3960192" cy="2251543"/>
          </a:xfrm>
          <a:custGeom>
            <a:avLst/>
            <a:gdLst>
              <a:gd name="connsiteX0" fmla="*/ 20753 w 3960192"/>
              <a:gd name="connsiteY0" fmla="*/ 0 h 2251543"/>
              <a:gd name="connsiteX1" fmla="*/ 3939439 w 3960192"/>
              <a:gd name="connsiteY1" fmla="*/ 0 h 2251543"/>
              <a:gd name="connsiteX2" fmla="*/ 3949969 w 3960192"/>
              <a:gd name="connsiteY2" fmla="*/ 68994 h 2251543"/>
              <a:gd name="connsiteX3" fmla="*/ 3960192 w 3960192"/>
              <a:gd name="connsiteY3" fmla="*/ 271447 h 2251543"/>
              <a:gd name="connsiteX4" fmla="*/ 1980096 w 3960192"/>
              <a:gd name="connsiteY4" fmla="*/ 2251543 h 2251543"/>
              <a:gd name="connsiteX5" fmla="*/ 0 w 3960192"/>
              <a:gd name="connsiteY5" fmla="*/ 271447 h 2251543"/>
              <a:gd name="connsiteX6" fmla="*/ 10223 w 3960192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251543">
                <a:moveTo>
                  <a:pt x="20753" y="0"/>
                </a:moveTo>
                <a:lnTo>
                  <a:pt x="3939439" y="0"/>
                </a:lnTo>
                <a:lnTo>
                  <a:pt x="3949969" y="68994"/>
                </a:lnTo>
                <a:cubicBezTo>
                  <a:pt x="3956729" y="135559"/>
                  <a:pt x="3960192" y="203099"/>
                  <a:pt x="3960192" y="271447"/>
                </a:cubicBezTo>
                <a:cubicBezTo>
                  <a:pt x="3960192" y="1365024"/>
                  <a:pt x="3073673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3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az 4" descr="Obraz zawierający trawa, tort, zielony, siedzi&#10;&#10;Opis wygenerowany automatycznie">
            <a:extLst>
              <a:ext uri="{FF2B5EF4-FFF2-40B4-BE49-F238E27FC236}">
                <a16:creationId xmlns:a16="http://schemas.microsoft.com/office/drawing/2014/main" id="{5709285D-7CB0-7940-9C7A-BEB1991EF9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90" r="1" b="6893"/>
          <a:stretch/>
        </p:blipFill>
        <p:spPr>
          <a:xfrm>
            <a:off x="1860024" y="1"/>
            <a:ext cx="3674754" cy="2106932"/>
          </a:xfrm>
          <a:custGeom>
            <a:avLst/>
            <a:gdLst/>
            <a:ahLst/>
            <a:cxnLst/>
            <a:rect l="l" t="t" r="r" b="b"/>
            <a:pathLst>
              <a:path w="3674754" h="2106932">
                <a:moveTo>
                  <a:pt x="21954" y="0"/>
                </a:moveTo>
                <a:lnTo>
                  <a:pt x="3652800" y="0"/>
                </a:lnTo>
                <a:lnTo>
                  <a:pt x="3665268" y="81694"/>
                </a:lnTo>
                <a:cubicBezTo>
                  <a:pt x="3671541" y="143461"/>
                  <a:pt x="3674754" y="206133"/>
                  <a:pt x="3674754" y="269555"/>
                </a:cubicBezTo>
                <a:cubicBezTo>
                  <a:pt x="3674754" y="1284311"/>
                  <a:pt x="2852132" y="2106932"/>
                  <a:pt x="1837377" y="2106932"/>
                </a:cubicBezTo>
                <a:cubicBezTo>
                  <a:pt x="822622" y="2106932"/>
                  <a:pt x="0" y="1284311"/>
                  <a:pt x="0" y="269555"/>
                </a:cubicBezTo>
                <a:cubicBezTo>
                  <a:pt x="0" y="206133"/>
                  <a:pt x="3214" y="143461"/>
                  <a:pt x="9486" y="81694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5" name="Freeform 68">
            <a:extLst>
              <a:ext uri="{FF2B5EF4-FFF2-40B4-BE49-F238E27FC236}">
                <a16:creationId xmlns:a16="http://schemas.microsoft.com/office/drawing/2014/main" id="{FEBD362A-CC27-47D9-8FC3-A5E91BA07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2701"/>
            <a:ext cx="4956705" cy="3945299"/>
          </a:xfrm>
          <a:custGeom>
            <a:avLst/>
            <a:gdLst>
              <a:gd name="connsiteX0" fmla="*/ 2718646 w 4956705"/>
              <a:gd name="connsiteY0" fmla="*/ 0 h 3945299"/>
              <a:gd name="connsiteX1" fmla="*/ 4816486 w 4956705"/>
              <a:gd name="connsiteY1" fmla="*/ 989335 h 3945299"/>
              <a:gd name="connsiteX2" fmla="*/ 4956705 w 4956705"/>
              <a:gd name="connsiteY2" fmla="*/ 1176848 h 3945299"/>
              <a:gd name="connsiteX3" fmla="*/ 4956705 w 4956705"/>
              <a:gd name="connsiteY3" fmla="*/ 3945299 h 3945299"/>
              <a:gd name="connsiteX4" fmla="*/ 294783 w 4956705"/>
              <a:gd name="connsiteY4" fmla="*/ 3945299 h 3945299"/>
              <a:gd name="connsiteX5" fmla="*/ 213645 w 4956705"/>
              <a:gd name="connsiteY5" fmla="*/ 3776866 h 3945299"/>
              <a:gd name="connsiteX6" fmla="*/ 0 w 4956705"/>
              <a:gd name="connsiteY6" fmla="*/ 2718646 h 3945299"/>
              <a:gd name="connsiteX7" fmla="*/ 2718646 w 4956705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6705" h="3945299">
                <a:moveTo>
                  <a:pt x="2718646" y="0"/>
                </a:moveTo>
                <a:cubicBezTo>
                  <a:pt x="3563221" y="0"/>
                  <a:pt x="4317846" y="385123"/>
                  <a:pt x="4816486" y="989335"/>
                </a:cubicBezTo>
                <a:lnTo>
                  <a:pt x="4956705" y="1176848"/>
                </a:lnTo>
                <a:lnTo>
                  <a:pt x="4956705" y="3945299"/>
                </a:lnTo>
                <a:lnTo>
                  <a:pt x="294783" y="3945299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Obraz 6" descr="Obraz zawierający kubek, stół, wewnątrz, siedzi&#10;&#10;Opis wygenerowany automatycznie">
            <a:extLst>
              <a:ext uri="{FF2B5EF4-FFF2-40B4-BE49-F238E27FC236}">
                <a16:creationId xmlns:a16="http://schemas.microsoft.com/office/drawing/2014/main" id="{C8FC64D9-D7EB-B94F-87EC-B56EF48CE2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939" r="2" b="2"/>
          <a:stretch/>
        </p:blipFill>
        <p:spPr>
          <a:xfrm>
            <a:off x="20" y="3076732"/>
            <a:ext cx="4792654" cy="3781268"/>
          </a:xfrm>
          <a:custGeom>
            <a:avLst/>
            <a:gdLst/>
            <a:ahLst/>
            <a:cxnLst/>
            <a:rect l="l" t="t" r="r" b="b"/>
            <a:pathLst>
              <a:path w="4792674" h="3781268">
                <a:moveTo>
                  <a:pt x="2238059" y="0"/>
                </a:moveTo>
                <a:cubicBezTo>
                  <a:pt x="3648934" y="0"/>
                  <a:pt x="4792674" y="1143740"/>
                  <a:pt x="4792674" y="2554615"/>
                </a:cubicBezTo>
                <a:cubicBezTo>
                  <a:pt x="4792674" y="2995514"/>
                  <a:pt x="4680980" y="3410325"/>
                  <a:pt x="4484346" y="3772297"/>
                </a:cubicBezTo>
                <a:lnTo>
                  <a:pt x="4478895" y="3781268"/>
                </a:lnTo>
                <a:lnTo>
                  <a:pt x="0" y="3781268"/>
                </a:lnTo>
                <a:lnTo>
                  <a:pt x="0" y="1323391"/>
                </a:lnTo>
                <a:lnTo>
                  <a:pt x="119732" y="1126306"/>
                </a:lnTo>
                <a:cubicBezTo>
                  <a:pt x="578815" y="446774"/>
                  <a:pt x="1356262" y="0"/>
                  <a:pt x="2238059" y="0"/>
                </a:cubicBez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A558C6-9961-A04E-8C1C-C17D5A4EB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7546" y="1668162"/>
            <a:ext cx="5995126" cy="4839710"/>
          </a:xfrm>
        </p:spPr>
        <p:txBody>
          <a:bodyPr anchor="ctr">
            <a:normAutofit lnSpcReduction="10000"/>
          </a:bodyPr>
          <a:lstStyle/>
          <a:p>
            <a:pPr marL="0" indent="0" algn="just">
              <a:buNone/>
            </a:pPr>
            <a:r>
              <a:rPr lang="pl-PL" sz="2400" b="1" dirty="0">
                <a:solidFill>
                  <a:srgbClr val="000000"/>
                </a:solidFill>
              </a:rPr>
              <a:t>Walizka i kosz – </a:t>
            </a:r>
            <a:r>
              <a:rPr lang="pl-PL" sz="2400" dirty="0">
                <a:solidFill>
                  <a:srgbClr val="000000"/>
                </a:solidFill>
              </a:rPr>
              <a:t>rozdajemy po kilka żółtych karteczek, prosimy wychowanków, aby wpisali na nich, co dobrego wynoszą z tych zajęć, co im się podobało, co zaciekawiło i włożyli je do walizki. Na drugiej części kartek, to co im się nie podobało, było trudne, źle wytłumaczone i wrzucili do kosza. Do dzielenia się zapraszamy wszystkich wychowanków. </a:t>
            </a:r>
          </a:p>
          <a:p>
            <a:pPr marL="0" indent="0" algn="just">
              <a:buNone/>
            </a:pPr>
            <a:r>
              <a:rPr lang="pl-PL" sz="2400" dirty="0">
                <a:solidFill>
                  <a:srgbClr val="000000"/>
                </a:solidFill>
              </a:rPr>
              <a:t>W przypadku zajęć przeprowadzonych online, uczestnicy podaj hasło: </a:t>
            </a:r>
            <a:r>
              <a:rPr lang="pl-PL" sz="2400" b="1" dirty="0">
                <a:solidFill>
                  <a:srgbClr val="000000"/>
                </a:solidFill>
              </a:rPr>
              <a:t>walizka</a:t>
            </a:r>
            <a:r>
              <a:rPr lang="pl-PL" sz="2400" dirty="0">
                <a:solidFill>
                  <a:srgbClr val="000000"/>
                </a:solidFill>
              </a:rPr>
              <a:t> i zabierają głos, mówiąc o swoich pozytywnych odczuciach. Oraz hasło: </a:t>
            </a:r>
            <a:r>
              <a:rPr lang="pl-PL" sz="2400" b="1" dirty="0">
                <a:solidFill>
                  <a:srgbClr val="000000"/>
                </a:solidFill>
              </a:rPr>
              <a:t>kosz</a:t>
            </a:r>
            <a:r>
              <a:rPr lang="pl-PL" sz="2400" dirty="0">
                <a:solidFill>
                  <a:srgbClr val="000000"/>
                </a:solidFill>
              </a:rPr>
              <a:t>, mówiąc o negatywnych. </a:t>
            </a:r>
          </a:p>
          <a:p>
            <a:pPr marL="0" indent="0" algn="just">
              <a:buNone/>
            </a:pPr>
            <a:r>
              <a:rPr lang="pl-PL" sz="2400" dirty="0">
                <a:solidFill>
                  <a:srgbClr val="000000"/>
                </a:solidFill>
              </a:rPr>
              <a:t>Zapraszamy do dyskusji! </a:t>
            </a:r>
            <a:r>
              <a:rPr lang="pl-PL" sz="2400" dirty="0">
                <a:solidFill>
                  <a:srgbClr val="000000"/>
                </a:solidFill>
                <a:sym typeface="Wingdings" pitchFamily="2" charset="2"/>
              </a:rPr>
              <a:t> </a:t>
            </a:r>
            <a:endParaRPr lang="pl-PL" sz="1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560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05E4F47-B148-49E0-B472-BBF149315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A2CE8EB-F719-4F84-9E91-F538438CA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EA2423F-C832-5546-86D1-EA643A746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40" y="802956"/>
            <a:ext cx="4766330" cy="185586"/>
          </a:xfrm>
        </p:spPr>
        <p:txBody>
          <a:bodyPr>
            <a:normAutofit fontScale="90000"/>
          </a:bodyPr>
          <a:lstStyle/>
          <a:p>
            <a:endParaRPr lang="pl-PL" sz="3600" dirty="0">
              <a:solidFill>
                <a:srgbClr val="00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1F6468-5BF0-A24D-80DC-903572ACA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1482811"/>
            <a:ext cx="4765949" cy="429234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pl-PL" dirty="0">
                <a:solidFill>
                  <a:srgbClr val="000000"/>
                </a:solidFill>
              </a:rPr>
              <a:t>Dziękujemy za poświęcony czas i skorzystanie z zajęć.</a:t>
            </a:r>
          </a:p>
          <a:p>
            <a:pPr marL="0" indent="0" algn="ctr">
              <a:buNone/>
            </a:pPr>
            <a:endParaRPr lang="pl-PL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pl-PL" dirty="0">
                <a:solidFill>
                  <a:srgbClr val="000000"/>
                </a:solidFill>
              </a:rPr>
              <a:t>Zapraszamy już jutro na dokończenie cyklu o kawie.</a:t>
            </a:r>
          </a:p>
          <a:p>
            <a:pPr marL="0" indent="0" algn="ctr">
              <a:buNone/>
            </a:pPr>
            <a:endParaRPr lang="pl-PL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pl-PL" dirty="0">
                <a:solidFill>
                  <a:srgbClr val="000000"/>
                </a:solidFill>
              </a:rPr>
              <a:t>Ciao! A </a:t>
            </a:r>
            <a:r>
              <a:rPr lang="pl-PL" dirty="0" err="1">
                <a:solidFill>
                  <a:srgbClr val="000000"/>
                </a:solidFill>
              </a:rPr>
              <a:t>domani</a:t>
            </a:r>
            <a:r>
              <a:rPr lang="pl-PL" dirty="0">
                <a:solidFill>
                  <a:srgbClr val="000000"/>
                </a:solidFill>
              </a:rPr>
              <a:t>! </a:t>
            </a:r>
            <a:r>
              <a:rPr lang="pl-PL" dirty="0">
                <a:solidFill>
                  <a:srgbClr val="000000"/>
                </a:solidFill>
                <a:sym typeface="Wingdings" pitchFamily="2" charset="2"/>
              </a:rPr>
              <a:t> </a:t>
            </a: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5" name="Freeform 50">
            <a:extLst>
              <a:ext uri="{FF2B5EF4-FFF2-40B4-BE49-F238E27FC236}">
                <a16:creationId xmlns:a16="http://schemas.microsoft.com/office/drawing/2014/main" id="{684BF3E1-C321-4F38-85CF-FEBBEEC15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az 4" descr="Obraz zawierający małe, trzymający, siedzi, stół&#10;&#10;Opis wygenerowany automatycznie">
            <a:extLst>
              <a:ext uri="{FF2B5EF4-FFF2-40B4-BE49-F238E27FC236}">
                <a16:creationId xmlns:a16="http://schemas.microsoft.com/office/drawing/2014/main" id="{3342A1BB-F733-B448-B37A-9FD5C9567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08392" y="1819656"/>
            <a:ext cx="4142232" cy="414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77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71AB15-84CF-C642-9C73-DE9201B40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Kawa: włoskie sposoby na urodę.</a:t>
            </a:r>
            <a:br>
              <a:rPr lang="pl-PL" dirty="0"/>
            </a:br>
            <a:r>
              <a:rPr lang="pl-PL" i="1" dirty="0"/>
              <a:t>Il </a:t>
            </a:r>
            <a:r>
              <a:rPr lang="pl-PL" i="1" dirty="0" err="1"/>
              <a:t>caffè</a:t>
            </a:r>
            <a:r>
              <a:rPr lang="pl-PL" i="1" dirty="0"/>
              <a:t>: i </a:t>
            </a:r>
            <a:r>
              <a:rPr lang="pl-PL" i="1" dirty="0" err="1"/>
              <a:t>trucchi</a:t>
            </a:r>
            <a:r>
              <a:rPr lang="pl-PL" i="1" dirty="0"/>
              <a:t> </a:t>
            </a:r>
            <a:r>
              <a:rPr lang="pl-PL" i="1" dirty="0" err="1"/>
              <a:t>italiani</a:t>
            </a:r>
            <a:r>
              <a:rPr lang="pl-PL" i="1" dirty="0"/>
              <a:t> per la </a:t>
            </a:r>
            <a:r>
              <a:rPr lang="pl-PL" i="1" dirty="0" err="1"/>
              <a:t>bellezza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6A12CF-4494-F74E-966F-0C2189549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Nauczyciel prowadzący: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Anna Trzcińska 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Miejsce i termin: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zajęcia online dla ZSS nr 78 w IPCZD, listopad 2020 r. 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Grupa: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starsza wychowanków 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Kompetencje kluczowe: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porozumiewanie się w języku ojczystym, umiejętność uczenia się, społeczne i obywatelskie, świadomość i ekspresja kulturowa, naukowe.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Cele ogólne: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zwrócenie uwagi na piękno i różnice otaczającego nas świata, rozwijanie poczucia estetyki i wrażliwości, rozwijanie zainteresowań związanych z kulturą innego narodu europejskiego, pobudzanie aktywności pacjentów, budowanie i wzmacnianie relacji z rodzicami, doskonalenie umiejętności pracy zdalnej. 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Cele szczegółowe: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poznanie włoskich sposobów na urodę z wykorzystaniem kawy, pobudzanie aktywności umysłowej, stymulowanie koncentracji i uwagi, rozwijanie zainteresowań kulturowych. 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Cele terapeutyczne: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łagodzenie napięć emocjonalnych związanych z leczeniem oraz z pobytem w szpitalu poprzez udział w zajęciach, rozpoznawanie swoich mocnych stron, rozwijanie szacunku do innych kultur i siebie, dostarczanie pozytywnych treści o sobie, budowanie poczucia bezpieczeństwa, szacunku i zaufania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23608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D8902E-8C46-A84A-B92E-FF1E5A204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731B54-FD2D-2747-8512-B2BB8AFD2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9686"/>
            <a:ext cx="10515600" cy="528727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Metody: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podająca – objaśnienia, polecenia. 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Środki dydaktyczne: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prezentacja PowerPoint, link: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https://donna.fanpage.it/elimina-la-forfora-e-combatte-la-cellulite-ecco-gli-utilizzi-alternativi-del-caffe/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(dostęp: 19.11.2020)</a:t>
            </a:r>
          </a:p>
          <a:p>
            <a:pPr marL="0" indent="0">
              <a:buNone/>
            </a:pPr>
            <a:r>
              <a:rPr lang="pl-PL" dirty="0"/>
              <a:t>Zdjęcia: </a:t>
            </a:r>
            <a:r>
              <a:rPr lang="pl-PL" dirty="0">
                <a:hlinkClick r:id="rId3"/>
              </a:rPr>
              <a:t>https://cdn.pixabay.com/photo/2016/06/25/20/02/coffee-1479518_960_720.jpg</a:t>
            </a:r>
            <a:r>
              <a:rPr lang="pl-PL" dirty="0"/>
              <a:t>, </a:t>
            </a:r>
            <a:r>
              <a:rPr lang="pl-PL" dirty="0">
                <a:hlinkClick r:id="rId4"/>
              </a:rPr>
              <a:t>http://viverealmeglio.it/wp-content/uploads/2018/06/pulizia-del-viso-300x290.png</a:t>
            </a:r>
            <a:r>
              <a:rPr lang="pl-PL" dirty="0"/>
              <a:t>, </a:t>
            </a:r>
            <a:r>
              <a:rPr lang="pl-PL" dirty="0">
                <a:hlinkClick r:id="rId5"/>
              </a:rPr>
              <a:t>https://62e528761d0685343e1c-f3d1b99a743ffa4142d9d7f1978d9686.ssl.cf2.rackcdn.com/files/85834/width1356x668/image-20150622-3374-mhz3sz.jpg</a:t>
            </a:r>
            <a:r>
              <a:rPr lang="pl-PL" dirty="0"/>
              <a:t>, </a:t>
            </a:r>
            <a:r>
              <a:rPr lang="pl-PL" dirty="0">
                <a:hlinkClick r:id="rId6"/>
              </a:rPr>
              <a:t>http://1.bp.blogspot.com/_WyQCv0OjRrw/S7EQOQ3EltI/AAAAAAAAAIk/FwNR_r-DbUI/w1200-h630-p-k-no-nu/ricostruzione_unghie02.jpg</a:t>
            </a:r>
            <a:r>
              <a:rPr lang="pl-PL" dirty="0"/>
              <a:t>, </a:t>
            </a:r>
            <a:r>
              <a:rPr lang="pl-PL" dirty="0">
                <a:hlinkClick r:id="rId7"/>
              </a:rPr>
              <a:t>http://static.likers.it.s3.amazonaws.com/robadadonne/files/2011/04/hairmodel.jpg</a:t>
            </a:r>
            <a:r>
              <a:rPr lang="pl-PL" dirty="0"/>
              <a:t>, </a:t>
            </a:r>
            <a:r>
              <a:rPr lang="pl-PL" dirty="0">
                <a:hlinkClick r:id="rId8"/>
              </a:rPr>
              <a:t>https://i.stack.imgur.com/IGOeL.jpg</a:t>
            </a:r>
            <a:r>
              <a:rPr lang="pl-PL" dirty="0"/>
              <a:t>, </a:t>
            </a:r>
            <a:r>
              <a:rPr lang="pl-PL" dirty="0">
                <a:hlinkClick r:id="rId9"/>
              </a:rPr>
              <a:t>https://troppodolce.it/wp-content/uploads/2013/12/Come-fare-una-maschera-viso-al-cioccolato.jpg</a:t>
            </a:r>
            <a:r>
              <a:rPr lang="pl-PL" dirty="0"/>
              <a:t>, </a:t>
            </a:r>
            <a:r>
              <a:rPr lang="pl-PL" dirty="0">
                <a:hlinkClick r:id="rId10"/>
              </a:rPr>
              <a:t>https://www.innaturale.com/wp-content/uploads/2020/07/maschera-capelli-miele-fb.jpg</a:t>
            </a:r>
            <a:r>
              <a:rPr lang="pl-PL" dirty="0"/>
              <a:t>, </a:t>
            </a:r>
            <a:r>
              <a:rPr lang="pl-PL" dirty="0">
                <a:hlinkClick r:id="rId11"/>
              </a:rPr>
              <a:t>https://www.lagazzettadimassaecarrara.it/assets/Uploads/articoli/_resampled/OptimizedImageW10/18-estetica21.jpg</a:t>
            </a:r>
            <a:r>
              <a:rPr lang="pl-PL" dirty="0"/>
              <a:t>, </a:t>
            </a:r>
            <a:r>
              <a:rPr lang="pl-PL" dirty="0">
                <a:hlinkClick r:id="rId12"/>
              </a:rPr>
              <a:t>https://www.ambientebio.it/wp-content/themes/yootheme/cache/Pelle-secca-b36390aa.jpeg</a:t>
            </a:r>
            <a:r>
              <a:rPr lang="pl-PL" dirty="0"/>
              <a:t>, </a:t>
            </a:r>
            <a:r>
              <a:rPr lang="pl-PL" dirty="0">
                <a:hlinkClick r:id="rId13"/>
              </a:rPr>
              <a:t>https://lavienfashion.files.wordpress.com/2014/05/pedicure.jpg</a:t>
            </a:r>
            <a:r>
              <a:rPr lang="pl-PL" dirty="0"/>
              <a:t> (dostęp: 19.11.2020)</a:t>
            </a:r>
          </a:p>
        </p:txBody>
      </p:sp>
    </p:spTree>
    <p:extLst>
      <p:ext uri="{BB962C8B-B14F-4D97-AF65-F5344CB8AC3E}">
        <p14:creationId xmlns:p14="http://schemas.microsoft.com/office/powerpoint/2010/main" val="3893662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9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1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37A17DE-A36B-DC47-BEF6-F46D8670D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202452"/>
          </a:xfrm>
        </p:spPr>
        <p:txBody>
          <a:bodyPr>
            <a:normAutofit fontScale="90000"/>
          </a:bodyPr>
          <a:lstStyle/>
          <a:p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138487-E67E-AE4A-A4DD-B874294B8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1235676"/>
            <a:ext cx="4706803" cy="5375189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pl-PL" sz="2400" dirty="0">
                <a:solidFill>
                  <a:srgbClr val="000000"/>
                </a:solidFill>
              </a:rPr>
              <a:t>Kawa to jeden ze składników, którego nie brakuje we włoskiej spiżarni. Idealna na przebudzenie, pięciominutową przerwę w pracy czy powód do spotkań towarzyskich. Ale czy wiesz, że możesz jej używać także na inne sposoby? </a:t>
            </a:r>
          </a:p>
          <a:p>
            <a:pPr marL="0" indent="0" algn="just">
              <a:buNone/>
            </a:pPr>
            <a:r>
              <a:rPr lang="pl-PL" sz="2400" dirty="0">
                <a:solidFill>
                  <a:srgbClr val="000000"/>
                </a:solidFill>
              </a:rPr>
              <a:t>We włoskiej rzeczywistości zastosowanie kawy daleko wykracza poza kuchnię. Kawa może być panaceum na piękno skóry, włosów, jak i być pomocna w walce z cellulitem. </a:t>
            </a:r>
          </a:p>
          <a:p>
            <a:pPr marL="0" indent="0" algn="just">
              <a:buNone/>
            </a:pPr>
            <a:r>
              <a:rPr lang="pl-PL" sz="2400" dirty="0">
                <a:solidFill>
                  <a:srgbClr val="000000"/>
                </a:solidFill>
              </a:rPr>
              <a:t>Oto jak Włoszki wykorzystują kawę dla poprawienia swojej urody…</a:t>
            </a:r>
          </a:p>
          <a:p>
            <a:pPr marL="0" indent="0" algn="just">
              <a:buNone/>
            </a:pPr>
            <a:br>
              <a:rPr lang="pl-PL" sz="2400" dirty="0">
                <a:solidFill>
                  <a:srgbClr val="000000"/>
                </a:solidFill>
              </a:rPr>
            </a:br>
            <a:endParaRPr lang="pl-PL" sz="2400" dirty="0">
              <a:solidFill>
                <a:srgbClr val="000000"/>
              </a:solidFill>
            </a:endParaRPr>
          </a:p>
        </p:txBody>
      </p:sp>
      <p:sp>
        <p:nvSpPr>
          <p:cNvPr id="28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Obraz 7" descr="Obraz zawierający drewniane, kawa, stół, kubek&#10;&#10;Opis wygenerowany automatycznie">
            <a:extLst>
              <a:ext uri="{FF2B5EF4-FFF2-40B4-BE49-F238E27FC236}">
                <a16:creationId xmlns:a16="http://schemas.microsoft.com/office/drawing/2014/main" id="{292F85F9-56EF-E644-900A-2D2831D7A5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7067" r="7772" b="2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13602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663515-9FD8-F64D-8E7F-39071CB12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pl-PL" sz="3600"/>
              <a:t>1. Redukuje cellulit</a:t>
            </a:r>
          </a:p>
        </p:txBody>
      </p:sp>
      <p:pic>
        <p:nvPicPr>
          <p:cNvPr id="5" name="Obraz 4" descr="Obraz zawierający osoba, odzież, wewnątrz, kobieta&#10;&#10;Opis wygenerowany automatycznie">
            <a:extLst>
              <a:ext uri="{FF2B5EF4-FFF2-40B4-BE49-F238E27FC236}">
                <a16:creationId xmlns:a16="http://schemas.microsoft.com/office/drawing/2014/main" id="{C4626FDD-E396-3A42-9CE6-01CCA4432A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2889" b="15315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CE5AA3-422D-CC43-B9F8-614290BE9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1482" y="3752850"/>
            <a:ext cx="8817914" cy="2452687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l-PL" sz="1600" dirty="0"/>
              <a:t>Kofeina jest stosowana w wielu produktach antycellulitowych, ponieważ pozytywnie wspomaga krążenie i stagnację płynów. Dlatego Włoszki sięgają po ten produkt w walce z cellulitem domowymi sposobami. Jednym z nich jest mieszanka fusów z kawy z 1 łyżką płynu do kąpieli i ciepłej wody. Tak powstałą mieszankę należy nałożyć na uda jak maskę, pozostawić na 15 minut przed spłukaniem. Lub przygotować krem, mieszając mieloną kawę z olejem migdałowym, nakładając go na newralgiczne miejsca przed wzięciem prysznica. Innym sposobem jest podgrzanie fusów kawy w kuchence mikrofalowej i wymieszanie ich z łyżką oliwy z oliwek z pierwszego tłoczenia. Nałóż mieszaninę na obszary, które mają być leczone, owiń je folią spożywczą i pozostaw na 15 minut. Następnie zdejmij folię i spłucz ciepłą wodą. Powtarzaj to 2-3 razy w tygodniu.</a:t>
            </a:r>
          </a:p>
        </p:txBody>
      </p:sp>
    </p:spTree>
    <p:extLst>
      <p:ext uri="{BB962C8B-B14F-4D97-AF65-F5344CB8AC3E}">
        <p14:creationId xmlns:p14="http://schemas.microsoft.com/office/powerpoint/2010/main" val="1083847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7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98C36EE6-6D28-C445-BA19-8E3187A6E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pl-PL" sz="4000">
                <a:solidFill>
                  <a:srgbClr val="FFFFFF"/>
                </a:solidFill>
              </a:rPr>
              <a:t>2. Eliminuje nieprzyjemny zapach z rąk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943E06-B19C-494F-B78B-D9FDB33A7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/>
              <a:t>W kuchni często zdarza się, że na dłoniach pozostaje zapach niektórych potraw, których trudno się pozbyć, jak na przykład ryba czy cebula. Aby pozbyć się nieprzyjemnego zapachu, Włoszki wcierają w dłonie zmieloną kawę, następnie spłukują ciepłą wodą.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D2AB81F-FDD5-214E-8BAD-F1C0FD2839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4783" r="-2" b="8562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43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osoba, kobieta, młode, trzymający&#10;&#10;Opis wygenerowany automatycznie">
            <a:extLst>
              <a:ext uri="{FF2B5EF4-FFF2-40B4-BE49-F238E27FC236}">
                <a16:creationId xmlns:a16="http://schemas.microsoft.com/office/drawing/2014/main" id="{F221BD7E-AD57-4A47-B260-B204C31958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406" r="15667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A2EFB1F-ECA5-FB4A-A5EA-418E451C0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000000"/>
                </a:solidFill>
              </a:rPr>
              <a:t>3. Środek na włosy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FB9E89D-A92F-E242-A653-C465EC4ED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205" y="1927654"/>
            <a:ext cx="5955957" cy="4609070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pl-PL" sz="2400" dirty="0">
                <a:solidFill>
                  <a:srgbClr val="000000"/>
                </a:solidFill>
              </a:rPr>
              <a:t>Na włosy Włoszki przygotowują kurację upiększającą na bazie kawy, która nadaje włosom połysk, złuszcza skórę głowy oraz stymulując meszki włosowe przyczynia się do ich wzrostu. Kofeina pomaga także w walce z łupieżem. </a:t>
            </a:r>
          </a:p>
          <a:p>
            <a:pPr marL="0" indent="0" algn="just">
              <a:buNone/>
            </a:pPr>
            <a:r>
              <a:rPr lang="pl-PL" sz="2400" dirty="0">
                <a:solidFill>
                  <a:srgbClr val="000000"/>
                </a:solidFill>
              </a:rPr>
              <a:t>W tym celu warto spłukać włosy zimną kawą lub wetrzeć fusy po kawie w skórę głowy, masując włosy od nasady po same końce. Następnie owinąć włosy przezroczystą folią, pozostawić na 15 minut przed spłukaniem. </a:t>
            </a:r>
          </a:p>
        </p:txBody>
      </p:sp>
    </p:spTree>
    <p:extLst>
      <p:ext uri="{BB962C8B-B14F-4D97-AF65-F5344CB8AC3E}">
        <p14:creationId xmlns:p14="http://schemas.microsoft.com/office/powerpoint/2010/main" val="430563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00060A-B230-D04A-88A2-D0DDCE5E3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pl-PL" sz="3600"/>
              <a:t>4. Naturalna farba do włosów</a:t>
            </a:r>
          </a:p>
        </p:txBody>
      </p:sp>
      <p:pic>
        <p:nvPicPr>
          <p:cNvPr id="5" name="Obraz 4" descr="Obraz zawierający wewnątrz, osoba, łóżko, leżące&#10;&#10;Opis wygenerowany automatycznie">
            <a:extLst>
              <a:ext uri="{FF2B5EF4-FFF2-40B4-BE49-F238E27FC236}">
                <a16:creationId xmlns:a16="http://schemas.microsoft.com/office/drawing/2014/main" id="{86BCF6CD-3F8F-3747-8EF9-40695D1999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994" b="18035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D0A135-A289-E04E-A28D-95C0227E0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l-PL" sz="2400" dirty="0"/>
              <a:t>Jeśli chcesz uzyskać piękne brązowe refleksy na swoich włosach, wzorem Włoszek, możesz użyć płynnej kawy i rozcieńczyć ją z wodą. Tak powstały płyn nałóż na włosy przed myciem, pozostaw na co najmniej pół godziny, a następnie umyj włosy jak zwykle. Powtarzaj co najmniej raz w tygodniu, aby zachować akcenty w kolorze kawy. </a:t>
            </a:r>
            <a:br>
              <a:rPr lang="pl-PL" sz="2400" dirty="0"/>
            </a:b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373327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92D6A8F-AA56-9A4D-A81C-84B4DCF14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000000"/>
                </a:solidFill>
              </a:rPr>
              <a:t>5. Naturalny peeling do twarzy i ciała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C04985-6ED3-354B-AFD4-141DBD61A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l-PL" sz="2000" dirty="0">
                <a:solidFill>
                  <a:srgbClr val="000000"/>
                </a:solidFill>
              </a:rPr>
              <a:t>To włoski sposób znany od starożytności. Prosty, skuteczny i dobroczynny dla skóry. Wystarczy połączyć fusy z kawy z oliwą z oliwek. Następnie delikatnymi ruchami, by nie pokaleczyć skóry (drobinki kawy są najczęściej ostre) masować skórę twarzy i ciała. Dzięki odżywczemu działaniu oliwy, oprócz czystszej skóry będzie ona również bardziej miękka.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rgbClr val="000000"/>
                </a:solidFill>
              </a:rPr>
              <a:t>Sposób ten ma jednak jedną wadę: po kuracji wanna wymaga gruntownego mycia. Ale czego się nie robi dla urody </a:t>
            </a:r>
            <a:r>
              <a:rPr lang="pl-PL" sz="2000" dirty="0">
                <a:solidFill>
                  <a:srgbClr val="000000"/>
                </a:solidFill>
                <a:sym typeface="Wingdings" pitchFamily="2" charset="2"/>
              </a:rPr>
              <a:t> </a:t>
            </a:r>
            <a:endParaRPr lang="pl-PL" sz="2000" dirty="0">
              <a:solidFill>
                <a:srgbClr val="000000"/>
              </a:solidFill>
            </a:endParaRPr>
          </a:p>
        </p:txBody>
      </p:sp>
      <p:sp>
        <p:nvSpPr>
          <p:cNvPr id="18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Obraz 7" descr="Obraz zawierający talerz, tort, siedzi, żywność&#10;&#10;Opis wygenerowany automatycznie">
            <a:extLst>
              <a:ext uri="{FF2B5EF4-FFF2-40B4-BE49-F238E27FC236}">
                <a16:creationId xmlns:a16="http://schemas.microsoft.com/office/drawing/2014/main" id="{3E15A6EB-12A5-E34B-A365-C42EDAA99F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1479" r="6620" b="3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5153215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1391</Words>
  <Application>Microsoft Office PowerPoint</Application>
  <PresentationFormat>Panoramiczny</PresentationFormat>
  <Paragraphs>49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Helvetica Neue Medium</vt:lpstr>
      <vt:lpstr>Wingdings</vt:lpstr>
      <vt:lpstr>Motyw pakietu Office</vt:lpstr>
      <vt:lpstr>Kawa:  włoskie sposoby na urodę </vt:lpstr>
      <vt:lpstr>Kawa: włoskie sposoby na urodę. Il caffè: i trucchi italiani per la bellezza</vt:lpstr>
      <vt:lpstr>Prezentacja programu PowerPoint</vt:lpstr>
      <vt:lpstr>Prezentacja programu PowerPoint</vt:lpstr>
      <vt:lpstr>1. Redukuje cellulit</vt:lpstr>
      <vt:lpstr>2. Eliminuje nieprzyjemny zapach z rąk</vt:lpstr>
      <vt:lpstr>3. Środek na włosy</vt:lpstr>
      <vt:lpstr>4. Naturalna farba do włosów</vt:lpstr>
      <vt:lpstr>5. Naturalny peeling do twarzy i ciała</vt:lpstr>
      <vt:lpstr>6. Eliminuje worki  i cienie pod oczami</vt:lpstr>
      <vt:lpstr>7. Oczyszcza skórę twarzy</vt:lpstr>
      <vt:lpstr>8. Ujędrnia twarz</vt:lpstr>
      <vt:lpstr>9. Maska do skóry suchej</vt:lpstr>
      <vt:lpstr>10. Relaks dla stóp </vt:lpstr>
      <vt:lpstr>Ewaluacja zajęć  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Kawa:  włoskie sposoby na urodę</dc:title>
  <dc:creator>Trzcińska Anna - włoski</dc:creator>
  <cp:lastModifiedBy>Vostro 15</cp:lastModifiedBy>
  <cp:revision>13</cp:revision>
  <dcterms:created xsi:type="dcterms:W3CDTF">2020-11-19T10:20:22Z</dcterms:created>
  <dcterms:modified xsi:type="dcterms:W3CDTF">2020-11-19T12:42:12Z</dcterms:modified>
</cp:coreProperties>
</file>