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30DF544-D0BA-4880-A013-0D6ADAEC4FE3}" type="datetimeFigureOut">
              <a:rPr lang="pl-PL" smtClean="0"/>
              <a:pPr/>
              <a:t>18.12.2020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550FBD7-E521-43F9-89F1-DC280AF94875}"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DF544-D0BA-4880-A013-0D6ADAEC4FE3}" type="datetimeFigureOut">
              <a:rPr lang="pl-PL" smtClean="0"/>
              <a:pPr/>
              <a:t>18.12.2020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0FBD7-E521-43F9-89F1-DC280AF9487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err="1"/>
              <a:t>Kampinowski</a:t>
            </a:r>
            <a:r>
              <a:rPr lang="pl-PL" dirty="0"/>
              <a:t> Park Narodowy</a:t>
            </a:r>
          </a:p>
        </p:txBody>
      </p:sp>
      <p:pic>
        <p:nvPicPr>
          <p:cNvPr id="4" name="Obraz 3" descr="images (14).jpg"/>
          <p:cNvPicPr>
            <a:picLocks noChangeAspect="1"/>
          </p:cNvPicPr>
          <p:nvPr/>
        </p:nvPicPr>
        <p:blipFill>
          <a:blip r:embed="rId2" cstate="print"/>
          <a:stretch>
            <a:fillRect/>
          </a:stretch>
        </p:blipFill>
        <p:spPr>
          <a:xfrm>
            <a:off x="3563888" y="260648"/>
            <a:ext cx="2143125" cy="2143125"/>
          </a:xfrm>
          <a:prstGeom prst="rect">
            <a:avLst/>
          </a:prstGeom>
        </p:spPr>
      </p:pic>
      <p:pic>
        <p:nvPicPr>
          <p:cNvPr id="5" name="Obraz 4" descr="images (11).jpg"/>
          <p:cNvPicPr>
            <a:picLocks noChangeAspect="1"/>
          </p:cNvPicPr>
          <p:nvPr/>
        </p:nvPicPr>
        <p:blipFill>
          <a:blip r:embed="rId3" cstate="print"/>
          <a:stretch>
            <a:fillRect/>
          </a:stretch>
        </p:blipFill>
        <p:spPr>
          <a:xfrm>
            <a:off x="3059832" y="3573016"/>
            <a:ext cx="3024336" cy="23042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ymbol zastępczy zawartości 3" descr="images (5).jpg"/>
          <p:cNvPicPr>
            <a:picLocks noGrp="1" noChangeAspect="1"/>
          </p:cNvPicPr>
          <p:nvPr>
            <p:ph idx="1"/>
          </p:nvPr>
        </p:nvPicPr>
        <p:blipFill>
          <a:blip r:embed="rId2" cstate="print"/>
          <a:stretch>
            <a:fillRect/>
          </a:stretch>
        </p:blipFill>
        <p:spPr>
          <a:xfrm>
            <a:off x="827584" y="692696"/>
            <a:ext cx="3096344" cy="2160240"/>
          </a:xfrm>
        </p:spPr>
      </p:pic>
      <p:pic>
        <p:nvPicPr>
          <p:cNvPr id="5" name="Obraz 4" descr="images (37).jpg"/>
          <p:cNvPicPr>
            <a:picLocks noChangeAspect="1"/>
          </p:cNvPicPr>
          <p:nvPr/>
        </p:nvPicPr>
        <p:blipFill>
          <a:blip r:embed="rId3" cstate="print"/>
          <a:stretch>
            <a:fillRect/>
          </a:stretch>
        </p:blipFill>
        <p:spPr>
          <a:xfrm>
            <a:off x="5076056" y="692696"/>
            <a:ext cx="3312368" cy="2088232"/>
          </a:xfrm>
          <a:prstGeom prst="rect">
            <a:avLst/>
          </a:prstGeom>
        </p:spPr>
      </p:pic>
      <p:pic>
        <p:nvPicPr>
          <p:cNvPr id="7" name="Obraz 6" descr="images (45).jpg"/>
          <p:cNvPicPr>
            <a:picLocks noChangeAspect="1"/>
          </p:cNvPicPr>
          <p:nvPr/>
        </p:nvPicPr>
        <p:blipFill>
          <a:blip r:embed="rId4" cstate="print"/>
          <a:stretch>
            <a:fillRect/>
          </a:stretch>
        </p:blipFill>
        <p:spPr>
          <a:xfrm>
            <a:off x="4932040" y="3356992"/>
            <a:ext cx="3312368" cy="2376264"/>
          </a:xfrm>
          <a:prstGeom prst="rect">
            <a:avLst/>
          </a:prstGeom>
        </p:spPr>
      </p:pic>
      <p:pic>
        <p:nvPicPr>
          <p:cNvPr id="8" name="Obraz 7" descr="images (42).jpg"/>
          <p:cNvPicPr>
            <a:picLocks noChangeAspect="1"/>
          </p:cNvPicPr>
          <p:nvPr/>
        </p:nvPicPr>
        <p:blipFill>
          <a:blip r:embed="rId5" cstate="print"/>
          <a:stretch>
            <a:fillRect/>
          </a:stretch>
        </p:blipFill>
        <p:spPr>
          <a:xfrm>
            <a:off x="1043608" y="3645024"/>
            <a:ext cx="3240782" cy="23762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ymbol zastępczy zawartości 3" descr="pobrane (8).jpg"/>
          <p:cNvPicPr>
            <a:picLocks noGrp="1" noChangeAspect="1"/>
          </p:cNvPicPr>
          <p:nvPr>
            <p:ph idx="1"/>
          </p:nvPr>
        </p:nvPicPr>
        <p:blipFill>
          <a:blip r:embed="rId2" cstate="print"/>
          <a:stretch>
            <a:fillRect/>
          </a:stretch>
        </p:blipFill>
        <p:spPr>
          <a:xfrm>
            <a:off x="539552" y="548680"/>
            <a:ext cx="3240360" cy="2592288"/>
          </a:xfrm>
        </p:spPr>
      </p:pic>
      <p:pic>
        <p:nvPicPr>
          <p:cNvPr id="5" name="Obraz 4" descr="images (2).jpg"/>
          <p:cNvPicPr>
            <a:picLocks noChangeAspect="1"/>
          </p:cNvPicPr>
          <p:nvPr/>
        </p:nvPicPr>
        <p:blipFill>
          <a:blip r:embed="rId3" cstate="print"/>
          <a:stretch>
            <a:fillRect/>
          </a:stretch>
        </p:blipFill>
        <p:spPr>
          <a:xfrm>
            <a:off x="4932040" y="764704"/>
            <a:ext cx="3096344" cy="2304255"/>
          </a:xfrm>
          <a:prstGeom prst="rect">
            <a:avLst/>
          </a:prstGeom>
        </p:spPr>
      </p:pic>
      <p:pic>
        <p:nvPicPr>
          <p:cNvPr id="6" name="Obraz 5" descr="images (23).jpg"/>
          <p:cNvPicPr>
            <a:picLocks noChangeAspect="1"/>
          </p:cNvPicPr>
          <p:nvPr/>
        </p:nvPicPr>
        <p:blipFill>
          <a:blip r:embed="rId4" cstate="print"/>
          <a:stretch>
            <a:fillRect/>
          </a:stretch>
        </p:blipFill>
        <p:spPr>
          <a:xfrm>
            <a:off x="899592" y="3573016"/>
            <a:ext cx="3024336" cy="2376264"/>
          </a:xfrm>
          <a:prstGeom prst="rect">
            <a:avLst/>
          </a:prstGeom>
        </p:spPr>
      </p:pic>
      <p:pic>
        <p:nvPicPr>
          <p:cNvPr id="7" name="Obraz 6" descr="pobrane (3).jpg"/>
          <p:cNvPicPr>
            <a:picLocks noChangeAspect="1"/>
          </p:cNvPicPr>
          <p:nvPr/>
        </p:nvPicPr>
        <p:blipFill>
          <a:blip r:embed="rId5" cstate="print"/>
          <a:stretch>
            <a:fillRect/>
          </a:stretch>
        </p:blipFill>
        <p:spPr>
          <a:xfrm>
            <a:off x="5076056" y="3573016"/>
            <a:ext cx="2952328" cy="23762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8229600" cy="5289451"/>
          </a:xfrm>
        </p:spPr>
        <p:txBody>
          <a:bodyPr>
            <a:normAutofit/>
          </a:bodyPr>
          <a:lstStyle/>
          <a:p>
            <a:pPr>
              <a:buNone/>
            </a:pPr>
            <a:r>
              <a:rPr lang="pl-PL" dirty="0"/>
              <a:t>   W </a:t>
            </a:r>
            <a:r>
              <a:rPr lang="pl-PL" dirty="0" err="1"/>
              <a:t>Kampinowskim</a:t>
            </a:r>
            <a:r>
              <a:rPr lang="pl-PL" dirty="0"/>
              <a:t> Parku Narodowym można spotkać wiele zwierząt. Między innymi to łoś, ryś, wilk, jeleń, dzik, wydra, kuna, lis, sarna… oraz wiele ptaków takich jak żuraw, bocian, orlik krzykliwy czy puchacz… Wszystkich gatunków zwierząt występuje ok. 16,5tyś.</a:t>
            </a:r>
          </a:p>
          <a:p>
            <a:pPr>
              <a:buNone/>
            </a:pPr>
            <a:r>
              <a:rPr lang="pl-PL" dirty="0"/>
              <a:t>    Flora parku ma unikalny charakter. 70% powierzchni to lasy. Można tu spotkać również roślinność charakterystyczną dla </a:t>
            </a:r>
            <a:r>
              <a:rPr lang="pl-PL" dirty="0" err="1"/>
              <a:t>obszrów</a:t>
            </a:r>
            <a:r>
              <a:rPr lang="pl-PL" dirty="0"/>
              <a:t> suchych, wydmowych, torfowych i bagiennych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ymbol zastępczy zawartości 3" descr="Flora+Kampinoskiego+PN.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ymbol zastępczy zawartości 3" descr="images (4).jpg"/>
          <p:cNvPicPr>
            <a:picLocks noGrp="1" noChangeAspect="1"/>
          </p:cNvPicPr>
          <p:nvPr>
            <p:ph idx="1"/>
          </p:nvPr>
        </p:nvPicPr>
        <p:blipFill>
          <a:blip r:embed="rId2" cstate="print"/>
          <a:stretch>
            <a:fillRect/>
          </a:stretch>
        </p:blipFill>
        <p:spPr>
          <a:xfrm>
            <a:off x="683568" y="548680"/>
            <a:ext cx="3456384" cy="2448272"/>
          </a:xfrm>
        </p:spPr>
      </p:pic>
      <p:pic>
        <p:nvPicPr>
          <p:cNvPr id="5" name="Obraz 4" descr="images (3).jpg"/>
          <p:cNvPicPr>
            <a:picLocks noChangeAspect="1"/>
          </p:cNvPicPr>
          <p:nvPr/>
        </p:nvPicPr>
        <p:blipFill>
          <a:blip r:embed="rId3" cstate="print"/>
          <a:stretch>
            <a:fillRect/>
          </a:stretch>
        </p:blipFill>
        <p:spPr>
          <a:xfrm>
            <a:off x="4716016" y="548680"/>
            <a:ext cx="3312368" cy="2520280"/>
          </a:xfrm>
          <a:prstGeom prst="rect">
            <a:avLst/>
          </a:prstGeom>
        </p:spPr>
      </p:pic>
      <p:pic>
        <p:nvPicPr>
          <p:cNvPr id="6" name="Obraz 5" descr="images (40).jpg"/>
          <p:cNvPicPr>
            <a:picLocks noChangeAspect="1"/>
          </p:cNvPicPr>
          <p:nvPr/>
        </p:nvPicPr>
        <p:blipFill>
          <a:blip r:embed="rId4" cstate="print"/>
          <a:stretch>
            <a:fillRect/>
          </a:stretch>
        </p:blipFill>
        <p:spPr>
          <a:xfrm>
            <a:off x="899592" y="3501008"/>
            <a:ext cx="2952328" cy="2448272"/>
          </a:xfrm>
          <a:prstGeom prst="rect">
            <a:avLst/>
          </a:prstGeom>
        </p:spPr>
      </p:pic>
      <p:pic>
        <p:nvPicPr>
          <p:cNvPr id="7" name="Obraz 6" descr="images (4).jpg"/>
          <p:cNvPicPr>
            <a:picLocks noChangeAspect="1"/>
          </p:cNvPicPr>
          <p:nvPr/>
        </p:nvPicPr>
        <p:blipFill>
          <a:blip r:embed="rId5" cstate="print"/>
          <a:stretch>
            <a:fillRect/>
          </a:stretch>
        </p:blipFill>
        <p:spPr>
          <a:xfrm>
            <a:off x="4860032" y="3573016"/>
            <a:ext cx="3384376" cy="23762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ymbol zastępczy zawartości 3" descr="pobrane (10).jpg"/>
          <p:cNvPicPr>
            <a:picLocks noGrp="1" noChangeAspect="1"/>
          </p:cNvPicPr>
          <p:nvPr>
            <p:ph idx="1"/>
          </p:nvPr>
        </p:nvPicPr>
        <p:blipFill>
          <a:blip r:embed="rId2" cstate="print"/>
          <a:stretch>
            <a:fillRect/>
          </a:stretch>
        </p:blipFill>
        <p:spPr>
          <a:xfrm>
            <a:off x="755576" y="404664"/>
            <a:ext cx="3384376" cy="2304256"/>
          </a:xfrm>
        </p:spPr>
      </p:pic>
      <p:pic>
        <p:nvPicPr>
          <p:cNvPr id="6" name="Obraz 5" descr="images (44).jpg"/>
          <p:cNvPicPr>
            <a:picLocks noChangeAspect="1"/>
          </p:cNvPicPr>
          <p:nvPr/>
        </p:nvPicPr>
        <p:blipFill>
          <a:blip r:embed="rId3" cstate="print"/>
          <a:stretch>
            <a:fillRect/>
          </a:stretch>
        </p:blipFill>
        <p:spPr>
          <a:xfrm>
            <a:off x="971600" y="3429000"/>
            <a:ext cx="3096344" cy="2304256"/>
          </a:xfrm>
          <a:prstGeom prst="rect">
            <a:avLst/>
          </a:prstGeom>
        </p:spPr>
      </p:pic>
      <p:pic>
        <p:nvPicPr>
          <p:cNvPr id="7" name="Obraz 6" descr="images (38).jpg"/>
          <p:cNvPicPr>
            <a:picLocks noChangeAspect="1"/>
          </p:cNvPicPr>
          <p:nvPr/>
        </p:nvPicPr>
        <p:blipFill>
          <a:blip r:embed="rId4" cstate="print"/>
          <a:stretch>
            <a:fillRect/>
          </a:stretch>
        </p:blipFill>
        <p:spPr>
          <a:xfrm>
            <a:off x="4860032" y="404664"/>
            <a:ext cx="3528392" cy="2160240"/>
          </a:xfrm>
          <a:prstGeom prst="rect">
            <a:avLst/>
          </a:prstGeom>
        </p:spPr>
      </p:pic>
      <p:pic>
        <p:nvPicPr>
          <p:cNvPr id="8" name="Obraz 7" descr="images (50).jpg"/>
          <p:cNvPicPr>
            <a:picLocks noChangeAspect="1"/>
          </p:cNvPicPr>
          <p:nvPr/>
        </p:nvPicPr>
        <p:blipFill>
          <a:blip r:embed="rId5" cstate="print"/>
          <a:stretch>
            <a:fillRect/>
          </a:stretch>
        </p:blipFill>
        <p:spPr>
          <a:xfrm>
            <a:off x="5220072" y="2996952"/>
            <a:ext cx="2376264" cy="34563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a:t>
            </a:r>
            <a:r>
              <a:rPr lang="pl-PL" dirty="0" err="1"/>
              <a:t>Kampinowski</a:t>
            </a:r>
            <a:r>
              <a:rPr lang="pl-PL" dirty="0"/>
              <a:t> Park Narodowy stanowi ważną bazę rekreacyjno-wypoczynkową dla stolicy.</a:t>
            </a:r>
          </a:p>
          <a:p>
            <a:pPr>
              <a:buNone/>
            </a:pPr>
            <a:r>
              <a:rPr lang="pl-PL" dirty="0"/>
              <a:t>   Odwiedzający mają do dyspozycji 350km szlaków pieszych, 200km rowerowych, trasy konne, 12 parkingów, 12 polan wypoczynkowych na obrzeżach parku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ymbol zastępczy zawartości 3" descr="images (6).jpg"/>
          <p:cNvPicPr>
            <a:picLocks noGrp="1" noChangeAspect="1"/>
          </p:cNvPicPr>
          <p:nvPr>
            <p:ph idx="1"/>
          </p:nvPr>
        </p:nvPicPr>
        <p:blipFill>
          <a:blip r:embed="rId2" cstate="print"/>
          <a:stretch>
            <a:fillRect/>
          </a:stretch>
        </p:blipFill>
        <p:spPr>
          <a:xfrm>
            <a:off x="611560" y="548680"/>
            <a:ext cx="3240360" cy="2808312"/>
          </a:xfrm>
        </p:spPr>
      </p:pic>
      <p:pic>
        <p:nvPicPr>
          <p:cNvPr id="5" name="Obraz 4" descr="images (16).jpg"/>
          <p:cNvPicPr>
            <a:picLocks noChangeAspect="1"/>
          </p:cNvPicPr>
          <p:nvPr/>
        </p:nvPicPr>
        <p:blipFill>
          <a:blip r:embed="rId3" cstate="print"/>
          <a:stretch>
            <a:fillRect/>
          </a:stretch>
        </p:blipFill>
        <p:spPr>
          <a:xfrm>
            <a:off x="4716016" y="476672"/>
            <a:ext cx="3024336" cy="2808312"/>
          </a:xfrm>
          <a:prstGeom prst="rect">
            <a:avLst/>
          </a:prstGeom>
        </p:spPr>
      </p:pic>
      <p:pic>
        <p:nvPicPr>
          <p:cNvPr id="6" name="Obraz 5" descr="images (36).jpg"/>
          <p:cNvPicPr>
            <a:picLocks noChangeAspect="1"/>
          </p:cNvPicPr>
          <p:nvPr/>
        </p:nvPicPr>
        <p:blipFill>
          <a:blip r:embed="rId4" cstate="print"/>
          <a:stretch>
            <a:fillRect/>
          </a:stretch>
        </p:blipFill>
        <p:spPr>
          <a:xfrm>
            <a:off x="827584" y="3501008"/>
            <a:ext cx="3528392" cy="2592288"/>
          </a:xfrm>
          <a:prstGeom prst="rect">
            <a:avLst/>
          </a:prstGeom>
        </p:spPr>
      </p:pic>
      <p:pic>
        <p:nvPicPr>
          <p:cNvPr id="8" name="Obraz 7" descr="pobrane (13).jpg"/>
          <p:cNvPicPr>
            <a:picLocks noChangeAspect="1"/>
          </p:cNvPicPr>
          <p:nvPr/>
        </p:nvPicPr>
        <p:blipFill>
          <a:blip r:embed="rId5" cstate="print"/>
          <a:stretch>
            <a:fillRect/>
          </a:stretch>
        </p:blipFill>
        <p:spPr>
          <a:xfrm>
            <a:off x="5220072" y="3933056"/>
            <a:ext cx="3168352" cy="23762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Puszcza była światkiem wielu wydarzeń historycznych. W czasie pokoju polowali tam polscy królowie. Skrajem puszczy podążały w 1410 r. w stronę Grunwaldu wojska Jagiełły, puszcza była świadkiem walk powstania styczniowego. Przez puszczę przetoczyła się kampania wrześniowa w 1939 r. Okolice wsi Palmiry,  Niemcy wybrali na miejsce masowych egzekucji.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Obraz 3" descr="images (27).jpg"/>
          <p:cNvPicPr>
            <a:picLocks noChangeAspect="1"/>
          </p:cNvPicPr>
          <p:nvPr/>
        </p:nvPicPr>
        <p:blipFill>
          <a:blip r:embed="rId2" cstate="print"/>
          <a:stretch>
            <a:fillRect/>
          </a:stretch>
        </p:blipFill>
        <p:spPr>
          <a:xfrm>
            <a:off x="683568" y="2060848"/>
            <a:ext cx="2847975" cy="1600200"/>
          </a:xfrm>
          <a:prstGeom prst="rect">
            <a:avLst/>
          </a:prstGeom>
        </p:spPr>
      </p:pic>
      <p:pic>
        <p:nvPicPr>
          <p:cNvPr id="5" name="Obraz 4" descr="images (26).jpg"/>
          <p:cNvPicPr>
            <a:picLocks noChangeAspect="1"/>
          </p:cNvPicPr>
          <p:nvPr/>
        </p:nvPicPr>
        <p:blipFill>
          <a:blip r:embed="rId3" cstate="print"/>
          <a:stretch>
            <a:fillRect/>
          </a:stretch>
        </p:blipFill>
        <p:spPr>
          <a:xfrm>
            <a:off x="6588224" y="1988840"/>
            <a:ext cx="1743075" cy="2619375"/>
          </a:xfrm>
          <a:prstGeom prst="rect">
            <a:avLst/>
          </a:prstGeom>
        </p:spPr>
      </p:pic>
      <p:pic>
        <p:nvPicPr>
          <p:cNvPr id="6" name="Obraz 5" descr="images (31).jpg"/>
          <p:cNvPicPr>
            <a:picLocks noChangeAspect="1"/>
          </p:cNvPicPr>
          <p:nvPr/>
        </p:nvPicPr>
        <p:blipFill>
          <a:blip r:embed="rId4" cstate="print"/>
          <a:stretch>
            <a:fillRect/>
          </a:stretch>
        </p:blipFill>
        <p:spPr>
          <a:xfrm>
            <a:off x="899592" y="4221088"/>
            <a:ext cx="2466975" cy="1847850"/>
          </a:xfrm>
          <a:prstGeom prst="rect">
            <a:avLst/>
          </a:prstGeom>
        </p:spPr>
      </p:pic>
      <p:pic>
        <p:nvPicPr>
          <p:cNvPr id="7" name="Obraz 6" descr="images (30).jpg"/>
          <p:cNvPicPr>
            <a:picLocks noChangeAspect="1"/>
          </p:cNvPicPr>
          <p:nvPr/>
        </p:nvPicPr>
        <p:blipFill>
          <a:blip r:embed="rId5" cstate="print"/>
          <a:stretch>
            <a:fillRect/>
          </a:stretch>
        </p:blipFill>
        <p:spPr>
          <a:xfrm>
            <a:off x="3923928" y="2276872"/>
            <a:ext cx="1944216" cy="3240360"/>
          </a:xfrm>
          <a:prstGeom prst="rect">
            <a:avLst/>
          </a:prstGeom>
        </p:spPr>
      </p:pic>
      <p:pic>
        <p:nvPicPr>
          <p:cNvPr id="8" name="Obraz 7" descr="palimiry_35.jpg"/>
          <p:cNvPicPr>
            <a:picLocks noChangeAspect="1"/>
          </p:cNvPicPr>
          <p:nvPr/>
        </p:nvPicPr>
        <p:blipFill>
          <a:blip r:embed="rId6" cstate="print"/>
          <a:stretch>
            <a:fillRect/>
          </a:stretch>
        </p:blipFill>
        <p:spPr>
          <a:xfrm>
            <a:off x="6156176" y="5013176"/>
            <a:ext cx="2232248" cy="1656184"/>
          </a:xfrm>
          <a:prstGeom prst="rect">
            <a:avLst/>
          </a:prstGeom>
        </p:spPr>
      </p:pic>
      <p:sp>
        <p:nvSpPr>
          <p:cNvPr id="9" name="Tytuł 8"/>
          <p:cNvSpPr>
            <a:spLocks noGrp="1"/>
          </p:cNvSpPr>
          <p:nvPr>
            <p:ph type="title"/>
          </p:nvPr>
        </p:nvSpPr>
        <p:spPr/>
        <p:txBody>
          <a:bodyPr>
            <a:normAutofit fontScale="90000"/>
          </a:bodyPr>
          <a:lstStyle/>
          <a:p>
            <a:r>
              <a:rPr lang="pl-PL" dirty="0"/>
              <a:t>Puszcza </a:t>
            </a:r>
            <a:r>
              <a:rPr lang="pl-PL" dirty="0" err="1"/>
              <a:t>Kampinowska</a:t>
            </a:r>
            <a:r>
              <a:rPr lang="pl-PL" dirty="0"/>
              <a:t> usiana jest mogiłami, cmentarzami i miejscami pamięci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8229600" cy="5400600"/>
          </a:xfrm>
        </p:spPr>
        <p:txBody>
          <a:bodyPr>
            <a:normAutofit fontScale="92500"/>
          </a:bodyPr>
          <a:lstStyle/>
          <a:p>
            <a:pPr>
              <a:buNone/>
            </a:pPr>
            <a:r>
              <a:rPr lang="pl-PL" dirty="0"/>
              <a:t>    </a:t>
            </a:r>
            <a:r>
              <a:rPr lang="pl-PL" dirty="0" err="1"/>
              <a:t>Kampinowski</a:t>
            </a:r>
            <a:r>
              <a:rPr lang="pl-PL" dirty="0"/>
              <a:t> Park Narodowy to polski park utworzony 16.01 1959r. w województwie warszawskim obecnie mazowieckim. Obejmuje tereny Puszczy </a:t>
            </a:r>
            <a:r>
              <a:rPr lang="pl-PL" dirty="0" err="1"/>
              <a:t>Kampinowskiej</a:t>
            </a:r>
            <a:r>
              <a:rPr lang="pl-PL" dirty="0"/>
              <a:t> w pradolinie Wisły w zachodniej części Kotliny Warszawskiej. Leży w bezpośrednim sąsiedztwie Warszawy. Powierzchnia parku to 385,4 km2.</a:t>
            </a:r>
          </a:p>
          <a:p>
            <a:pPr>
              <a:buNone/>
            </a:pPr>
            <a:r>
              <a:rPr lang="pl-PL" dirty="0"/>
              <a:t>    Wokół parku rozciąga się strefa ochronna(otulina) o powierzchni 377,6 km2</a:t>
            </a:r>
          </a:p>
          <a:p>
            <a:pPr>
              <a:buNone/>
            </a:pPr>
            <a:r>
              <a:rPr lang="pl-PL" dirty="0"/>
              <a:t>   Symbolem </a:t>
            </a:r>
            <a:r>
              <a:rPr lang="pl-PL" dirty="0" err="1"/>
              <a:t>Kampinowskiego</a:t>
            </a:r>
            <a:r>
              <a:rPr lang="pl-PL" dirty="0"/>
              <a:t> Parku Narodowego jest łoś</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pPr>
              <a:buNone/>
            </a:pPr>
            <a:r>
              <a:rPr lang="pl-PL" sz="4800" dirty="0"/>
              <a:t>   Dziękuję</a:t>
            </a:r>
          </a:p>
          <a:p>
            <a:pPr>
              <a:buNone/>
            </a:pPr>
            <a:endParaRPr lang="pl-PL" sz="4800" dirty="0"/>
          </a:p>
          <a:p>
            <a:pPr>
              <a:buNone/>
            </a:pPr>
            <a:r>
              <a:rPr lang="pl-PL" dirty="0"/>
              <a:t>   </a:t>
            </a:r>
          </a:p>
          <a:p>
            <a:endParaRPr lang="pl-PL" dirty="0"/>
          </a:p>
          <a:p>
            <a:pPr>
              <a:buNone/>
            </a:pPr>
            <a:endParaRPr lang="pl-PL" dirty="0"/>
          </a:p>
          <a:p>
            <a:pPr>
              <a:buNone/>
            </a:pPr>
            <a:endParaRPr lang="pl-PL" dirty="0"/>
          </a:p>
          <a:p>
            <a:pPr>
              <a:buNone/>
            </a:pPr>
            <a:r>
              <a:rPr lang="pl-PL" dirty="0"/>
              <a:t>      Barbara Chodowska        </a:t>
            </a:r>
          </a:p>
        </p:txBody>
      </p:sp>
      <p:pic>
        <p:nvPicPr>
          <p:cNvPr id="4" name="Obraz 3" descr="images (3).jpg"/>
          <p:cNvPicPr>
            <a:picLocks noChangeAspect="1"/>
          </p:cNvPicPr>
          <p:nvPr/>
        </p:nvPicPr>
        <p:blipFill>
          <a:blip r:embed="rId2" cstate="print"/>
          <a:stretch>
            <a:fillRect/>
          </a:stretch>
        </p:blipFill>
        <p:spPr>
          <a:xfrm>
            <a:off x="3851920" y="1844824"/>
            <a:ext cx="3281164" cy="33123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ymbol zastępczy zawartości 3" descr="images (19).jpg"/>
          <p:cNvPicPr>
            <a:picLocks noGrp="1" noChangeAspect="1"/>
          </p:cNvPicPr>
          <p:nvPr>
            <p:ph idx="1"/>
          </p:nvPr>
        </p:nvPicPr>
        <p:blipFill>
          <a:blip r:embed="rId2" cstate="print"/>
          <a:stretch>
            <a:fillRect/>
          </a:stretch>
        </p:blipFill>
        <p:spPr>
          <a:xfrm>
            <a:off x="683568" y="692696"/>
            <a:ext cx="3168352" cy="2376264"/>
          </a:xfrm>
        </p:spPr>
      </p:pic>
      <p:pic>
        <p:nvPicPr>
          <p:cNvPr id="5" name="Obraz 4" descr="images (21).jpg"/>
          <p:cNvPicPr>
            <a:picLocks noChangeAspect="1"/>
          </p:cNvPicPr>
          <p:nvPr/>
        </p:nvPicPr>
        <p:blipFill>
          <a:blip r:embed="rId3" cstate="print"/>
          <a:stretch>
            <a:fillRect/>
          </a:stretch>
        </p:blipFill>
        <p:spPr>
          <a:xfrm>
            <a:off x="4644008" y="764704"/>
            <a:ext cx="3456384" cy="1944216"/>
          </a:xfrm>
          <a:prstGeom prst="rect">
            <a:avLst/>
          </a:prstGeom>
        </p:spPr>
      </p:pic>
      <p:pic>
        <p:nvPicPr>
          <p:cNvPr id="6" name="Obraz 5" descr="images (33).jpg"/>
          <p:cNvPicPr>
            <a:picLocks noChangeAspect="1"/>
          </p:cNvPicPr>
          <p:nvPr/>
        </p:nvPicPr>
        <p:blipFill>
          <a:blip r:embed="rId4" cstate="print"/>
          <a:stretch>
            <a:fillRect/>
          </a:stretch>
        </p:blipFill>
        <p:spPr>
          <a:xfrm>
            <a:off x="4499992" y="3501008"/>
            <a:ext cx="3672408" cy="2592288"/>
          </a:xfrm>
          <a:prstGeom prst="rect">
            <a:avLst/>
          </a:prstGeom>
        </p:spPr>
      </p:pic>
      <p:pic>
        <p:nvPicPr>
          <p:cNvPr id="7" name="Obraz 6" descr="pobrane (10).jpg"/>
          <p:cNvPicPr>
            <a:picLocks noChangeAspect="1"/>
          </p:cNvPicPr>
          <p:nvPr/>
        </p:nvPicPr>
        <p:blipFill>
          <a:blip r:embed="rId5" cstate="print"/>
          <a:stretch>
            <a:fillRect/>
          </a:stretch>
        </p:blipFill>
        <p:spPr>
          <a:xfrm>
            <a:off x="611560" y="3789040"/>
            <a:ext cx="3456384" cy="23042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pPr>
              <a:buNone/>
            </a:pPr>
            <a:r>
              <a:rPr lang="pl-PL" dirty="0"/>
              <a:t>   Najbardziej wartościowe fragmenty </a:t>
            </a:r>
            <a:r>
              <a:rPr lang="pl-PL" dirty="0" err="1"/>
              <a:t>Kampinowskiego</a:t>
            </a:r>
            <a:r>
              <a:rPr lang="pl-PL" dirty="0"/>
              <a:t> Parku Narodowego objęte są ochroną ścisłą. Jest ich 22 i stanowią 12 % parku. Największe z nich to ,,Cyganka,, , ,,Wilków,, , ,,Sieraków,, , ,,Krzywa Góra,,.</a:t>
            </a:r>
          </a:p>
          <a:p>
            <a:pPr>
              <a:buNone/>
            </a:pPr>
            <a:r>
              <a:rPr lang="pl-PL" dirty="0"/>
              <a:t>    Ochrona ścisła polega na całkowitym pozostawieniem wytypowanego obszaru siłom przyrody i zaniechania </a:t>
            </a:r>
            <a:r>
              <a:rPr lang="pl-PL" dirty="0" err="1"/>
              <a:t>jakijekolwiek</a:t>
            </a:r>
            <a:r>
              <a:rPr lang="pl-PL" dirty="0"/>
              <a:t> ingerencji człowieka.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ymbol zastępczy zawartości 3" descr="Kampinos12.jpg"/>
          <p:cNvPicPr>
            <a:picLocks noGrp="1" noChangeAspect="1"/>
          </p:cNvPicPr>
          <p:nvPr>
            <p:ph idx="1"/>
          </p:nvPr>
        </p:nvPicPr>
        <p:blipFill>
          <a:blip r:embed="rId2" cstate="print"/>
          <a:stretch>
            <a:fillRect/>
          </a:stretch>
        </p:blipFill>
        <p:spPr>
          <a:xfrm>
            <a:off x="899593" y="836712"/>
            <a:ext cx="7560840" cy="561662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ymbol zastępczy zawartości 3" descr="0703-00304P.jpg"/>
          <p:cNvPicPr>
            <a:picLocks noGrp="1" noChangeAspect="1"/>
          </p:cNvPicPr>
          <p:nvPr>
            <p:ph idx="1"/>
          </p:nvPr>
        </p:nvPicPr>
        <p:blipFill>
          <a:blip r:embed="rId2" cstate="print"/>
          <a:stretch>
            <a:fillRect/>
          </a:stretch>
        </p:blipFill>
        <p:spPr>
          <a:xfrm>
            <a:off x="971601" y="980729"/>
            <a:ext cx="7344816" cy="511256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ymbol zastępczy zawartości 3" descr="images (12).jpg"/>
          <p:cNvPicPr>
            <a:picLocks noGrp="1" noChangeAspect="1"/>
          </p:cNvPicPr>
          <p:nvPr>
            <p:ph idx="1"/>
          </p:nvPr>
        </p:nvPicPr>
        <p:blipFill>
          <a:blip r:embed="rId2" cstate="print"/>
          <a:stretch>
            <a:fillRect/>
          </a:stretch>
        </p:blipFill>
        <p:spPr>
          <a:xfrm>
            <a:off x="755576" y="692696"/>
            <a:ext cx="3384376" cy="2160240"/>
          </a:xfrm>
        </p:spPr>
      </p:pic>
      <p:pic>
        <p:nvPicPr>
          <p:cNvPr id="5" name="Obraz 4" descr="images (25).jpg"/>
          <p:cNvPicPr>
            <a:picLocks noChangeAspect="1"/>
          </p:cNvPicPr>
          <p:nvPr/>
        </p:nvPicPr>
        <p:blipFill>
          <a:blip r:embed="rId3" cstate="print"/>
          <a:stretch>
            <a:fillRect/>
          </a:stretch>
        </p:blipFill>
        <p:spPr>
          <a:xfrm>
            <a:off x="5076056" y="404664"/>
            <a:ext cx="3312368" cy="2376264"/>
          </a:xfrm>
          <a:prstGeom prst="rect">
            <a:avLst/>
          </a:prstGeom>
        </p:spPr>
      </p:pic>
      <p:pic>
        <p:nvPicPr>
          <p:cNvPr id="6" name="Obraz 5" descr="pobrane (12).jpg"/>
          <p:cNvPicPr>
            <a:picLocks noChangeAspect="1"/>
          </p:cNvPicPr>
          <p:nvPr/>
        </p:nvPicPr>
        <p:blipFill>
          <a:blip r:embed="rId4" cstate="print"/>
          <a:stretch>
            <a:fillRect/>
          </a:stretch>
        </p:blipFill>
        <p:spPr>
          <a:xfrm>
            <a:off x="755576" y="3429000"/>
            <a:ext cx="3240360" cy="2520280"/>
          </a:xfrm>
          <a:prstGeom prst="rect">
            <a:avLst/>
          </a:prstGeom>
        </p:spPr>
      </p:pic>
      <p:pic>
        <p:nvPicPr>
          <p:cNvPr id="9" name="Obraz 8" descr="pobrane (4).jpg"/>
          <p:cNvPicPr>
            <a:picLocks noChangeAspect="1"/>
          </p:cNvPicPr>
          <p:nvPr/>
        </p:nvPicPr>
        <p:blipFill>
          <a:blip r:embed="rId5" cstate="print"/>
          <a:stretch>
            <a:fillRect/>
          </a:stretch>
        </p:blipFill>
        <p:spPr>
          <a:xfrm>
            <a:off x="4860032" y="3645024"/>
            <a:ext cx="3240360" cy="27363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980728"/>
            <a:ext cx="8229600" cy="5112568"/>
          </a:xfrm>
        </p:spPr>
        <p:txBody>
          <a:bodyPr/>
          <a:lstStyle/>
          <a:p>
            <a:pPr>
              <a:buNone/>
            </a:pPr>
            <a:r>
              <a:rPr lang="pl-PL" dirty="0"/>
              <a:t>   W </a:t>
            </a:r>
            <a:r>
              <a:rPr lang="pl-PL" dirty="0" err="1"/>
              <a:t>Kampinowskim</a:t>
            </a:r>
            <a:r>
              <a:rPr lang="pl-PL" dirty="0"/>
              <a:t> Parku Narodowym znajduje się 10 ścieżek dydaktycznych np. Wokół Palmir,   Do Karczmiska, Przez Wilczą Górę…</a:t>
            </a:r>
          </a:p>
          <a:p>
            <a:pPr>
              <a:buNone/>
            </a:pPr>
            <a:r>
              <a:rPr lang="pl-PL" dirty="0"/>
              <a:t>    Park prowadzi działalność edukacyjną</a:t>
            </a:r>
          </a:p>
          <a:p>
            <a:pPr>
              <a:buNone/>
            </a:pPr>
            <a:r>
              <a:rPr lang="pl-PL" dirty="0"/>
              <a:t>    21.01.2000r. </a:t>
            </a:r>
            <a:r>
              <a:rPr lang="pl-PL" dirty="0" err="1"/>
              <a:t>Kampinowski</a:t>
            </a:r>
            <a:r>
              <a:rPr lang="pl-PL" dirty="0"/>
              <a:t> Park Narodowy został wpisany na listę rezerwatów biosfery.</a:t>
            </a:r>
          </a:p>
          <a:p>
            <a:endParaRPr lang="pl-PL" dirty="0"/>
          </a:p>
          <a:p>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484784"/>
            <a:ext cx="8229600" cy="4464496"/>
          </a:xfrm>
        </p:spPr>
        <p:txBody>
          <a:bodyPr/>
          <a:lstStyle/>
          <a:p>
            <a:pPr>
              <a:buNone/>
            </a:pPr>
            <a:r>
              <a:rPr lang="pl-PL" dirty="0"/>
              <a:t>   Krajobraz </a:t>
            </a:r>
            <a:r>
              <a:rPr lang="pl-PL" dirty="0" err="1"/>
              <a:t>Kampinowskiego</a:t>
            </a:r>
            <a:r>
              <a:rPr lang="pl-PL" dirty="0"/>
              <a:t> Parku Narodowego jest zróżnicowany, ponieważ można tam spotkać piękne lasy, wydmy czy bagna. Przez puszczę przechodzą dwa pasy wydmowe a między nimi dwa pasy bagienne. Wydmy są najlepiej zachowanymi wydmami w Europie. Powstały 12 tysięcy lat temu.</a:t>
            </a: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399</Words>
  <Application>Microsoft Office PowerPoint</Application>
  <PresentationFormat>Pokaz na ekranie (4:3)</PresentationFormat>
  <Paragraphs>23</Paragraphs>
  <Slides>20</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20</vt:i4>
      </vt:variant>
    </vt:vector>
  </HeadingPairs>
  <TitlesOfParts>
    <vt:vector size="23" baseType="lpstr">
      <vt:lpstr>Arial</vt:lpstr>
      <vt:lpstr>Calibri</vt:lpstr>
      <vt:lpstr>Motyw pakietu Office</vt:lpstr>
      <vt:lpstr>Kampinowski Park Narodowy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Puszcza Kampinowska usiana jest mogiłami, cmentarzami i miejscami pamięci</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 Narodowe</dc:title>
  <dc:creator>Basia</dc:creator>
  <cp:lastModifiedBy>Vostro 15</cp:lastModifiedBy>
  <cp:revision>62</cp:revision>
  <dcterms:created xsi:type="dcterms:W3CDTF">2020-11-27T10:51:11Z</dcterms:created>
  <dcterms:modified xsi:type="dcterms:W3CDTF">2020-12-18T12:15:33Z</dcterms:modified>
</cp:coreProperties>
</file>