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7" r:id="rId1"/>
  </p:sldMasterIdLst>
  <p:notesMasterIdLst>
    <p:notesMasterId r:id="rId24"/>
  </p:notesMasterIdLst>
  <p:sldIdLst>
    <p:sldId id="278" r:id="rId2"/>
    <p:sldId id="257" r:id="rId3"/>
    <p:sldId id="297" r:id="rId4"/>
    <p:sldId id="265" r:id="rId5"/>
    <p:sldId id="281" r:id="rId6"/>
    <p:sldId id="283" r:id="rId7"/>
    <p:sldId id="284" r:id="rId8"/>
    <p:sldId id="256" r:id="rId9"/>
    <p:sldId id="258" r:id="rId10"/>
    <p:sldId id="285" r:id="rId11"/>
    <p:sldId id="275" r:id="rId12"/>
    <p:sldId id="286" r:id="rId13"/>
    <p:sldId id="288" r:id="rId14"/>
    <p:sldId id="289" r:id="rId15"/>
    <p:sldId id="274" r:id="rId16"/>
    <p:sldId id="292" r:id="rId17"/>
    <p:sldId id="293" r:id="rId18"/>
    <p:sldId id="296" r:id="rId19"/>
    <p:sldId id="294" r:id="rId20"/>
    <p:sldId id="267" r:id="rId21"/>
    <p:sldId id="291" r:id="rId22"/>
    <p:sldId id="290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D7FE11-7990-4017-8DD7-AD59D408FEBE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589AC0-E7A2-4BCE-9DDA-25610D6FD5AD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85436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9AC0-E7A2-4BCE-9DDA-25610D6FD5AD}" type="slidenum">
              <a:rPr lang="pl-P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9534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589AC0-E7A2-4BCE-9DDA-25610D6FD5AD}" type="slidenum">
              <a:rPr lang="pl-P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119556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242851"/>
            <a:ext cx="8968084" cy="275942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1716" y="4243845"/>
            <a:ext cx="3077108" cy="27694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2590078"/>
            <a:ext cx="8968085" cy="1660332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9111715" y="2590078"/>
            <a:ext cx="3077109" cy="166033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8144134" cy="1373070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394039"/>
            <a:ext cx="8144134" cy="1117687"/>
          </a:xfrm>
        </p:spPr>
        <p:txBody>
          <a:bodyPr>
            <a:normAutofit/>
          </a:bodyPr>
          <a:lstStyle>
            <a:lvl1pPr marL="0" indent="0" algn="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255346" y="2750337"/>
            <a:ext cx="1171888" cy="1356442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1286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4711616"/>
            <a:ext cx="9613859" cy="453051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0322" y="609597"/>
            <a:ext cx="9613859" cy="3589575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19" y="5169583"/>
            <a:ext cx="9613862" cy="6229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309"/>
            <a:ext cx="1154151" cy="1090789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60215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609597"/>
            <a:ext cx="9613858" cy="3592750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11615"/>
            <a:ext cx="1154151" cy="1090789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871416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3" name="Picture 12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856" y="609598"/>
            <a:ext cx="8718877" cy="3036061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402288" y="3653379"/>
            <a:ext cx="815657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4711615"/>
            <a:ext cx="9613859" cy="1090789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  <p:sp>
        <p:nvSpPr>
          <p:cNvPr id="16" name="TextBox 15"/>
          <p:cNvSpPr txBox="1"/>
          <p:nvPr/>
        </p:nvSpPr>
        <p:spPr>
          <a:xfrm>
            <a:off x="583572" y="74811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662809" y="30335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044602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928628"/>
            <a:ext cx="10437812" cy="321164"/>
          </a:xfrm>
          <a:prstGeom prst="rect">
            <a:avLst/>
          </a:prstGeom>
        </p:spPr>
      </p:pic>
      <p:pic>
        <p:nvPicPr>
          <p:cNvPr id="10" name="Picture 9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5929622"/>
            <a:ext cx="1602997" cy="14427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0" y="4567988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/>
          <p:nvPr/>
        </p:nvSpPr>
        <p:spPr>
          <a:xfrm>
            <a:off x="10585827" y="4567988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4711615"/>
            <a:ext cx="9613862" cy="5885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0" y="5300149"/>
            <a:ext cx="9613862" cy="50225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29455" y="4709925"/>
            <a:ext cx="1154151" cy="1090789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9337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4" name="Picture 13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7" name="Rectangle 16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69222" y="753228"/>
            <a:ext cx="96249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60946" y="2336873"/>
            <a:ext cx="307003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0322" y="3022673"/>
            <a:ext cx="3049702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56025" y="233687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945470" y="3022673"/>
            <a:ext cx="3063240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24156" y="2336873"/>
            <a:ext cx="30700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224156" y="3022673"/>
            <a:ext cx="3070025" cy="291351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088954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kolumna obraz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0322" y="753228"/>
            <a:ext cx="9613860" cy="1080938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0318" y="4297503"/>
            <a:ext cx="30497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0318" y="2336873"/>
            <a:ext cx="30497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0318" y="4873765"/>
            <a:ext cx="3049705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5471" y="4297503"/>
            <a:ext cx="306324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945470" y="2336873"/>
            <a:ext cx="3063240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944117" y="4873764"/>
            <a:ext cx="3067297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230678" y="4297503"/>
            <a:ext cx="306350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230677" y="2336873"/>
            <a:ext cx="3063505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230553" y="4873762"/>
            <a:ext cx="3067563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93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426561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 rot="5400000">
            <a:off x="8116207" y="1869395"/>
            <a:ext cx="510698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 rot="5400000">
            <a:off x="9868202" y="5372403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129231" y="609597"/>
            <a:ext cx="1073802" cy="4353760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0322" y="609597"/>
            <a:ext cx="8870004" cy="5326589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07126" y="5936187"/>
            <a:ext cx="2743200" cy="365125"/>
          </a:xfrm>
        </p:spPr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1" y="5936188"/>
            <a:ext cx="6126805" cy="365125"/>
          </a:xfrm>
        </p:spPr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097550" y="5398633"/>
            <a:ext cx="1154151" cy="1090789"/>
          </a:xfrm>
        </p:spPr>
        <p:txBody>
          <a:bodyPr anchor="t"/>
          <a:lstStyle>
            <a:lvl1pPr algn="ctr">
              <a:defRPr/>
            </a:lvl1pPr>
          </a:lstStyle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9552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6" name="Picture 15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553731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2" y="2726267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29455" y="2869895"/>
            <a:ext cx="1154151" cy="1090789"/>
          </a:xfrm>
        </p:spPr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143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0320" y="2336873"/>
            <a:ext cx="46983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94123" y="2336873"/>
            <a:ext cx="4700058" cy="3599316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83017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11" name="Picture 10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19" y="753229"/>
            <a:ext cx="9613863" cy="1080937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6350" y="2336873"/>
            <a:ext cx="4472327" cy="69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22" y="3030008"/>
            <a:ext cx="4698355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20154" y="2336873"/>
            <a:ext cx="4474028" cy="69207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94123" y="3030008"/>
            <a:ext cx="4700059" cy="2906179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76730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7" name="Picture 6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9220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D-ShadowShor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683474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1" y="753227"/>
            <a:ext cx="9613859" cy="108094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85846" y="2336873"/>
            <a:ext cx="5608336" cy="3599313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2" y="2336872"/>
            <a:ext cx="3790078" cy="359931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2912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pic>
        <p:nvPicPr>
          <p:cNvPr id="9" name="Picture 8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3" y="753228"/>
            <a:ext cx="9613857" cy="1080938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868333" y="2336874"/>
            <a:ext cx="5425849" cy="3599312"/>
          </a:xfr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323" y="2336873"/>
            <a:ext cx="3876256" cy="3599315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80963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ashOverlay-FullResolve.png"/>
          <p:cNvPicPr>
            <a:picLocks noChangeAspect="1"/>
          </p:cNvPicPr>
          <p:nvPr/>
        </p:nvPicPr>
        <p:blipFill>
          <a:blip r:embed="rId19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1" y="2336873"/>
            <a:ext cx="9613861" cy="3599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0981" y="593618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2F6B4A-A15D-4C36-92B5-C454E249FCED}" type="datetimeFigureOut">
              <a:rPr lang="pl-PL" smtClean="0"/>
              <a:t>09.11.2020</a:t>
            </a:fld>
            <a:endParaRPr lang="pl-P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0321" y="5936188"/>
            <a:ext cx="68706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29455" y="753227"/>
            <a:ext cx="1154151" cy="10907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061129-970D-4326-B799-0F1D725EB2E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52227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78" r:id="rId1"/>
    <p:sldLayoutId id="2147483979" r:id="rId2"/>
    <p:sldLayoutId id="2147483980" r:id="rId3"/>
    <p:sldLayoutId id="2147483981" r:id="rId4"/>
    <p:sldLayoutId id="2147483982" r:id="rId5"/>
    <p:sldLayoutId id="2147483983" r:id="rId6"/>
    <p:sldLayoutId id="2147483984" r:id="rId7"/>
    <p:sldLayoutId id="2147483985" r:id="rId8"/>
    <p:sldLayoutId id="2147483986" r:id="rId9"/>
    <p:sldLayoutId id="2147483987" r:id="rId10"/>
    <p:sldLayoutId id="2147483988" r:id="rId11"/>
    <p:sldLayoutId id="2147483989" r:id="rId12"/>
    <p:sldLayoutId id="2147483990" r:id="rId13"/>
    <p:sldLayoutId id="2147483991" r:id="rId14"/>
    <p:sldLayoutId id="2147483992" r:id="rId15"/>
    <p:sldLayoutId id="2147483993" r:id="rId16"/>
    <p:sldLayoutId id="2147483994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kologia.pl/srodowisko/przyroda/jesien-cztery-pory-roku-jesien-wokol-nas,17320.html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pl.wikipedia.org/wiki/Antonio_Vivaldi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podreczniki.pl/a/jak-zmienia-sie-przyroda-jesienia-i-zima/DgTnuMBdf" TargetMode="External"/><Relationship Id="rId5" Type="http://schemas.openxmlformats.org/officeDocument/2006/relationships/hyperlink" Target="https://pl.wikipedia.org/wiki/Jesie%C5%84" TargetMode="External"/><Relationship Id="rId10" Type="http://schemas.openxmlformats.org/officeDocument/2006/relationships/hyperlink" Target="https://www.youtube.com/watch?v=b2v5iOTbRLk" TargetMode="External"/><Relationship Id="rId4" Type="http://schemas.openxmlformats.org/officeDocument/2006/relationships/image" Target="../media/image3.png"/><Relationship Id="rId9" Type="http://schemas.openxmlformats.org/officeDocument/2006/relationships/hyperlink" Target="https://pl.wikipedia.org/wiki/Plik:08_-_Vivaldi_Autumn_mvt_2_Adagio_molto_-_John_Harrison_violin.og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pl.wikipedia.org/wiki/Jesie%C5%84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b2v5iOTbRLk" TargetMode="External"/><Relationship Id="rId2" Type="http://schemas.openxmlformats.org/officeDocument/2006/relationships/hyperlink" Target="https://pl.wikipedia.org/wiki/Plik:08_-_Vivaldi_Autumn_mvt_2_Adagio_molto_-_John_Harrison_violin.ogg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rostokąt 5">
            <a:extLst>
              <a:ext uri="{FF2B5EF4-FFF2-40B4-BE49-F238E27FC236}">
                <a16:creationId xmlns:a16="http://schemas.microsoft.com/office/drawing/2014/main" id="{AE0D2C05-9CE1-4044-922F-8504D8E400C4}"/>
              </a:ext>
            </a:extLst>
          </p:cNvPr>
          <p:cNvSpPr/>
          <p:nvPr/>
        </p:nvSpPr>
        <p:spPr>
          <a:xfrm>
            <a:off x="10658622" y="855004"/>
            <a:ext cx="184755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>
                <a:solidFill>
                  <a:schemeClr val="bg1"/>
                </a:solidFill>
              </a:rPr>
              <a:t>Opracowanie: </a:t>
            </a:r>
          </a:p>
          <a:p>
            <a:r>
              <a:rPr lang="pl-PL" dirty="0">
                <a:solidFill>
                  <a:schemeClr val="bg1"/>
                </a:solidFill>
              </a:rPr>
              <a:t>Justyna Gruczek</a:t>
            </a:r>
          </a:p>
        </p:txBody>
      </p:sp>
    </p:spTree>
    <p:extLst>
      <p:ext uri="{BB962C8B-B14F-4D97-AF65-F5344CB8AC3E}">
        <p14:creationId xmlns:p14="http://schemas.microsoft.com/office/powerpoint/2010/main" val="24634298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D4076163-0838-4BBE-9A78-8AA98A27B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76EB5644-8FFE-4B4B-925B-03BFD5022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E3B8C615-84E5-4E32-B595-1BBEA313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8CF564A5-DFD7-430A-B4D5-CA0DB482C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27DB0B-DD12-4BFD-A815-3A9B30FD1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Park</a:t>
            </a:r>
          </a:p>
        </p:txBody>
      </p:sp>
      <p:pic>
        <p:nvPicPr>
          <p:cNvPr id="83" name="Picture 82">
            <a:extLst>
              <a:ext uri="{FF2B5EF4-FFF2-40B4-BE49-F238E27FC236}">
                <a16:creationId xmlns:a16="http://schemas.microsoft.com/office/drawing/2014/main" id="{83E54AF3-C488-49B7-9715-D679311B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D863204-C545-46B3-958B-2A43FAC91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693" y="2336872"/>
            <a:ext cx="4295038" cy="3911527"/>
          </a:xfrm>
        </p:spPr>
        <p:txBody>
          <a:bodyPr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Park to teren, który bogaty jest w różne drzewa i krzewy. Bardzo łatwo zauważyć zmieniające się barwy liści, a także znaleźć dary jesieni – kasztany, żołędzie.</a:t>
            </a:r>
          </a:p>
          <a:p>
            <a:r>
              <a:rPr lang="pl-PL" dirty="0">
                <a:highlight>
                  <a:srgbClr val="000000"/>
                </a:highlight>
              </a:rPr>
              <a:t>W parku można spotkać również jego mieszkańców - ptaki, wiewiórki, jeże</a:t>
            </a:r>
            <a:r>
              <a:rPr lang="pl-PL" sz="1600" dirty="0">
                <a:highlight>
                  <a:srgbClr val="000000"/>
                </a:highlight>
              </a:rPr>
              <a:t>. </a:t>
            </a: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2DB4415C-6AA7-4D8A-B76B-F97256A8D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-2"/>
            <a:ext cx="6972300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72" name="Picture 8" descr="jesień w Warszawie /kaczki/ - zdjęcia na FotoForum | Gazeta.pl">
            <a:extLst>
              <a:ext uri="{FF2B5EF4-FFF2-40B4-BE49-F238E27FC236}">
                <a16:creationId xmlns:a16="http://schemas.microsoft.com/office/drawing/2014/main" id="{2031DBF0-1640-4226-9508-C612A049B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24" r="13994"/>
          <a:stretch/>
        </p:blipFill>
        <p:spPr bwMode="auto">
          <a:xfrm>
            <a:off x="5314956" y="-1"/>
            <a:ext cx="3386961" cy="425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0" descr="Jeż w ogrodzie">
            <a:extLst>
              <a:ext uri="{FF2B5EF4-FFF2-40B4-BE49-F238E27FC236}">
                <a16:creationId xmlns:a16="http://schemas.microsoft.com/office/drawing/2014/main" id="{91881ABD-DD29-4F52-B82D-B3B2DE5902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2" r="5" b="376"/>
          <a:stretch/>
        </p:blipFill>
        <p:spPr bwMode="auto">
          <a:xfrm>
            <a:off x="8805031" y="10"/>
            <a:ext cx="3376228" cy="208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Jesień w Łazienkach Królewskich - WP Turystyka">
            <a:extLst>
              <a:ext uri="{FF2B5EF4-FFF2-40B4-BE49-F238E27FC236}">
                <a16:creationId xmlns:a16="http://schemas.microsoft.com/office/drawing/2014/main" id="{11A595E2-813D-48C5-9077-ADD056D6A9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840"/>
          <a:stretch/>
        </p:blipFill>
        <p:spPr bwMode="auto">
          <a:xfrm>
            <a:off x="8805031" y="2162908"/>
            <a:ext cx="3376228" cy="209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Łazienki Królewskie jesienią">
            <a:extLst>
              <a:ext uri="{FF2B5EF4-FFF2-40B4-BE49-F238E27FC236}">
                <a16:creationId xmlns:a16="http://schemas.microsoft.com/office/drawing/2014/main" id="{B44ABD45-13E4-4151-9B5F-0817EA53F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1" r="2" b="32301"/>
          <a:stretch/>
        </p:blipFill>
        <p:spPr bwMode="auto">
          <a:xfrm>
            <a:off x="5314950" y="4351643"/>
            <a:ext cx="6877048" cy="25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098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D4076163-0838-4BBE-9A78-8AA98A27B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Rectangle 75">
              <a:extLst>
                <a:ext uri="{FF2B5EF4-FFF2-40B4-BE49-F238E27FC236}">
                  <a16:creationId xmlns:a16="http://schemas.microsoft.com/office/drawing/2014/main" id="{76EB5644-8FFE-4B4B-925B-03BFD5022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E3B8C615-84E5-4E32-B595-1BBEA313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8CF564A5-DFD7-430A-B4D5-CA0DB482C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06B9D1-53DA-41D7-81D8-782BFAFB0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Las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83E54AF3-C488-49B7-9715-D679311B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4A8FBC0-8877-453F-82B3-8A632A5A6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9" y="2336872"/>
            <a:ext cx="4210632" cy="4317146"/>
          </a:xfrm>
        </p:spPr>
        <p:txBody>
          <a:bodyPr>
            <a:noAutofit/>
          </a:bodyPr>
          <a:lstStyle/>
          <a:p>
            <a:r>
              <a:rPr lang="pl-PL" sz="2000" dirty="0">
                <a:highlight>
                  <a:srgbClr val="000000"/>
                </a:highlight>
              </a:rPr>
              <a:t>Las jest pełen niespodzianek! Oprócz różnych gatunków drzew, które jesienią zachwycają swymi kolorami, można znaleźć tam inne skarby – grzyby, szyszki, żołędzie, kasztany.</a:t>
            </a:r>
          </a:p>
          <a:p>
            <a:r>
              <a:rPr lang="pl-PL" sz="2000" dirty="0">
                <a:highlight>
                  <a:srgbClr val="000000"/>
                </a:highlight>
              </a:rPr>
              <a:t>Czasem można zauważyć w nim jego mieszkańców lub ślady jakie zostawili. </a:t>
            </a:r>
          </a:p>
          <a:p>
            <a:r>
              <a:rPr lang="pl-PL" sz="2000" dirty="0">
                <a:highlight>
                  <a:srgbClr val="000000"/>
                </a:highlight>
              </a:rPr>
              <a:t>W lesie można się wyciszyć, posłuchać śpiewu ptaków, dźwięków natury. Wypełniony jest odświeżającym zapachem drzew, igieł i liści. </a:t>
            </a: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2DB4415C-6AA7-4D8A-B76B-F97256A8D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-2"/>
            <a:ext cx="6972300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318" name="Picture 6" descr="Fototapeta Las - jesień 12108 - Tapeciarz.pl">
            <a:extLst>
              <a:ext uri="{FF2B5EF4-FFF2-40B4-BE49-F238E27FC236}">
                <a16:creationId xmlns:a16="http://schemas.microsoft.com/office/drawing/2014/main" id="{ABF4495C-D6F3-4BD9-B2DE-4E9E1DFB99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687"/>
          <a:stretch/>
        </p:blipFill>
        <p:spPr bwMode="auto">
          <a:xfrm>
            <a:off x="5314956" y="-1"/>
            <a:ext cx="3386961" cy="425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Las, Jesienią, Żółte, Pomarańczowe, Liście, Drzew">
            <a:extLst>
              <a:ext uri="{FF2B5EF4-FFF2-40B4-BE49-F238E27FC236}">
                <a16:creationId xmlns:a16="http://schemas.microsoft.com/office/drawing/2014/main" id="{0DF659FC-6999-4A81-9C4F-E7E7349E1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17709"/>
          <a:stretch/>
        </p:blipFill>
        <p:spPr bwMode="auto">
          <a:xfrm>
            <a:off x="8805031" y="10"/>
            <a:ext cx="3376228" cy="208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Grzyby">
            <a:extLst>
              <a:ext uri="{FF2B5EF4-FFF2-40B4-BE49-F238E27FC236}">
                <a16:creationId xmlns:a16="http://schemas.microsoft.com/office/drawing/2014/main" id="{47EFDF30-3FEF-4F32-8018-A1D8DEFAF4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" b="662"/>
          <a:stretch/>
        </p:blipFill>
        <p:spPr bwMode="auto">
          <a:xfrm>
            <a:off x="8805031" y="2162908"/>
            <a:ext cx="3376228" cy="209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Sarenka, Las, Jesień">
            <a:extLst>
              <a:ext uri="{FF2B5EF4-FFF2-40B4-BE49-F238E27FC236}">
                <a16:creationId xmlns:a16="http://schemas.microsoft.com/office/drawing/2014/main" id="{94FA604F-F547-4718-B8D9-A923FE424A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1" r="2" b="24609"/>
          <a:stretch/>
        </p:blipFill>
        <p:spPr bwMode="auto">
          <a:xfrm>
            <a:off x="5314950" y="4351643"/>
            <a:ext cx="6877048" cy="25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38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1" name="Group 140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2" name="Rectangle 141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" name="Picture 142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5" name="Rectangle 144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9FD309-D5A0-4BA8-A46F-52DA496BF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Ogród</a:t>
            </a:r>
          </a:p>
        </p:txBody>
      </p:sp>
      <p:pic>
        <p:nvPicPr>
          <p:cNvPr id="147" name="Picture 146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F369453-D9B7-4E81-9B27-9B7641A25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 lnSpcReduction="10000"/>
          </a:bodyPr>
          <a:lstStyle/>
          <a:p>
            <a:r>
              <a:rPr lang="pl-PL" sz="2200" dirty="0">
                <a:highlight>
                  <a:srgbClr val="000000"/>
                </a:highlight>
              </a:rPr>
              <a:t>Co za skarby można znaleźć jesienią w ogrodzie!</a:t>
            </a:r>
          </a:p>
          <a:p>
            <a:r>
              <a:rPr lang="pl-PL" sz="2200" dirty="0">
                <a:highlight>
                  <a:srgbClr val="000000"/>
                </a:highlight>
              </a:rPr>
              <a:t>Niektóre kwiaty pięknie się zasuszyły i można zrobić z nich dekoracje.</a:t>
            </a:r>
          </a:p>
          <a:p>
            <a:r>
              <a:rPr lang="pl-PL" sz="2200" dirty="0">
                <a:highlight>
                  <a:srgbClr val="000000"/>
                </a:highlight>
              </a:rPr>
              <a:t>W ogródkach warzywnych wyrosły dynie, marchew, pietruszka, buraki, cebula…</a:t>
            </a:r>
          </a:p>
          <a:p>
            <a:r>
              <a:rPr lang="pl-PL" sz="2200" dirty="0">
                <a:highlight>
                  <a:srgbClr val="000000"/>
                </a:highlight>
              </a:rPr>
              <a:t>Drzewka owocowe wydały plony – jabłka, gruszki, śliwki…</a:t>
            </a:r>
          </a:p>
          <a:p>
            <a:endParaRPr lang="pl-PL" sz="1600" dirty="0">
              <a:highlight>
                <a:srgbClr val="000000"/>
              </a:highlight>
            </a:endParaRPr>
          </a:p>
        </p:txBody>
      </p:sp>
      <p:pic>
        <p:nvPicPr>
          <p:cNvPr id="3078" name="Picture 6" descr="Wrzosowisko w przydomowym ogrodzie | KalendarzRolnikow.pl">
            <a:extLst>
              <a:ext uri="{FF2B5EF4-FFF2-40B4-BE49-F238E27FC236}">
                <a16:creationId xmlns:a16="http://schemas.microsoft.com/office/drawing/2014/main" id="{3F97122C-8B2D-46AB-95E1-E040E14004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2" r="17751" b="3"/>
          <a:stretch/>
        </p:blipFill>
        <p:spPr bwMode="auto">
          <a:xfrm>
            <a:off x="5449575" y="488844"/>
            <a:ext cx="3368936" cy="35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87" name="Rectangle 148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Jesień w ogrodzie - 17 prac ogrodowych, o których musisz pamiętać">
            <a:extLst>
              <a:ext uri="{FF2B5EF4-FFF2-40B4-BE49-F238E27FC236}">
                <a16:creationId xmlns:a16="http://schemas.microsoft.com/office/drawing/2014/main" id="{5CB55D24-43AF-49B2-B9FB-83CA7449FD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93" b="-2"/>
          <a:stretch/>
        </p:blipFill>
        <p:spPr bwMode="auto">
          <a:xfrm>
            <a:off x="8967679" y="488844"/>
            <a:ext cx="2739690" cy="20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1" name="Rectangle 150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Jesienny ogród - 13 efektownych roślin, które dodadzą mu kolorów">
            <a:extLst>
              <a:ext uri="{FF2B5EF4-FFF2-40B4-BE49-F238E27FC236}">
                <a16:creationId xmlns:a16="http://schemas.microsoft.com/office/drawing/2014/main" id="{C6B8EFD9-E002-411D-B4EC-29B7008CDA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" r="-2" b="-2"/>
          <a:stretch/>
        </p:blipFill>
        <p:spPr bwMode="auto">
          <a:xfrm>
            <a:off x="5449198" y="4169238"/>
            <a:ext cx="3378077" cy="22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Ogród jesienią - Allegro">
            <a:extLst>
              <a:ext uri="{FF2B5EF4-FFF2-40B4-BE49-F238E27FC236}">
                <a16:creationId xmlns:a16="http://schemas.microsoft.com/office/drawing/2014/main" id="{3032895F-BBDB-43AA-B16F-FE516ED313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7" r="-5" b="-5"/>
          <a:stretch/>
        </p:blipFill>
        <p:spPr bwMode="auto">
          <a:xfrm>
            <a:off x="8967680" y="2666029"/>
            <a:ext cx="2739691" cy="37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356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80" name="Rectangle 79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5129D8A-C98E-4F77-AF1E-DAFF2FC217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Wieś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0BF37959-82FE-49AD-94D6-D20CD7EB24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/>
          </a:bodyPr>
          <a:lstStyle/>
          <a:p>
            <a:r>
              <a:rPr lang="pl-PL" sz="2200" dirty="0">
                <a:highlight>
                  <a:srgbClr val="000000"/>
                </a:highlight>
              </a:rPr>
              <a:t>Na wsi nie brakuje kolorowych drzew i krzewów. Znajdują się tam pola, na których zbierane są ziemniaki. Nie brakuje pól warzywnych i sadów pełnych jesiennych plonów.</a:t>
            </a:r>
          </a:p>
          <a:p>
            <a:r>
              <a:rPr lang="pl-PL" sz="2200" dirty="0">
                <a:highlight>
                  <a:srgbClr val="000000"/>
                </a:highlight>
              </a:rPr>
              <a:t>Na niebie można zauważyć odlatujące ptaki – kaczki, gęsi, żurawie...</a:t>
            </a:r>
          </a:p>
        </p:txBody>
      </p:sp>
      <p:pic>
        <p:nvPicPr>
          <p:cNvPr id="1034" name="Picture 10" descr="Jesień na wsi - Tapeta na telefon">
            <a:extLst>
              <a:ext uri="{FF2B5EF4-FFF2-40B4-BE49-F238E27FC236}">
                <a16:creationId xmlns:a16="http://schemas.microsoft.com/office/drawing/2014/main" id="{BBDF6E23-914D-402E-A255-1A076019C5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69" b="17058"/>
          <a:stretch/>
        </p:blipFill>
        <p:spPr bwMode="auto">
          <a:xfrm>
            <a:off x="5449575" y="488844"/>
            <a:ext cx="3368936" cy="35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Rectangle 86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30" name="Picture 6" descr="Obraz zawierający trawa, zewnętrzne, przyroda&#10;&#10;Opis wygenerowany automatycznie">
            <a:extLst>
              <a:ext uri="{FF2B5EF4-FFF2-40B4-BE49-F238E27FC236}">
                <a16:creationId xmlns:a16="http://schemas.microsoft.com/office/drawing/2014/main" id="{8F2EFED9-A3F8-4D67-B3BA-F35D381210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8" r="4684" b="-4"/>
          <a:stretch/>
        </p:blipFill>
        <p:spPr bwMode="auto">
          <a:xfrm>
            <a:off x="8967679" y="488844"/>
            <a:ext cx="2739690" cy="20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9" name="Rectangle 88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Obraz zawierający ptak, zewnętrzne, latanie, niebo&#10;&#10;Opis wygenerowany automatycznie">
            <a:extLst>
              <a:ext uri="{FF2B5EF4-FFF2-40B4-BE49-F238E27FC236}">
                <a16:creationId xmlns:a16="http://schemas.microsoft.com/office/drawing/2014/main" id="{62B7CD25-224D-4917-BD49-697996025D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1" r="-6" b="-6"/>
          <a:stretch/>
        </p:blipFill>
        <p:spPr bwMode="auto">
          <a:xfrm>
            <a:off x="5449198" y="4169238"/>
            <a:ext cx="3378077" cy="2209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braz zawierający zewnętrzne, trawa, drzewo, niebo&#10;&#10;Opis wygenerowany automatycznie">
            <a:extLst>
              <a:ext uri="{FF2B5EF4-FFF2-40B4-BE49-F238E27FC236}">
                <a16:creationId xmlns:a16="http://schemas.microsoft.com/office/drawing/2014/main" id="{0B177C85-5FBD-4C09-90D4-FB2805BA80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75" r="32014" b="-2"/>
          <a:stretch/>
        </p:blipFill>
        <p:spPr bwMode="auto">
          <a:xfrm>
            <a:off x="8967680" y="2666029"/>
            <a:ext cx="2739691" cy="37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1580506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" name="Group 144">
            <a:extLst>
              <a:ext uri="{FF2B5EF4-FFF2-40B4-BE49-F238E27FC236}">
                <a16:creationId xmlns:a16="http://schemas.microsoft.com/office/drawing/2014/main" id="{D4076163-0838-4BBE-9A78-8AA98A27B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46" name="Rectangle 145">
              <a:extLst>
                <a:ext uri="{FF2B5EF4-FFF2-40B4-BE49-F238E27FC236}">
                  <a16:creationId xmlns:a16="http://schemas.microsoft.com/office/drawing/2014/main" id="{76EB5644-8FFE-4B4B-925B-03BFD5022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7" name="Picture 146">
              <a:extLst>
                <a:ext uri="{FF2B5EF4-FFF2-40B4-BE49-F238E27FC236}">
                  <a16:creationId xmlns:a16="http://schemas.microsoft.com/office/drawing/2014/main" id="{E3B8C615-84E5-4E32-B595-1BBEA313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149" name="Rectangle 148">
            <a:extLst>
              <a:ext uri="{FF2B5EF4-FFF2-40B4-BE49-F238E27FC236}">
                <a16:creationId xmlns:a16="http://schemas.microsoft.com/office/drawing/2014/main" id="{8CF564A5-DFD7-430A-B4D5-CA0DB482C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4A0284BE-3A29-47F0-BA9A-9272D77FB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Miasto</a:t>
            </a:r>
          </a:p>
        </p:txBody>
      </p:sp>
      <p:pic>
        <p:nvPicPr>
          <p:cNvPr id="151" name="Picture 150">
            <a:extLst>
              <a:ext uri="{FF2B5EF4-FFF2-40B4-BE49-F238E27FC236}">
                <a16:creationId xmlns:a16="http://schemas.microsoft.com/office/drawing/2014/main" id="{83E54AF3-C488-49B7-9715-D679311B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2FD25329-3245-4A0B-822D-E1DB63060B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966409" cy="3599316"/>
          </a:xfrm>
        </p:spPr>
        <p:txBody>
          <a:bodyPr>
            <a:normAutofit/>
          </a:bodyPr>
          <a:lstStyle/>
          <a:p>
            <a:r>
              <a:rPr lang="pl-PL" sz="2200" dirty="0">
                <a:highlight>
                  <a:srgbClr val="000000"/>
                </a:highlight>
              </a:rPr>
              <a:t>Miejskie ulice i uliczki też potrafią zachwycać jesienią. </a:t>
            </a:r>
          </a:p>
          <a:p>
            <a:r>
              <a:rPr lang="pl-PL" sz="2200" dirty="0">
                <a:highlight>
                  <a:srgbClr val="000000"/>
                </a:highlight>
              </a:rPr>
              <a:t>W miastach znajdują się rożne skwerki, pasy zieleni, parki, podwórka, które przepięknie wyglądają o tej porze roku.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2DB4415C-6AA7-4D8A-B76B-F97256A8D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-2"/>
            <a:ext cx="6972300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Fotografowanie miast: dziesięć wskazówek dotyczących fotografowania jesienią  - Canon Poland">
            <a:extLst>
              <a:ext uri="{FF2B5EF4-FFF2-40B4-BE49-F238E27FC236}">
                <a16:creationId xmlns:a16="http://schemas.microsoft.com/office/drawing/2014/main" id="{0D0EEAF8-B8D3-43A5-AD3F-051F15B68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0" r="27009"/>
          <a:stretch/>
        </p:blipFill>
        <p:spPr bwMode="auto">
          <a:xfrm>
            <a:off x="5314956" y="-1"/>
            <a:ext cx="3386961" cy="425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Miasto jesienią ... - zdjęcie - Fotoblog torun.flog.pl">
            <a:extLst>
              <a:ext uri="{FF2B5EF4-FFF2-40B4-BE49-F238E27FC236}">
                <a16:creationId xmlns:a16="http://schemas.microsoft.com/office/drawing/2014/main" id="{D5C967AD-93F9-46B4-BBB4-2CA7EC77EA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66" r="5" b="5"/>
          <a:stretch/>
        </p:blipFill>
        <p:spPr bwMode="auto">
          <a:xfrm>
            <a:off x="8805031" y="10"/>
            <a:ext cx="3376228" cy="208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Graz - Austria - zdjęcia miasta jesienią">
            <a:extLst>
              <a:ext uri="{FF2B5EF4-FFF2-40B4-BE49-F238E27FC236}">
                <a16:creationId xmlns:a16="http://schemas.microsoft.com/office/drawing/2014/main" id="{58FCE0B4-92BD-4FB1-99E1-4EEF748424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33" r="5" b="5"/>
          <a:stretch/>
        </p:blipFill>
        <p:spPr bwMode="auto">
          <a:xfrm>
            <a:off x="8805031" y="2162908"/>
            <a:ext cx="3376228" cy="209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6856C27F-B69B-4F78-A539-07A429E4B0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64" r="2" b="10818"/>
          <a:stretch/>
        </p:blipFill>
        <p:spPr bwMode="auto">
          <a:xfrm>
            <a:off x="5314950" y="4351643"/>
            <a:ext cx="6877048" cy="25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629550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000B9EE5-E5A7-4E69-A1F1-5BF0A0E07C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2C334725-6E35-433F-B92D-4E897FA819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DCC960A6-9487-44CE-8D7C-E4B21299D6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1" name="Rectangle 80">
            <a:extLst>
              <a:ext uri="{FF2B5EF4-FFF2-40B4-BE49-F238E27FC236}">
                <a16:creationId xmlns:a16="http://schemas.microsoft.com/office/drawing/2014/main" id="{9079692A-7677-4AFE-8F10-7D0CE6E6D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55408" y="-1"/>
            <a:ext cx="4736592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00" name="Picture 8" descr="Ogrod Na Dachu Buw - artykuły | Warszawa Nasze Miasto">
            <a:extLst>
              <a:ext uri="{FF2B5EF4-FFF2-40B4-BE49-F238E27FC236}">
                <a16:creationId xmlns:a16="http://schemas.microsoft.com/office/drawing/2014/main" id="{FC39C522-E4BD-4EA1-AD06-F1DC90EE9C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39" r="1" b="1"/>
          <a:stretch/>
        </p:blipFill>
        <p:spPr bwMode="auto">
          <a:xfrm>
            <a:off x="7550979" y="1"/>
            <a:ext cx="4645152" cy="22250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3B466075-C91E-407D-BFCB-3B87C1128D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8758B338-3198-4E79-BFB9-9066BCD16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l-PL" dirty="0"/>
              <a:t>Stolica Polski – Warszawa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1A6BDBB1-A7C5-42B1-925F-0029F87D4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24CD053-331E-4191-B157-B4F613763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Warszawa to nie tylko wieżowce, ruchliwe ulice i Stare Miasto. Jest w niej wiele pięknych miejsc, które jesienią potrafią naprawdę zachwycić!</a:t>
            </a:r>
          </a:p>
          <a:p>
            <a:r>
              <a:rPr lang="pl-PL" dirty="0">
                <a:highlight>
                  <a:srgbClr val="000000"/>
                </a:highlight>
              </a:rPr>
              <a:t>Warszawskie miejsca, które warto zobaczyć jesienią to na przykład:</a:t>
            </a:r>
          </a:p>
          <a:p>
            <a:r>
              <a:rPr lang="pl-PL" dirty="0">
                <a:highlight>
                  <a:srgbClr val="000000"/>
                </a:highlight>
              </a:rPr>
              <a:t>Ogród na dachu Biblioteki Uniwersytetu Warszawskiego.</a:t>
            </a:r>
          </a:p>
          <a:p>
            <a:endParaRPr lang="pl-PL" sz="1800" dirty="0"/>
          </a:p>
        </p:txBody>
      </p:sp>
      <p:pic>
        <p:nvPicPr>
          <p:cNvPr id="8198" name="Picture 6">
            <a:extLst>
              <a:ext uri="{FF2B5EF4-FFF2-40B4-BE49-F238E27FC236}">
                <a16:creationId xmlns:a16="http://schemas.microsoft.com/office/drawing/2014/main" id="{C6DBDE5C-CA4F-451B-B072-9F311D67C5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55" r="-3" b="-3"/>
          <a:stretch/>
        </p:blipFill>
        <p:spPr bwMode="auto">
          <a:xfrm>
            <a:off x="7555110" y="2322651"/>
            <a:ext cx="4641021" cy="2212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Biblioteka Uniwersytecka w Warszawie">
            <a:extLst>
              <a:ext uri="{FF2B5EF4-FFF2-40B4-BE49-F238E27FC236}">
                <a16:creationId xmlns:a16="http://schemas.microsoft.com/office/drawing/2014/main" id="{28A08ED2-D3A2-4BB2-8317-2BBF4F0F90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92" r="4" b="13102"/>
          <a:stretch/>
        </p:blipFill>
        <p:spPr bwMode="auto">
          <a:xfrm>
            <a:off x="7555110" y="4632960"/>
            <a:ext cx="4641021" cy="222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800318"/>
      </p:ext>
    </p:extLst>
  </p:cSld>
  <p:clrMapOvr>
    <a:masterClrMapping/>
  </p:clrMapOvr>
  <p:transition spd="slow">
    <p:wheel spokes="1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367F8B4-2BB2-4C7D-BB96-6AA65E653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Stolica Polski - Warszawa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874A3EE-758D-4E2E-9BE3-DF2673ECDE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ighlight>
                  <a:srgbClr val="000000"/>
                </a:highlight>
              </a:rPr>
              <a:t>Łazienki Królewskie</a:t>
            </a:r>
          </a:p>
          <a:p>
            <a:r>
              <a:rPr lang="pl-PL" dirty="0">
                <a:highlight>
                  <a:srgbClr val="000000"/>
                </a:highlight>
              </a:rPr>
              <a:t>Ogród w Wilanowie</a:t>
            </a:r>
          </a:p>
          <a:p>
            <a:r>
              <a:rPr lang="pl-PL" dirty="0">
                <a:highlight>
                  <a:srgbClr val="000000"/>
                </a:highlight>
              </a:rPr>
              <a:t>Park Świętokrzyski przy Pałacu Kultury i Nauki</a:t>
            </a:r>
          </a:p>
          <a:p>
            <a:r>
              <a:rPr lang="pl-PL" dirty="0">
                <a:highlight>
                  <a:srgbClr val="000000"/>
                </a:highlight>
              </a:rPr>
              <a:t>Powązki </a:t>
            </a:r>
          </a:p>
          <a:p>
            <a:endParaRPr lang="pl-PL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86CE5DD-3667-4D8E-ABEC-D3919B7EE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14" y="0"/>
            <a:ext cx="3315286" cy="244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laczego warto odwiedzić Warszawę jesienią? Warszawa zwiedzanie | BigTrip -  wakacje">
            <a:extLst>
              <a:ext uri="{FF2B5EF4-FFF2-40B4-BE49-F238E27FC236}">
                <a16:creationId xmlns:a16="http://schemas.microsoft.com/office/drawing/2014/main" id="{27D58C50-7D7B-46ED-82E3-30B96830D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6714" y="2441256"/>
            <a:ext cx="3315286" cy="22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Warszawska złota jesień. Czekamy na wasze zdjęcia! Warszawa | wio.waw.pl">
            <a:extLst>
              <a:ext uri="{FF2B5EF4-FFF2-40B4-BE49-F238E27FC236}">
                <a16:creationId xmlns:a16="http://schemas.microsoft.com/office/drawing/2014/main" id="{842B60C7-4307-4353-9A1B-C010A6D691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55"/>
          <a:stretch/>
        </p:blipFill>
        <p:spPr bwMode="auto">
          <a:xfrm>
            <a:off x="0" y="4439395"/>
            <a:ext cx="3299190" cy="2441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jesień w Warszawie na Warsaw,PL - Zszywka.pl">
            <a:extLst>
              <a:ext uri="{FF2B5EF4-FFF2-40B4-BE49-F238E27FC236}">
                <a16:creationId xmlns:a16="http://schemas.microsoft.com/office/drawing/2014/main" id="{7BF280AF-8ABF-492D-A862-9835B80393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0" t="8526" r="8598" b="7500"/>
          <a:stretch/>
        </p:blipFill>
        <p:spPr bwMode="auto">
          <a:xfrm>
            <a:off x="8876714" y="4647126"/>
            <a:ext cx="3315286" cy="2210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Muzeum Pałacu Króla Jana III w Wilanowie">
            <a:extLst>
              <a:ext uri="{FF2B5EF4-FFF2-40B4-BE49-F238E27FC236}">
                <a16:creationId xmlns:a16="http://schemas.microsoft.com/office/drawing/2014/main" id="{141B48A8-1D67-4C58-8081-C8D511336BE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/>
        </p:blipFill>
        <p:spPr bwMode="auto">
          <a:xfrm>
            <a:off x="1884561" y="4449966"/>
            <a:ext cx="3315286" cy="2440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Jerzy Bukowski: Czy Powązki Wojskowe będą wolne od zdrajców? | Tysol.pl">
            <a:extLst>
              <a:ext uri="{FF2B5EF4-FFF2-40B4-BE49-F238E27FC236}">
                <a16:creationId xmlns:a16="http://schemas.microsoft.com/office/drawing/2014/main" id="{2BA860BD-F05F-44FC-8223-6E25C23284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672" y="4449522"/>
            <a:ext cx="3917042" cy="2441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810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roup 78">
            <a:extLst>
              <a:ext uri="{FF2B5EF4-FFF2-40B4-BE49-F238E27FC236}">
                <a16:creationId xmlns:a16="http://schemas.microsoft.com/office/drawing/2014/main" id="{D4076163-0838-4BBE-9A78-8AA98A27BD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80" name="Rectangle 79">
              <a:extLst>
                <a:ext uri="{FF2B5EF4-FFF2-40B4-BE49-F238E27FC236}">
                  <a16:creationId xmlns:a16="http://schemas.microsoft.com/office/drawing/2014/main" id="{76EB5644-8FFE-4B4B-925B-03BFD50223C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E3B8C615-84E5-4E32-B595-1BBEA313D2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83" name="Rectangle 82">
            <a:extLst>
              <a:ext uri="{FF2B5EF4-FFF2-40B4-BE49-F238E27FC236}">
                <a16:creationId xmlns:a16="http://schemas.microsoft.com/office/drawing/2014/main" id="{8CF564A5-DFD7-430A-B4D5-CA0DB482CE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7BC5D6F-25EC-4D96-9923-187D411C2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Dawna stolica Polski - Kraków</a:t>
            </a:r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83E54AF3-C488-49B7-9715-D679311BDA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DB86119E-DEE3-4892-A7C8-1E121A056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3966409" cy="3599316"/>
          </a:xfrm>
        </p:spPr>
        <p:txBody>
          <a:bodyPr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W każdym mieście znajdują się miejsca, które warto odwiedzić. </a:t>
            </a:r>
          </a:p>
          <a:p>
            <a:r>
              <a:rPr lang="pl-PL" dirty="0">
                <a:highlight>
                  <a:srgbClr val="000000"/>
                </a:highlight>
              </a:rPr>
              <a:t>W Krakowie jesienią pięknie wygląda:</a:t>
            </a:r>
          </a:p>
          <a:p>
            <a:r>
              <a:rPr lang="pl-PL" dirty="0">
                <a:highlight>
                  <a:srgbClr val="000000"/>
                </a:highlight>
              </a:rPr>
              <a:t>Park miejski – Planty</a:t>
            </a:r>
          </a:p>
          <a:p>
            <a:r>
              <a:rPr lang="pl-PL" dirty="0">
                <a:highlight>
                  <a:srgbClr val="000000"/>
                </a:highlight>
              </a:rPr>
              <a:t>Wawel </a:t>
            </a:r>
          </a:p>
          <a:p>
            <a:r>
              <a:rPr lang="pl-PL" dirty="0">
                <a:highlight>
                  <a:srgbClr val="000000"/>
                </a:highlight>
              </a:rPr>
              <a:t>Brzeg Wisły</a:t>
            </a:r>
          </a:p>
        </p:txBody>
      </p:sp>
      <p:sp>
        <p:nvSpPr>
          <p:cNvPr id="7185" name="Rectangle 86">
            <a:extLst>
              <a:ext uri="{FF2B5EF4-FFF2-40B4-BE49-F238E27FC236}">
                <a16:creationId xmlns:a16="http://schemas.microsoft.com/office/drawing/2014/main" id="{2DB4415C-6AA7-4D8A-B76B-F97256A8D6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19700" y="-2"/>
            <a:ext cx="6972300" cy="685800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8" name="Picture 10" descr="Jesienny spacer po Wawelu [ZDJĘCIA] | Gazeta Krakowska">
            <a:extLst>
              <a:ext uri="{FF2B5EF4-FFF2-40B4-BE49-F238E27FC236}">
                <a16:creationId xmlns:a16="http://schemas.microsoft.com/office/drawing/2014/main" id="{88F7A828-FCCE-46B8-97DF-53C9B5EB15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" r="42705" b="-1"/>
          <a:stretch/>
        </p:blipFill>
        <p:spPr bwMode="auto">
          <a:xfrm>
            <a:off x="5314956" y="-1"/>
            <a:ext cx="3386961" cy="42591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Jesienne konkursy w MCK">
            <a:extLst>
              <a:ext uri="{FF2B5EF4-FFF2-40B4-BE49-F238E27FC236}">
                <a16:creationId xmlns:a16="http://schemas.microsoft.com/office/drawing/2014/main" id="{B0801336-A0E7-4008-A870-994934DA95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8" r="5" b="4531"/>
          <a:stretch/>
        </p:blipFill>
        <p:spPr bwMode="auto">
          <a:xfrm>
            <a:off x="8805031" y="10"/>
            <a:ext cx="3376228" cy="208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aka jesień zawita na Planty? - Galerie - Radio Kraków">
            <a:extLst>
              <a:ext uri="{FF2B5EF4-FFF2-40B4-BE49-F238E27FC236}">
                <a16:creationId xmlns:a16="http://schemas.microsoft.com/office/drawing/2014/main" id="{A5644FF6-CE7D-4243-A118-AD46BF660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75" b="-3"/>
          <a:stretch/>
        </p:blipFill>
        <p:spPr bwMode="auto">
          <a:xfrm>
            <a:off x="8805031" y="2162908"/>
            <a:ext cx="3376228" cy="2096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About Poland - Study in Poland">
            <a:extLst>
              <a:ext uri="{FF2B5EF4-FFF2-40B4-BE49-F238E27FC236}">
                <a16:creationId xmlns:a16="http://schemas.microsoft.com/office/drawing/2014/main" id="{4A352ACC-3AD9-4061-8996-C3F71D5AA5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" r="2" b="23264"/>
          <a:stretch/>
        </p:blipFill>
        <p:spPr bwMode="auto">
          <a:xfrm>
            <a:off x="5314950" y="4351643"/>
            <a:ext cx="6877048" cy="2506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1497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Group 74">
            <a:extLst>
              <a:ext uri="{FF2B5EF4-FFF2-40B4-BE49-F238E27FC236}">
                <a16:creationId xmlns:a16="http://schemas.microsoft.com/office/drawing/2014/main" id="{B6DF8341-38C0-41F8-A81E-5755FB3B0A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6" name="Rectangle 75">
              <a:extLst>
                <a:ext uri="{FF2B5EF4-FFF2-40B4-BE49-F238E27FC236}">
                  <a16:creationId xmlns:a16="http://schemas.microsoft.com/office/drawing/2014/main" id="{1D1D2268-D2F6-4DD1-A457-46ADF34768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09E82E97-9819-4793-B871-3157EC12A93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1EF53BF8-8E50-496B-B9DB-CBBE6413A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5018565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E231F2E-9CAB-479A-8180-9D6D1FD54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2" y="753228"/>
            <a:ext cx="4196478" cy="1080938"/>
          </a:xfrm>
        </p:spPr>
        <p:txBody>
          <a:bodyPr>
            <a:normAutofit/>
          </a:bodyPr>
          <a:lstStyle/>
          <a:p>
            <a:r>
              <a:rPr lang="pl-PL" sz="3200"/>
              <a:t>Morze Bałtyckie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53D81F5-9CA1-4207-86AF-72DAF1C36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5029200" cy="202738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67B276C-5967-44D9-8DE6-D8AED5F70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4124289" cy="35993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l-PL" dirty="0">
                <a:highlight>
                  <a:srgbClr val="000000"/>
                </a:highlight>
              </a:rPr>
              <a:t>Nad morze warto wybrać się również inną porą roku niż latem. </a:t>
            </a:r>
          </a:p>
          <a:p>
            <a:pPr marL="0" indent="0">
              <a:buNone/>
            </a:pPr>
            <a:r>
              <a:rPr lang="pl-PL" dirty="0">
                <a:highlight>
                  <a:srgbClr val="000000"/>
                </a:highlight>
              </a:rPr>
              <a:t>Poza spacerami na plaży znajdą się tak również inne atrakcje, a nadmorskie miasta i miasteczka wspaniale wyglądają ozdobione kolorami jesieni.</a:t>
            </a:r>
          </a:p>
        </p:txBody>
      </p:sp>
      <p:pic>
        <p:nvPicPr>
          <p:cNvPr id="8198" name="Picture 6" descr="Urlop jesienią w Polsce. Dokąd polecisz z krakowskich Balic? - Panda  Parking Balice">
            <a:extLst>
              <a:ext uri="{FF2B5EF4-FFF2-40B4-BE49-F238E27FC236}">
                <a16:creationId xmlns:a16="http://schemas.microsoft.com/office/drawing/2014/main" id="{59B1E863-6A0D-463B-9B9A-41624FA5D3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4" r="-1" b="-1"/>
          <a:stretch/>
        </p:blipFill>
        <p:spPr bwMode="auto">
          <a:xfrm>
            <a:off x="5449575" y="488844"/>
            <a:ext cx="3368936" cy="3526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05" name="Rectangle 82">
            <a:extLst>
              <a:ext uri="{FF2B5EF4-FFF2-40B4-BE49-F238E27FC236}">
                <a16:creationId xmlns:a16="http://schemas.microsoft.com/office/drawing/2014/main" id="{621EF2C5-4DD0-49D0-AF0A-1C02F80AA5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7679" y="488844"/>
            <a:ext cx="2739690" cy="2022832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6" name="Picture 4" descr="trojmiasto jesienią, atrakcje trójmiasta, piękne miejsca w Trójmiescie,  wakacje nad morzem, jesień nad morzem | Country roads, Natural landmarks,  Nature">
            <a:extLst>
              <a:ext uri="{FF2B5EF4-FFF2-40B4-BE49-F238E27FC236}">
                <a16:creationId xmlns:a16="http://schemas.microsoft.com/office/drawing/2014/main" id="{57381AC8-A4E4-4614-B8D9-A4DAACB2D4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3" b="-4"/>
          <a:stretch/>
        </p:blipFill>
        <p:spPr bwMode="auto">
          <a:xfrm>
            <a:off x="8967679" y="488844"/>
            <a:ext cx="2739690" cy="2022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5" name="Rectangle 84">
            <a:extLst>
              <a:ext uri="{FF2B5EF4-FFF2-40B4-BE49-F238E27FC236}">
                <a16:creationId xmlns:a16="http://schemas.microsoft.com/office/drawing/2014/main" id="{6FD2876B-C6FB-489E-AC79-356278E6CC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49198" y="4169238"/>
            <a:ext cx="3378077" cy="2209379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194" name="Picture 2" descr="Bałtyk jesienią – 8 powodów, by odwiedzić go właśnie teraz –  PolskaZachwyca.pl">
            <a:extLst>
              <a:ext uri="{FF2B5EF4-FFF2-40B4-BE49-F238E27FC236}">
                <a16:creationId xmlns:a16="http://schemas.microsoft.com/office/drawing/2014/main" id="{4CB1B091-5DF5-470E-B43E-81AEFD864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5" r="34562" b="-1"/>
          <a:stretch/>
        </p:blipFill>
        <p:spPr bwMode="auto">
          <a:xfrm>
            <a:off x="8967680" y="2666029"/>
            <a:ext cx="2739691" cy="3712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315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7768DEC-54A8-4AF5-BCDE-4B59D0933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Góry</a:t>
            </a:r>
          </a:p>
        </p:txBody>
      </p:sp>
      <p:sp>
        <p:nvSpPr>
          <p:cNvPr id="4" name="AutoShape 2" descr="Tatry - Mnich">
            <a:extLst>
              <a:ext uri="{FF2B5EF4-FFF2-40B4-BE49-F238E27FC236}">
                <a16:creationId xmlns:a16="http://schemas.microsoft.com/office/drawing/2014/main" id="{46242262-8D4F-4E74-8798-A000EC41311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5" name="AutoShape 4" descr="Tatry - Mnich">
            <a:extLst>
              <a:ext uri="{FF2B5EF4-FFF2-40B4-BE49-F238E27FC236}">
                <a16:creationId xmlns:a16="http://schemas.microsoft.com/office/drawing/2014/main" id="{E67A68E9-E408-4047-928B-CE4D43844B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6" name="AutoShape 6" descr="Tatry - Mnich">
            <a:extLst>
              <a:ext uri="{FF2B5EF4-FFF2-40B4-BE49-F238E27FC236}">
                <a16:creationId xmlns:a16="http://schemas.microsoft.com/office/drawing/2014/main" id="{89DC2DD0-DB37-401A-BF14-5A3C55E0BEA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0" name="Symbol zastępczy zawartości 9">
            <a:extLst>
              <a:ext uri="{FF2B5EF4-FFF2-40B4-BE49-F238E27FC236}">
                <a16:creationId xmlns:a16="http://schemas.microsoft.com/office/drawing/2014/main" id="{1849DC10-CAD4-41F6-8F95-8258C3259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2084" y="2472954"/>
            <a:ext cx="4050908" cy="3896144"/>
          </a:xfrm>
        </p:spPr>
        <p:txBody>
          <a:bodyPr/>
          <a:lstStyle/>
          <a:p>
            <a:r>
              <a:rPr lang="pl-PL" dirty="0">
                <a:highlight>
                  <a:srgbClr val="000000"/>
                </a:highlight>
              </a:rPr>
              <a:t>Górskie krajobrazy same w sobie są zachwycające, ale gdy ujrzymy je jesienią, w odsłonie żółci, czerwieni, pomarańczy i brązu, to nie da się tego widoku zapomnieć. </a:t>
            </a:r>
          </a:p>
        </p:txBody>
      </p:sp>
      <p:sp>
        <p:nvSpPr>
          <p:cNvPr id="11" name="AutoShape 8">
            <a:extLst>
              <a:ext uri="{FF2B5EF4-FFF2-40B4-BE49-F238E27FC236}">
                <a16:creationId xmlns:a16="http://schemas.microsoft.com/office/drawing/2014/main" id="{540D51D0-939E-4DCC-AC68-843167C2E7F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400800" y="37338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sp>
        <p:nvSpPr>
          <p:cNvPr id="12" name="AutoShape 10" descr="Tatry Zachodnie - szlak na Siwą Przełęcz">
            <a:extLst>
              <a:ext uri="{FF2B5EF4-FFF2-40B4-BE49-F238E27FC236}">
                <a16:creationId xmlns:a16="http://schemas.microsoft.com/office/drawing/2014/main" id="{D22454ED-0307-4DB6-8334-5307C0A66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53200" y="38862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  <p:pic>
        <p:nvPicPr>
          <p:cNvPr id="14348" name="Picture 12" descr="Polska jesienią">
            <a:extLst>
              <a:ext uri="{FF2B5EF4-FFF2-40B4-BE49-F238E27FC236}">
                <a16:creationId xmlns:a16="http://schemas.microsoft.com/office/drawing/2014/main" id="{84C30978-FE71-4C2F-B3CD-57E6564608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392" y="114440"/>
            <a:ext cx="6118858" cy="34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041310D7-676D-450A-950D-63AF574A4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270450"/>
            <a:ext cx="6114580" cy="343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911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589FE-DA50-4479-87A6-93C6B94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Co warto wiedzieć o jesieni?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10D10-C94E-46C8-9F23-A92ECDB9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832" y="3182673"/>
            <a:ext cx="10174492" cy="3395060"/>
          </a:xfrm>
        </p:spPr>
        <p:txBody>
          <a:bodyPr anchor="ctr">
            <a:normAutofit lnSpcReduction="10000"/>
          </a:bodyPr>
          <a:lstStyle/>
          <a:p>
            <a:r>
              <a:rPr lang="pl-PL" dirty="0">
                <a:highlight>
                  <a:srgbClr val="000000"/>
                </a:highlight>
              </a:rPr>
              <a:t>To pora roku trwająca od 22 września do 21 grudnia. </a:t>
            </a:r>
          </a:p>
          <a:p>
            <a:r>
              <a:rPr lang="pl-PL" dirty="0">
                <a:highlight>
                  <a:srgbClr val="000000"/>
                </a:highlight>
              </a:rPr>
              <a:t>Jesienią dzień staje się krótszy, a noc dłuższa.</a:t>
            </a:r>
          </a:p>
          <a:p>
            <a:r>
              <a:rPr lang="pl-PL" dirty="0">
                <a:highlight>
                  <a:srgbClr val="000000"/>
                </a:highlight>
              </a:rPr>
              <a:t>Temperatura wyraźnie spada. </a:t>
            </a:r>
          </a:p>
          <a:p>
            <a:r>
              <a:rPr lang="pl-PL" dirty="0">
                <a:highlight>
                  <a:srgbClr val="000000"/>
                </a:highlight>
              </a:rPr>
              <a:t>Występują częste opady deszczu.</a:t>
            </a:r>
          </a:p>
          <a:p>
            <a:r>
              <a:rPr lang="pl-PL" dirty="0">
                <a:highlight>
                  <a:srgbClr val="000000"/>
                </a:highlight>
              </a:rPr>
              <a:t>Wiele zbiorów warzyw i owoców rozpoczyna się jesienią, np. marchew, buraki, cebula, ziemniaki, jabłka, gruszki, śliwki, winogrona, a także orzechy.</a:t>
            </a:r>
          </a:p>
          <a:p>
            <a:r>
              <a:rPr lang="pl-PL" dirty="0">
                <a:highlight>
                  <a:srgbClr val="000000"/>
                </a:highlight>
              </a:rPr>
              <a:t>Jesienią w ogrodach sadzi się rośliny cebulowe, które zakwitną wiosną. </a:t>
            </a:r>
          </a:p>
          <a:p>
            <a:endParaRPr lang="pl-PL" dirty="0">
              <a:highlight>
                <a:srgbClr val="000000"/>
              </a:highlight>
            </a:endParaRPr>
          </a:p>
          <a:p>
            <a:endParaRPr lang="pl-PL" sz="2000" dirty="0">
              <a:highlight>
                <a:srgbClr val="000000"/>
              </a:highlight>
            </a:endParaRPr>
          </a:p>
          <a:p>
            <a:endParaRPr lang="pl-PL" sz="2000" dirty="0">
              <a:highlight>
                <a:srgbClr val="000000"/>
              </a:highlight>
            </a:endParaRPr>
          </a:p>
          <a:p>
            <a:endParaRPr lang="pl-PL" sz="20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23652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20" name="Group 134">
            <a:extLst>
              <a:ext uri="{FF2B5EF4-FFF2-40B4-BE49-F238E27FC236}">
                <a16:creationId xmlns:a16="http://schemas.microsoft.com/office/drawing/2014/main" id="{5B988D63-FA8B-436C-902E-E5005BC049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9221" name="Rectangle 135">
              <a:extLst>
                <a:ext uri="{FF2B5EF4-FFF2-40B4-BE49-F238E27FC236}">
                  <a16:creationId xmlns:a16="http://schemas.microsoft.com/office/drawing/2014/main" id="{2FD177FB-983E-4035-8B7A-655342A7E1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7" name="Picture 136">
              <a:extLst>
                <a:ext uri="{FF2B5EF4-FFF2-40B4-BE49-F238E27FC236}">
                  <a16:creationId xmlns:a16="http://schemas.microsoft.com/office/drawing/2014/main" id="{9596D9C3-C0FC-4500-A696-55B9F77BB7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pic>
        <p:nvPicPr>
          <p:cNvPr id="9218" name="Picture 2" descr="Kolorowe liście – Tapeta na pulpit | Depth of souls">
            <a:extLst>
              <a:ext uri="{FF2B5EF4-FFF2-40B4-BE49-F238E27FC236}">
                <a16:creationId xmlns:a16="http://schemas.microsoft.com/office/drawing/2014/main" id="{9287A761-3126-40C8-8996-1AF352EA97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9" r="25439"/>
          <a:stretch/>
        </p:blipFill>
        <p:spPr bwMode="auto">
          <a:xfrm>
            <a:off x="7547810" y="10"/>
            <a:ext cx="464101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2" name="Rectangle 138">
            <a:extLst>
              <a:ext uri="{FF2B5EF4-FFF2-40B4-BE49-F238E27FC236}">
                <a16:creationId xmlns:a16="http://schemas.microsoft.com/office/drawing/2014/main" id="{C493E730-2044-49B5-A022-B8D6F35934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7967048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4DA6634-B86F-4D21-9B5C-DF8724E0D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7087552" cy="1080938"/>
          </a:xfrm>
        </p:spPr>
        <p:txBody>
          <a:bodyPr>
            <a:normAutofit/>
          </a:bodyPr>
          <a:lstStyle/>
          <a:p>
            <a:r>
              <a:rPr lang="pl-PL"/>
              <a:t>Jesień…</a:t>
            </a:r>
            <a:endParaRPr lang="pl-PL" dirty="0"/>
          </a:p>
        </p:txBody>
      </p:sp>
      <p:pic>
        <p:nvPicPr>
          <p:cNvPr id="9223" name="Picture 140">
            <a:extLst>
              <a:ext uri="{FF2B5EF4-FFF2-40B4-BE49-F238E27FC236}">
                <a16:creationId xmlns:a16="http://schemas.microsoft.com/office/drawing/2014/main" id="{78976801-4346-4636-BA62-265C81DFE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7967048" cy="321164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7F360C-2F1A-4F2C-8A44-CB7C39415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6423211" cy="3599316"/>
          </a:xfrm>
        </p:spPr>
        <p:txBody>
          <a:bodyPr>
            <a:normAutofit lnSpcReduction="10000"/>
          </a:bodyPr>
          <a:lstStyle/>
          <a:p>
            <a:r>
              <a:rPr lang="pl-PL" dirty="0">
                <a:highlight>
                  <a:srgbClr val="000000"/>
                </a:highlight>
              </a:rPr>
              <a:t>Może ta pora roku zainspiruje i Ciebie do stworzenia jakiegoś dzieła, czegoś kreatywnego i ciekawego?</a:t>
            </a:r>
          </a:p>
          <a:p>
            <a:r>
              <a:rPr lang="pl-PL" dirty="0">
                <a:highlight>
                  <a:srgbClr val="000000"/>
                </a:highlight>
              </a:rPr>
              <a:t>Może wybierzesz się na jesienny spacer? </a:t>
            </a:r>
          </a:p>
          <a:p>
            <a:r>
              <a:rPr lang="pl-PL" dirty="0">
                <a:highlight>
                  <a:srgbClr val="000000"/>
                </a:highlight>
              </a:rPr>
              <a:t>Rozejrzyj się wokół siebie i pozwól zachwycić się tym, co Cię otacza. </a:t>
            </a:r>
          </a:p>
          <a:p>
            <a:r>
              <a:rPr lang="pl-PL" dirty="0">
                <a:highlight>
                  <a:srgbClr val="000000"/>
                </a:highlight>
              </a:rPr>
              <a:t>Powodzenia! </a:t>
            </a:r>
            <a:r>
              <a:rPr lang="pl-PL" dirty="0">
                <a:highlight>
                  <a:srgbClr val="000000"/>
                </a:highlight>
                <a:sym typeface="Wingdings" panose="05000000000000000000" pitchFamily="2" charset="2"/>
              </a:rPr>
              <a:t> </a:t>
            </a:r>
          </a:p>
          <a:p>
            <a:endParaRPr lang="pl-PL" dirty="0">
              <a:highlight>
                <a:srgbClr val="000000"/>
              </a:highlight>
              <a:sym typeface="Wingdings" panose="05000000000000000000" pitchFamily="2" charset="2"/>
            </a:endParaRPr>
          </a:p>
          <a:p>
            <a:r>
              <a:rPr lang="pl-PL" dirty="0">
                <a:highlight>
                  <a:srgbClr val="000000"/>
                </a:highlight>
                <a:sym typeface="Wingdings" panose="05000000000000000000" pitchFamily="2" charset="2"/>
              </a:rPr>
              <a:t>Opracowanie: Justyna Gruczek</a:t>
            </a:r>
            <a:endParaRPr lang="pl-PL" dirty="0">
              <a:highlight>
                <a:srgbClr val="000000"/>
              </a:highlight>
            </a:endParaRPr>
          </a:p>
          <a:p>
            <a:endParaRPr lang="pl-PL" sz="2000" dirty="0"/>
          </a:p>
        </p:txBody>
      </p:sp>
    </p:spTree>
    <p:extLst>
      <p:ext uri="{BB962C8B-B14F-4D97-AF65-F5344CB8AC3E}">
        <p14:creationId xmlns:p14="http://schemas.microsoft.com/office/powerpoint/2010/main" val="40275633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6" name="Rectangle 138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ototapeta Kolorowe jesienne liście ramki • Pixers® - Żyjemy by zmieniać">
            <a:extLst>
              <a:ext uri="{FF2B5EF4-FFF2-40B4-BE49-F238E27FC236}">
                <a16:creationId xmlns:a16="http://schemas.microsoft.com/office/drawing/2014/main" id="{2545D06F-0832-4C40-B635-C533441BA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8" r="8666" b="1"/>
          <a:stretch/>
        </p:blipFill>
        <p:spPr bwMode="auto">
          <a:xfrm>
            <a:off x="-608749" y="753227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140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2058" name="Rectangle 142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589FE-DA50-4479-87A6-93C6B94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Źródła i linki:</a:t>
            </a:r>
          </a:p>
        </p:txBody>
      </p:sp>
      <p:pic>
        <p:nvPicPr>
          <p:cNvPr id="2059" name="Picture 144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2060" name="Rectangle 146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10D10-C94E-46C8-9F23-A92ECDB9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336873"/>
            <a:ext cx="9613861" cy="3395060"/>
          </a:xfrm>
        </p:spPr>
        <p:txBody>
          <a:bodyPr anchor="ctr">
            <a:normAutofit/>
          </a:bodyPr>
          <a:lstStyle/>
          <a:p>
            <a:r>
              <a:rPr lang="pl-PL" sz="1200" dirty="0">
                <a:hlinkClick r:id="rId5"/>
              </a:rPr>
              <a:t>https://pl.wikipedia.org/wiki/Jesie%C5%84</a:t>
            </a:r>
            <a:endParaRPr lang="pl-PL" sz="1200" dirty="0"/>
          </a:p>
          <a:p>
            <a:r>
              <a:rPr lang="pl-PL" sz="1200" dirty="0">
                <a:hlinkClick r:id="rId6"/>
              </a:rPr>
              <a:t>https://epodreczniki.pl/a/jak-zmienia-sie-przyroda-jesienia-i-zima/DgTnuMBdf</a:t>
            </a:r>
            <a:r>
              <a:rPr lang="pl-PL" sz="1200" dirty="0"/>
              <a:t>  </a:t>
            </a:r>
          </a:p>
          <a:p>
            <a:r>
              <a:rPr lang="pl-PL" sz="1200" dirty="0">
                <a:hlinkClick r:id="rId7"/>
              </a:rPr>
              <a:t>https://pl.wikipedia.org/wiki/Antonio_Vivaldi</a:t>
            </a:r>
            <a:r>
              <a:rPr lang="pl-PL" sz="1200" dirty="0"/>
              <a:t> </a:t>
            </a:r>
          </a:p>
          <a:p>
            <a:r>
              <a:rPr lang="pl-PL" sz="1200" dirty="0">
                <a:hlinkClick r:id="rId8"/>
              </a:rPr>
              <a:t>https://www.ekologia.pl/srodowisko/przyroda/jesien-cztery-pory-roku-jesien-wokol-nas,17320.html</a:t>
            </a:r>
            <a:r>
              <a:rPr lang="pl-PL" sz="1200" dirty="0"/>
              <a:t> </a:t>
            </a:r>
          </a:p>
          <a:p>
            <a:r>
              <a:rPr lang="pl-PL" sz="1200" dirty="0"/>
              <a:t>[dostęp: 30.10.2020 r.]</a:t>
            </a:r>
          </a:p>
          <a:p>
            <a:endParaRPr lang="pl-PL" sz="1200" dirty="0"/>
          </a:p>
          <a:p>
            <a:r>
              <a:rPr lang="pl-PL" sz="1200" dirty="0"/>
              <a:t>Muzyka z Wikipedii: </a:t>
            </a:r>
            <a:r>
              <a:rPr lang="pl-PL" sz="1200" dirty="0">
                <a:hlinkClick r:id="rId9"/>
              </a:rPr>
              <a:t>https://pl.wikipedia.org/wiki/Plik:08_-_Vivaldi_Autumn_mvt_2_Adagio_molto_-_John_Harrison_violin.ogg</a:t>
            </a:r>
            <a:r>
              <a:rPr lang="pl-PL" sz="1200" dirty="0"/>
              <a:t> </a:t>
            </a:r>
          </a:p>
          <a:p>
            <a:r>
              <a:rPr lang="pl-PL" sz="1200" dirty="0"/>
              <a:t>Film na YouTube: </a:t>
            </a:r>
            <a:r>
              <a:rPr lang="pl-PL" sz="1200" dirty="0">
                <a:hlinkClick r:id="rId10"/>
              </a:rPr>
              <a:t>https://www.youtube.com/watch?v=b2v5iOTbRLk</a:t>
            </a:r>
            <a:r>
              <a:rPr lang="pl-PL" sz="1200" dirty="0"/>
              <a:t> </a:t>
            </a:r>
          </a:p>
          <a:p>
            <a:pPr marL="0" indent="0">
              <a:buNone/>
            </a:pPr>
            <a:endParaRPr lang="pl-PL" sz="1200" dirty="0"/>
          </a:p>
          <a:p>
            <a:pPr marL="0" indent="0">
              <a:buNone/>
            </a:pPr>
            <a:r>
              <a:rPr lang="pl-PL" sz="1200" dirty="0"/>
              <a:t>[dostęp: 30.10.2020 r.]</a:t>
            </a:r>
          </a:p>
          <a:p>
            <a:endParaRPr lang="pl-PL" sz="1100" dirty="0"/>
          </a:p>
          <a:p>
            <a:endParaRPr lang="pl-PL" sz="1100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134659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Fototapeta Kolorowe jesienne liście ramki • Pixers® - Żyjemy by zmieniać">
            <a:extLst>
              <a:ext uri="{FF2B5EF4-FFF2-40B4-BE49-F238E27FC236}">
                <a16:creationId xmlns:a16="http://schemas.microsoft.com/office/drawing/2014/main" id="{2545D06F-0832-4C40-B635-C533441BAF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 amt="15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078" r="8666" b="1"/>
          <a:stretch/>
        </p:blipFill>
        <p:spPr bwMode="auto">
          <a:xfrm>
            <a:off x="-3177" y="609600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589FE-DA50-4479-87A6-93C6B94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Źródła zdjęć/obrazów: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10D10-C94E-46C8-9F23-A92ECDB9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0676" y="2113872"/>
            <a:ext cx="11657428" cy="4588863"/>
          </a:xfrm>
        </p:spPr>
        <p:txBody>
          <a:bodyPr anchor="ctr">
            <a:noAutofit/>
          </a:bodyPr>
          <a:lstStyle/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https://www.breathemagazine.com/wp-content/uploads/2017/10/autumn_featured.jpg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https://i.wpimg.pl/1920x0/filerepo.grupawp.pl/api/v1/display/embed/5fdf70d3-f258-4d99-8d78-b0409679a987 https://cdn.uconnectlabs.com/wp-content/uploads/sites/74/2019/10/fall.jpg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https://img.pixers.pics/pho_wat(s3:700/FO/56/68/79/33/700_FO56687933_480e909de690f315af4ef9a55f584a74.jpg,700,487,cms:2018/10/5bd1b6b8d04b8_220x50-watermark.png,over,480,437,jpg)/fototapety-kolorowe-jesienne-liscie-ramki.jpg.jpg 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https://upload.wikimedia.org/wikipedia/commons/b/bf/Giuseppe_Arcimboldo_-_Autumn%2C_1573.jpg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https://upload.wikimedia.org/wikipedia/commons/thumb/1/12/Vivaldi1.jpg/1200px-Vivaldi1.jpg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https://r.dcs.redcdn.pl/http/o2/redefine/cp/4z/4zk9h1ynvrbvmvnvqi4mvn6rus3t9ccj.jpg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https://lh3.googleusercontent.com/proxy/rN1-XHQkBx8pSn_IAwOI_YT_Pd4F8t88uuWAMeNw1nKk7L1Z5QOqQeP4FEskKYbBCGi15meMNd2FvbY2c-8tb-vRyyJrIOBPWIAiA5t4sv9dNPBDgCDLfThYZqcnToClVXqeDoObIIgrl84iiQ4eJHCk0MQp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https://www.buw.uw.edu.pl/wp-content/uploads/2017/03/buw_ogr%C3%B3d_7.jpg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https://juliasz.flog.pl/wpis/3793999/jesien-zawitala-do-ogrodow-na-dachu-buw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https://d-art.ppstatic.pl/kadry/k/r/99/17/5da3217b7ef8e_o_medium.jpg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https://bi.im-g.pl/im/67/ec/13/z20891239IH,Lazienki-Krolewskie-jesienia.jpg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https://www.swiatkwiatow.pl/userfiles//image/jez_w_ogrodzie5.jpg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https://fotoforum.gazeta.pl/photo/2/ca/pc/unlq/2olAuG2B7wxexUKvYB.jpg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https://lh3.googleusercontent.com/proxy/qwIg5oGmCjofiGddUkCMPfxo-64FdJcgqeXpk0zBcD56NlfTaBU7NmYtZdLF3eQdF9BEpzpuPTwUkTAhX2ikzPwCG7ZDCAzP-zFQ_GIRQYIxXINf_gnI0Y5jdSOV1BdS5Fj-0eeKtni45vKLkiq5A8ya6_p-MTc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https://static1.tapeciarz.pl/pol_pl_Fototapeta-Las-jesien-12108-68091_1.jpg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https://www.tapetus.pl/obrazki/n/253472_sarenka-las-jesien.jpg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https://www.tapetus.pl/obrazki/n/65801_las-jesienia-olte-pomaranczowe-liscie-drzew.jpg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https://www.national-geographic.pl/media/cache/slider_big/uploads/media/default/0010/24/c1c510db1b8cd60ca6e23d4114872cf76c0f8ba2.jpeg 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https://zasoby.ekologia.pl/art/17320/max/max_shutterstock_1388664194.jpg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https://www.slowroad.pl/uploaded/cache/gallery_photo/uploaded/FSiBundleContentBlockBundleEntityBlockGalleryImage/filePath/1934/roztocze-falujace-pola.jpg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https://www.slowroad.pl/uploaded/cache/gallery_photo/uploaded/FSiBundleContentBlockBundleEntityBlockGalleryImage/filePath/1931/suwalszczyzna.jpg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https://www.morizon.pl/blog/wp-content/uploads/2016/09/jesien-w-ogrodzie.jpg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https://www.morizon.pl/blog/wp-content/uploads/2016/09/jesienny-ogrod-miechunka.jpg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https://s3.flog.pl/media/foto/3945073_miasto-jesienia-.jpg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https://www.canon.pl/media/GettyImages-584102309_1200x800_tcm125-1305676.jpg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https://lh3.googleusercontent.com/proxy/Od5YbHuFrPX70q4zQkUpdX0CHqI-RsviEq43lkjPJIZSENtyIY5PRbdS50xc8nw61fzL3fRp9oFEXEokYSzaf3eSojS4PGTK8mDS9CS8in_cAhoQ07yb3dEKZgOr1ZF9DPspX-hrJzVbChaXv_uF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https://warszawawpigulce.pl/wp-content/uploads/2015/11/Z%C5%82ota-Warszawa-220x162.jpg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 https://www.bigtrip.pl/wp-content/uploads/2016/10/Dlaczego-warto-odwiedzic-warszawe-jesienia.jpg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https://wio.waw.pl/static/files/gallery/8/_1476785542.jpg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https://pbs.twimg.com/media/DpkR6QJWsAAN8Ao.jpg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https://img-ovh-cloud.zszywka.pl/1/0147/2289-jesien-w-warszawie.jpg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https://www.radiokrakow.pl/resource/www_files/image/9e1bd555a1bd3a0215e6a709258689ad/9e1bd555a1bd3a0215e6a709258689ad_wide_345x203.jpg 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https://lh3.googleusercontent.com/proxy/DfmBdsonn-yu3brVx18E3mcLG0c4wlWCOU8_mOz8vxoxmRRRch50ysVEdNMKrXthlp66q9YDcK2lFZwyoNxYpbUITfiqO-Ykym0JgwdBvE5UViAMD5K4M3s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https://polskazachwyca.pl/wp-content/uploads/2017/10/gdynia-shutterstock_712018177-e1507216348291.jpg </a:t>
            </a:r>
          </a:p>
          <a:p>
            <a:pPr>
              <a:spcBef>
                <a:spcPts val="0"/>
              </a:spcBef>
            </a:pPr>
            <a:r>
              <a:rPr lang="pl-PL" sz="800" dirty="0">
                <a:hlinkClick r:id="rId6"/>
              </a:rPr>
              <a:t>https://i.pinimg.com/originals/8a/97/63/8a976398bdfbdf758051fdb27eaf34af.jpg</a:t>
            </a:r>
          </a:p>
          <a:p>
            <a:pPr marL="0" indent="0">
              <a:spcBef>
                <a:spcPts val="0"/>
              </a:spcBef>
              <a:buNone/>
            </a:pPr>
            <a:endParaRPr lang="pl-PL" sz="1000" dirty="0"/>
          </a:p>
          <a:p>
            <a:pPr marL="0" indent="0">
              <a:spcBef>
                <a:spcPts val="0"/>
              </a:spcBef>
              <a:buNone/>
            </a:pPr>
            <a:r>
              <a:rPr lang="pl-PL" sz="1000" dirty="0"/>
              <a:t>[dostęp: 30.10.2020 r.]</a:t>
            </a:r>
          </a:p>
          <a:p>
            <a:pPr marL="0" indent="0">
              <a:spcBef>
                <a:spcPts val="0"/>
              </a:spcBef>
              <a:buNone/>
            </a:pPr>
            <a:r>
              <a:rPr lang="pl-PL" sz="1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85095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17341052-73F2-435C-A1F0-70961D11B4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7" name="Picture 76">
            <a:extLst>
              <a:ext uri="{FF2B5EF4-FFF2-40B4-BE49-F238E27FC236}">
                <a16:creationId xmlns:a16="http://schemas.microsoft.com/office/drawing/2014/main" id="{A4D2D0F6-68B7-4A2F-B80D-B3AAC1F4DC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70240"/>
            <a:ext cx="10437812" cy="321164"/>
          </a:xfrm>
          <a:prstGeom prst="rect">
            <a:avLst/>
          </a:prstGeom>
        </p:spPr>
      </p:pic>
      <p:sp>
        <p:nvSpPr>
          <p:cNvPr id="79" name="Rectangle 78">
            <a:extLst>
              <a:ext uri="{FF2B5EF4-FFF2-40B4-BE49-F238E27FC236}">
                <a16:creationId xmlns:a16="http://schemas.microsoft.com/office/drawing/2014/main" id="{A0BCEF11-98AA-4EF8-91CF-8146F64793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609600"/>
            <a:ext cx="10437812" cy="1368198"/>
          </a:xfrm>
          <a:prstGeom prst="rect">
            <a:avLst/>
          </a:prstGeom>
          <a:solidFill>
            <a:schemeClr val="bg1">
              <a:lumMod val="95000"/>
              <a:lumOff val="5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0D1589FE-DA50-4479-87A6-93C6B94CBB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9613861" cy="1080938"/>
          </a:xfrm>
        </p:spPr>
        <p:txBody>
          <a:bodyPr>
            <a:normAutofit/>
          </a:bodyPr>
          <a:lstStyle/>
          <a:p>
            <a:r>
              <a:rPr lang="pl-PL" dirty="0"/>
              <a:t>Co warto wiedzieć o jesieni?</a:t>
            </a: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id="{DB816C00-E2A2-4A28-A8CB-2E9E10E9FD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6" y="1971234"/>
            <a:ext cx="1602997" cy="144270"/>
          </a:xfrm>
          <a:prstGeom prst="rect">
            <a:avLst/>
          </a:prstGeom>
        </p:spPr>
      </p:pic>
      <p:sp>
        <p:nvSpPr>
          <p:cNvPr id="83" name="Rectangle 82">
            <a:extLst>
              <a:ext uri="{FF2B5EF4-FFF2-40B4-BE49-F238E27FC236}">
                <a16:creationId xmlns:a16="http://schemas.microsoft.com/office/drawing/2014/main" id="{B2892C6A-FAAA-49A9-B836-6ECC4D48D7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85827" y="609600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2410D10-C94E-46C8-9F23-A92ECDB93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1" y="2130822"/>
            <a:ext cx="9613861" cy="3973950"/>
          </a:xfrm>
        </p:spPr>
        <p:txBody>
          <a:bodyPr anchor="ctr"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Jesienią liście na drzewach zmieniają kolor, by w końcu opaść przed zimą. Najgrubsze części zielone roślin ulegają zdrewnieniu. Rośliny wieloletnie gromadzą substancje zapasowe w korzeniach, a jednoroczne usychają, starając się przedtem różnymi metodami doprowadzić do rozproszenia nasion. </a:t>
            </a:r>
          </a:p>
          <a:p>
            <a:r>
              <a:rPr lang="pl-PL" dirty="0">
                <a:highlight>
                  <a:srgbClr val="000000"/>
                </a:highlight>
              </a:rPr>
              <a:t>Na przełomie lata i jesieni część zwierząt przenosi się do cieplejszych stref klimatycznych, np. bociany, żurawie, kaczki.</a:t>
            </a:r>
          </a:p>
          <a:p>
            <a:r>
              <a:rPr lang="pl-PL" dirty="0">
                <a:highlight>
                  <a:srgbClr val="000000"/>
                </a:highlight>
              </a:rPr>
              <a:t>Wiele zwierząt przygotowuje się na zimę poprzez zbieranie zapasów lub najadanie się na zapas. Ssaki, które są aktywne zimą, zmieniają sierść na grubszą i cieplejszą.</a:t>
            </a:r>
          </a:p>
        </p:txBody>
      </p:sp>
    </p:spTree>
    <p:extLst>
      <p:ext uri="{BB962C8B-B14F-4D97-AF65-F5344CB8AC3E}">
        <p14:creationId xmlns:p14="http://schemas.microsoft.com/office/powerpoint/2010/main" val="405193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D75B44A-59E3-40AB-8093-4FADEAFAE3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Co warto wiedzieć o jesieni?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803E43-6E8C-41FB-8F25-D1053B045D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highlight>
                  <a:srgbClr val="000000"/>
                </a:highlight>
              </a:rPr>
              <a:t>Jesienią każdy dzień wygląda inaczej.</a:t>
            </a:r>
          </a:p>
          <a:p>
            <a:r>
              <a:rPr lang="pl-PL" dirty="0">
                <a:highlight>
                  <a:srgbClr val="000000"/>
                </a:highlight>
              </a:rPr>
              <a:t>Przyroda zmienia się z dnia na dzień. Występują różnorodne, ciepłe barwy. </a:t>
            </a:r>
          </a:p>
          <a:p>
            <a:r>
              <a:rPr lang="pl-PL" dirty="0">
                <a:highlight>
                  <a:srgbClr val="000000"/>
                </a:highlight>
              </a:rPr>
              <a:t>Jesień jest bardzo inspirującą porą roku.</a:t>
            </a:r>
          </a:p>
          <a:p>
            <a:r>
              <a:rPr lang="pl-PL" dirty="0">
                <a:highlight>
                  <a:srgbClr val="000000"/>
                </a:highlight>
              </a:rPr>
              <a:t>Wielu artystów odnosiło się do jesieni w swoich dziełach – pisano o niej wiersze, piosenki… </a:t>
            </a:r>
          </a:p>
          <a:p>
            <a:endParaRPr lang="pl-PL" dirty="0">
              <a:highlight>
                <a:srgbClr val="0000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0641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10" name="Rectangle 9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10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7803E43-6E8C-41FB-8F25-D1053B045D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5041628" cy="3599316"/>
          </a:xfrm>
        </p:spPr>
        <p:txBody>
          <a:bodyPr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„Jesień” to tytuł znanego obrazu autorstwa włoskiego malarza Giuseppe </a:t>
            </a:r>
            <a:r>
              <a:rPr lang="pl-PL" dirty="0" err="1">
                <a:highlight>
                  <a:srgbClr val="000000"/>
                </a:highlight>
              </a:rPr>
              <a:t>Arcimboldo</a:t>
            </a:r>
            <a:r>
              <a:rPr lang="pl-PL" dirty="0">
                <a:highlight>
                  <a:srgbClr val="000000"/>
                </a:highlight>
              </a:rPr>
              <a:t>. </a:t>
            </a:r>
          </a:p>
          <a:p>
            <a:r>
              <a:rPr lang="pl-PL" dirty="0">
                <a:highlight>
                  <a:srgbClr val="000000"/>
                </a:highlight>
              </a:rPr>
              <a:t>Twarz przedstawiona na obrazie składa się z darów jesieni – warzyw i owoców. 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CB956FC4-7A6B-4675-B8B3-F9FFB029F6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" b="6879"/>
          <a:stretch/>
        </p:blipFill>
        <p:spPr>
          <a:xfrm>
            <a:off x="6096000" y="10"/>
            <a:ext cx="6092823" cy="6856310"/>
          </a:xfrm>
          <a:prstGeom prst="rect">
            <a:avLst/>
          </a:prstGeom>
          <a:ln>
            <a:noFill/>
          </a:ln>
          <a:effectLst/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75B44A-59E3-40AB-8093-4FADEAFAE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l-PL" dirty="0"/>
              <a:t>Jesień w sztuce…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21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5920071-46E0-453E-A303-AF7E62818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Jesień w muzyce…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D911513-06E6-4384-8F9D-34E7279813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322" y="2336873"/>
            <a:ext cx="6166528" cy="3599316"/>
          </a:xfrm>
        </p:spPr>
        <p:txBody>
          <a:bodyPr>
            <a:norm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Wenecki kompozytor Antonio Vivaldi stworzył cykl koncertów pt. „Cztery pory roku”. </a:t>
            </a:r>
          </a:p>
          <a:p>
            <a:r>
              <a:rPr lang="pl-PL" dirty="0">
                <a:highlight>
                  <a:srgbClr val="000000"/>
                </a:highlight>
              </a:rPr>
              <a:t>Cykl trzeci „Jesień” przedstawia muzycznie opadanie liści, zawieję, chłód.</a:t>
            </a:r>
            <a:endParaRPr lang="pl-PL" dirty="0">
              <a:highlight>
                <a:srgbClr val="000000"/>
              </a:highlight>
              <a:hlinkClick r:id="rId2"/>
            </a:endParaRPr>
          </a:p>
          <a:p>
            <a:r>
              <a:rPr lang="pl-PL" dirty="0">
                <a:highlight>
                  <a:srgbClr val="000000"/>
                </a:highlight>
                <a:hlinkClick r:id="rId2"/>
              </a:rPr>
              <a:t>MUZYKA</a:t>
            </a:r>
            <a:endParaRPr lang="pl-PL" dirty="0">
              <a:highlight>
                <a:srgbClr val="000000"/>
              </a:highlight>
            </a:endParaRPr>
          </a:p>
          <a:p>
            <a:r>
              <a:rPr lang="pl-PL" dirty="0">
                <a:highlight>
                  <a:srgbClr val="000000"/>
                </a:highlight>
                <a:hlinkClick r:id="rId3"/>
              </a:rPr>
              <a:t>FILM</a:t>
            </a:r>
            <a:r>
              <a:rPr lang="pl-PL" dirty="0">
                <a:highlight>
                  <a:srgbClr val="000000"/>
                </a:highlight>
              </a:rPr>
              <a:t> </a:t>
            </a:r>
            <a:r>
              <a:rPr lang="pl-PL" dirty="0">
                <a:solidFill>
                  <a:schemeClr val="accent1"/>
                </a:solidFill>
                <a:highlight>
                  <a:srgbClr val="000000"/>
                </a:highlight>
              </a:rPr>
              <a:t>- YouTube</a:t>
            </a: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52DA2E9-57E4-44AF-A500-00FCD6E20B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68674" y="332088"/>
            <a:ext cx="3817336" cy="5399106"/>
          </a:xfrm>
          <a:prstGeom prst="rect">
            <a:avLst/>
          </a:prstGeom>
        </p:spPr>
      </p:pic>
      <p:pic>
        <p:nvPicPr>
          <p:cNvPr id="4098" name="Picture 2" descr="Ilustracja">
            <a:extLst>
              <a:ext uri="{FF2B5EF4-FFF2-40B4-BE49-F238E27FC236}">
                <a16:creationId xmlns:a16="http://schemas.microsoft.com/office/drawing/2014/main" id="{593F11B1-9231-4D91-8C61-1D13CF44E9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3149" y="2519753"/>
            <a:ext cx="4203107" cy="4203107"/>
          </a:xfrm>
          <a:prstGeom prst="rect">
            <a:avLst/>
          </a:prstGeom>
          <a:noFill/>
          <a:effectLst>
            <a:outerShdw dist="50800" dir="5400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1807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4979F40-3A44-4CCB-9EB7-F8318BCE57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82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15291D39-6B03-4BB5-BFC6-CBF11E90B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6" y="0"/>
            <a:ext cx="12192000" cy="6858000"/>
          </a:xfrm>
          <a:prstGeom prst="rect">
            <a:avLst/>
          </a:prstGeom>
        </p:spPr>
      </p:pic>
      <p:sp>
        <p:nvSpPr>
          <p:cNvPr id="75" name="Rectangle 74">
            <a:extLst>
              <a:ext uri="{FF2B5EF4-FFF2-40B4-BE49-F238E27FC236}">
                <a16:creationId xmlns:a16="http://schemas.microsoft.com/office/drawing/2014/main" id="{AFD071FA-0514-4371-9568-86216A1F4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5211DDA4-E7B5-4325-A844-B7F59B084B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4959094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B8EF09A-7C3F-46D3-BB88-AA3BADDEA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4136123" cy="1080938"/>
          </a:xfrm>
        </p:spPr>
        <p:txBody>
          <a:bodyPr>
            <a:normAutofit/>
          </a:bodyPr>
          <a:lstStyle/>
          <a:p>
            <a:r>
              <a:rPr lang="pl-PL"/>
              <a:t>Jesień…</a:t>
            </a:r>
            <a:endParaRPr lang="pl-PL" dirty="0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D58E222-6309-4F79-AC20-9D3C69CD9B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1"/>
            <a:ext cx="4956048" cy="199787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1B99E52-B056-4310-BA68-1DD351D44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336873"/>
            <a:ext cx="4493867" cy="3599316"/>
          </a:xfrm>
        </p:spPr>
        <p:txBody>
          <a:bodyPr>
            <a:normAutofit/>
          </a:bodyPr>
          <a:lstStyle/>
          <a:p>
            <a:r>
              <a:rPr lang="pl-PL">
                <a:highlight>
                  <a:srgbClr val="000000"/>
                </a:highlight>
              </a:rPr>
              <a:t>Jak widzisz jesień to bardzo inspirująca i ciekawa pora roku. </a:t>
            </a:r>
          </a:p>
          <a:p>
            <a:r>
              <a:rPr lang="pl-PL">
                <a:highlight>
                  <a:srgbClr val="000000"/>
                </a:highlight>
              </a:rPr>
              <a:t>Znane miejsca jesienią mogą wyglądać zupełnie inaczej.</a:t>
            </a:r>
          </a:p>
          <a:p>
            <a:r>
              <a:rPr lang="pl-PL">
                <a:highlight>
                  <a:srgbClr val="000000"/>
                </a:highlight>
              </a:rPr>
              <a:t>Za chwilkę zobaczysz kilka miejsc, które warto zobaczyć jesienią.  </a:t>
            </a:r>
          </a:p>
          <a:p>
            <a:endParaRPr lang="pl-PL" sz="1400" dirty="0"/>
          </a:p>
        </p:txBody>
      </p:sp>
      <p:pic>
        <p:nvPicPr>
          <p:cNvPr id="6146" name="Picture 2" descr="Niezwykły projekt! Tak zmieniała się jesień w tym samym dniu i miejscu, na  tle ostatnich 15 lat | TwojaPogoda.pl">
            <a:extLst>
              <a:ext uri="{FF2B5EF4-FFF2-40B4-BE49-F238E27FC236}">
                <a16:creationId xmlns:a16="http://schemas.microsoft.com/office/drawing/2014/main" id="{DC07A38E-F1D8-405B-B7AD-EFBB0DD8D7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956050" y="2070134"/>
            <a:ext cx="7128802" cy="4009950"/>
          </a:xfrm>
          <a:prstGeom prst="rect">
            <a:avLst/>
          </a:prstGeom>
          <a:noFill/>
          <a:ln>
            <a:noFill/>
          </a:ln>
          <a:effectLst>
            <a:outerShdw blurRad="76200" dist="63500" dir="5040000" algn="tl" rotWithShape="0">
              <a:srgbClr val="000000">
                <a:alpha val="41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17164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228D1C2-227E-4436-8DA9-0989316287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0322" y="2733709"/>
            <a:ext cx="6888096" cy="1373070"/>
          </a:xfrm>
        </p:spPr>
        <p:txBody>
          <a:bodyPr/>
          <a:lstStyle/>
          <a:p>
            <a:r>
              <a:rPr lang="pl-PL" dirty="0"/>
              <a:t>Miejsca, które warto zobaczyć jesienią…</a:t>
            </a:r>
          </a:p>
        </p:txBody>
      </p:sp>
    </p:spTree>
    <p:extLst>
      <p:ext uri="{BB962C8B-B14F-4D97-AF65-F5344CB8AC3E}">
        <p14:creationId xmlns:p14="http://schemas.microsoft.com/office/powerpoint/2010/main" val="137267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2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bg2">
                <a:shade val="100000"/>
                <a:hueMod val="100000"/>
                <a:satMod val="110000"/>
                <a:lumMod val="130000"/>
              </a:schemeClr>
            </a:gs>
            <a:gs pos="100000">
              <a:schemeClr val="bg2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7A865E47-4365-4F21-B8EA-13B2C12BCB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76" y="0"/>
            <a:ext cx="12192000" cy="6858001"/>
            <a:chOff x="-3176" y="0"/>
            <a:chExt cx="12192000" cy="6858001"/>
          </a:xfrm>
        </p:grpSpPr>
        <p:sp useBgFill="1">
          <p:nvSpPr>
            <p:cNvPr id="78" name="Rectangle 77">
              <a:extLst>
                <a:ext uri="{FF2B5EF4-FFF2-40B4-BE49-F238E27FC236}">
                  <a16:creationId xmlns:a16="http://schemas.microsoft.com/office/drawing/2014/main" id="{0CE24988-BB27-40E5-A961-9FA7ED0DB9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88824" cy="685800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80BDE80E-ADE0-4E16-8F80-306A15F4D3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2">
              <a:alphaModFix amt="1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176" y="0"/>
              <a:ext cx="12192000" cy="6858000"/>
            </a:xfrm>
            <a:prstGeom prst="rect">
              <a:avLst/>
            </a:prstGeom>
          </p:spPr>
        </p:pic>
      </p:grp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CB1970B-EE62-429F-BE7E-8358232DEB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4572" y="2336873"/>
            <a:ext cx="5187378" cy="3599316"/>
          </a:xfrm>
        </p:spPr>
        <p:txBody>
          <a:bodyPr>
            <a:noAutofit/>
          </a:bodyPr>
          <a:lstStyle/>
          <a:p>
            <a:r>
              <a:rPr lang="pl-PL" dirty="0">
                <a:highlight>
                  <a:srgbClr val="000000"/>
                </a:highlight>
              </a:rPr>
              <a:t>Na pewno w Twojej miejscowości jest jakiś piękny teren zielony, Twoje podwórko, park, las. </a:t>
            </a:r>
          </a:p>
          <a:p>
            <a:r>
              <a:rPr lang="pl-PL" dirty="0">
                <a:highlight>
                  <a:srgbClr val="000000"/>
                </a:highlight>
              </a:rPr>
              <a:t>Wybierz się tam przy najbliższej okazji i zrób zdjęcie. Za jakiś czas idź tam znowu i też zrób zdjęcie, a następnie je porównaj. </a:t>
            </a:r>
          </a:p>
          <a:p>
            <a:r>
              <a:rPr lang="pl-PL" dirty="0">
                <a:highlight>
                  <a:srgbClr val="000000"/>
                </a:highlight>
              </a:rPr>
              <a:t>Jakie zmiany w przyrodzie zaszły? Czy liście zmieniły kolor? Czy spadły z drzew? </a:t>
            </a:r>
          </a:p>
          <a:p>
            <a:r>
              <a:rPr lang="pl-PL" dirty="0">
                <a:highlight>
                  <a:srgbClr val="000000"/>
                </a:highlight>
              </a:rPr>
              <a:t>Przekonaj się! </a:t>
            </a:r>
          </a:p>
        </p:txBody>
      </p:sp>
      <p:pic>
        <p:nvPicPr>
          <p:cNvPr id="7170" name="Picture 2" descr="Warszawa. Jesień w Łazienkach - zdjęcie - Fotoblog elaj.flog.pl">
            <a:extLst>
              <a:ext uri="{FF2B5EF4-FFF2-40B4-BE49-F238E27FC236}">
                <a16:creationId xmlns:a16="http://schemas.microsoft.com/office/drawing/2014/main" id="{34BD5C83-3088-4AA0-9FAF-645F2892282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0" r="30060" b="-1"/>
          <a:stretch/>
        </p:blipFill>
        <p:spPr bwMode="auto">
          <a:xfrm>
            <a:off x="6096000" y="10"/>
            <a:ext cx="6092823" cy="6856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13BC1C09-8FD1-4619-B317-E9EED5E55D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2" y="609600"/>
            <a:ext cx="6499753" cy="1368198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EB438821-D49A-484F-888E-CECECE801D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0321" y="753228"/>
            <a:ext cx="5041629" cy="1080938"/>
          </a:xfrm>
        </p:spPr>
        <p:txBody>
          <a:bodyPr>
            <a:normAutofit/>
          </a:bodyPr>
          <a:lstStyle/>
          <a:p>
            <a:r>
              <a:rPr lang="pl-PL"/>
              <a:t>Twoje miejsce zamieszkania!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D3143E80-C928-46DB-9299-0BD06348A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1970240"/>
            <a:ext cx="6492240" cy="261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16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Berlin">
  <a:themeElements>
    <a:clrScheme name="Berlin">
      <a:dk1>
        <a:sysClr val="windowText" lastClr="000000"/>
      </a:dk1>
      <a:lt1>
        <a:sysClr val="window" lastClr="FFFFFF"/>
      </a:lt1>
      <a:dk2>
        <a:srgbClr val="9D360E"/>
      </a:dk2>
      <a:lt2>
        <a:srgbClr val="E7E6E6"/>
      </a:lt2>
      <a:accent1>
        <a:srgbClr val="F09415"/>
      </a:accent1>
      <a:accent2>
        <a:srgbClr val="C1B56B"/>
      </a:accent2>
      <a:accent3>
        <a:srgbClr val="4BAF73"/>
      </a:accent3>
      <a:accent4>
        <a:srgbClr val="5AA6C0"/>
      </a:accent4>
      <a:accent5>
        <a:srgbClr val="D17DF9"/>
      </a:accent5>
      <a:accent6>
        <a:srgbClr val="FA7E5C"/>
      </a:accent6>
      <a:hlink>
        <a:srgbClr val="FFAE3E"/>
      </a:hlink>
      <a:folHlink>
        <a:srgbClr val="FCC77E"/>
      </a:folHlink>
    </a:clrScheme>
    <a:fontScheme name="Berlin">
      <a:maj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erli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0000"/>
                <a:lumMod val="11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6000"/>
                <a:shade val="100000"/>
                <a:hueMod val="270000"/>
                <a:satMod val="200000"/>
                <a:lumMod val="128000"/>
              </a:schemeClr>
            </a:gs>
            <a:gs pos="50000">
              <a:schemeClr val="phClr">
                <a:shade val="100000"/>
                <a:hueMod val="100000"/>
                <a:satMod val="110000"/>
                <a:lumMod val="130000"/>
              </a:schemeClr>
            </a:gs>
            <a:gs pos="100000">
              <a:schemeClr val="phClr">
                <a:shade val="78000"/>
                <a:hueMod val="44000"/>
                <a:satMod val="200000"/>
                <a:lumMod val="69000"/>
              </a:schemeClr>
            </a:gs>
          </a:gsLst>
          <a:lin ang="252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rlin" id="{7B5DBA9E-B069-418E-9360-A61BDD0615A4}" vid="{C0CBE056-4EF4-4D92-969E-947779DA7AA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1707</Words>
  <Application>Microsoft Office PowerPoint</Application>
  <PresentationFormat>Panoramiczny</PresentationFormat>
  <Paragraphs>135</Paragraphs>
  <Slides>22</Slides>
  <Notes>2</Notes>
  <HiddenSlides>0</HiddenSlides>
  <MMClips>0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22</vt:i4>
      </vt:variant>
    </vt:vector>
  </HeadingPairs>
  <TitlesOfParts>
    <vt:vector size="27" baseType="lpstr">
      <vt:lpstr>Arial</vt:lpstr>
      <vt:lpstr>Calibri</vt:lpstr>
      <vt:lpstr>Trebuchet MS</vt:lpstr>
      <vt:lpstr>Wingdings</vt:lpstr>
      <vt:lpstr>Berlin</vt:lpstr>
      <vt:lpstr>Prezentacja programu PowerPoint</vt:lpstr>
      <vt:lpstr>Co warto wiedzieć o jesieni?</vt:lpstr>
      <vt:lpstr>Co warto wiedzieć o jesieni?</vt:lpstr>
      <vt:lpstr>Co warto wiedzieć o jesieni?</vt:lpstr>
      <vt:lpstr>Jesień w sztuce…</vt:lpstr>
      <vt:lpstr>Jesień w muzyce…</vt:lpstr>
      <vt:lpstr>Jesień…</vt:lpstr>
      <vt:lpstr>Miejsca, które warto zobaczyć jesienią…</vt:lpstr>
      <vt:lpstr>Twoje miejsce zamieszkania!</vt:lpstr>
      <vt:lpstr>Park</vt:lpstr>
      <vt:lpstr>Las</vt:lpstr>
      <vt:lpstr>Ogród</vt:lpstr>
      <vt:lpstr>Wieś</vt:lpstr>
      <vt:lpstr>Miasto</vt:lpstr>
      <vt:lpstr>Stolica Polski – Warszawa</vt:lpstr>
      <vt:lpstr>Stolica Polski - Warszawa</vt:lpstr>
      <vt:lpstr>Dawna stolica Polski - Kraków</vt:lpstr>
      <vt:lpstr>Morze Bałtyckie</vt:lpstr>
      <vt:lpstr>Góry</vt:lpstr>
      <vt:lpstr>Jesień…</vt:lpstr>
      <vt:lpstr>Źródła i linki:</vt:lpstr>
      <vt:lpstr>Źródła zdjęć/obrazów: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Gruczek Justyna jg54413</dc:creator>
  <cp:lastModifiedBy>Vostro 15</cp:lastModifiedBy>
  <cp:revision>2</cp:revision>
  <dcterms:created xsi:type="dcterms:W3CDTF">2020-11-04T03:01:08Z</dcterms:created>
  <dcterms:modified xsi:type="dcterms:W3CDTF">2020-11-09T10:22:34Z</dcterms:modified>
</cp:coreProperties>
</file>