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5" r:id="rId8"/>
    <p:sldId id="266" r:id="rId9"/>
    <p:sldId id="267" r:id="rId10"/>
    <p:sldId id="262" r:id="rId11"/>
    <p:sldId id="273" r:id="rId12"/>
    <p:sldId id="274" r:id="rId13"/>
    <p:sldId id="275" r:id="rId14"/>
    <p:sldId id="276" r:id="rId15"/>
    <p:sldId id="277" r:id="rId16"/>
    <p:sldId id="278" r:id="rId17"/>
    <p:sldId id="263" r:id="rId18"/>
    <p:sldId id="264" r:id="rId19"/>
    <p:sldId id="269" r:id="rId20"/>
    <p:sldId id="270" r:id="rId21"/>
    <p:sldId id="271" r:id="rId22"/>
    <p:sldId id="272" r:id="rId23"/>
    <p:sldId id="279"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B6B7755-8E1B-467E-8C6E-5E05E9B050D3}" type="datetimeFigureOut">
              <a:rPr lang="pl-PL" smtClean="0"/>
              <a:pPr/>
              <a:t>10.12.2020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768E12F-0914-482E-8238-9CA25EDA8DCD}"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B7755-8E1B-467E-8C6E-5E05E9B050D3}" type="datetimeFigureOut">
              <a:rPr lang="pl-PL" smtClean="0"/>
              <a:pPr/>
              <a:t>10.12.2020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8E12F-0914-482E-8238-9CA25EDA8DCD}"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Arcydzieła malarstwa polskiego</a:t>
            </a:r>
          </a:p>
        </p:txBody>
      </p:sp>
      <p:pic>
        <p:nvPicPr>
          <p:cNvPr id="6" name="Symbol zastępczy zawartości 5" descr="malarstwo polskie Siemiginowski_Sobieski_at_the_Battle_of_Vienna.jpg"/>
          <p:cNvPicPr>
            <a:picLocks noGrp="1" noChangeAspect="1"/>
          </p:cNvPicPr>
          <p:nvPr>
            <p:ph idx="1"/>
          </p:nvPr>
        </p:nvPicPr>
        <p:blipFill>
          <a:blip r:embed="rId2" cstate="print"/>
          <a:stretch>
            <a:fillRect/>
          </a:stretch>
        </p:blipFill>
        <p:spPr>
          <a:xfrm>
            <a:off x="2983943" y="1600200"/>
            <a:ext cx="3176114" cy="452596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Bitwa pod Grunwaldem </a:t>
            </a:r>
            <a:r>
              <a:rPr lang="pl-PL" dirty="0"/>
              <a:t>Jan Matejko</a:t>
            </a:r>
          </a:p>
        </p:txBody>
      </p:sp>
      <p:sp>
        <p:nvSpPr>
          <p:cNvPr id="3" name="Symbol zastępczy zawartości 2"/>
          <p:cNvSpPr>
            <a:spLocks noGrp="1"/>
          </p:cNvSpPr>
          <p:nvPr>
            <p:ph idx="1"/>
          </p:nvPr>
        </p:nvSpPr>
        <p:spPr/>
        <p:txBody>
          <a:bodyPr/>
          <a:lstStyle/>
          <a:p>
            <a:pPr>
              <a:buNone/>
            </a:pPr>
            <a:r>
              <a:rPr lang="pl-PL" dirty="0"/>
              <a:t>    To chyba najbardziej znany polski obraz. Zna go chyba każdy Polak. Przedstawia bitwę w momencie, kiedy wciąż toczą się zacięte walki, ale szala zwycięstwa przechyla się już na stronę polską. Obraz był ukrywany w czasie II wojny światowej, gdyż okupant wyznaczył wysoką nagrodę za jego wydanie. Malowanie obrazu zostało zakończone w 1878 roku.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Rozbitek </a:t>
            </a:r>
            <a:r>
              <a:rPr lang="pl-PL" dirty="0"/>
              <a:t>Henryk Siemiradzki</a:t>
            </a:r>
            <a:endParaRPr lang="pl-PL" i="1" dirty="0"/>
          </a:p>
        </p:txBody>
      </p:sp>
      <p:pic>
        <p:nvPicPr>
          <p:cNvPr id="4" name="Symbol zastępczy zawartości 3" descr="malarstwo polskie Henryk_Siemiradzki_Żebrzący_rozbitek.jpg"/>
          <p:cNvPicPr>
            <a:picLocks noGrp="1" noChangeAspect="1"/>
          </p:cNvPicPr>
          <p:nvPr>
            <p:ph idx="1"/>
          </p:nvPr>
        </p:nvPicPr>
        <p:blipFill>
          <a:blip r:embed="rId2" cstate="print"/>
          <a:stretch>
            <a:fillRect/>
          </a:stretch>
        </p:blipFill>
        <p:spPr>
          <a:xfrm>
            <a:off x="1375698" y="1600200"/>
            <a:ext cx="6392603"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Rozbitek </a:t>
            </a:r>
            <a:r>
              <a:rPr lang="pl-PL" dirty="0"/>
              <a:t>Henryk Siemiradzki</a:t>
            </a:r>
          </a:p>
        </p:txBody>
      </p:sp>
      <p:sp>
        <p:nvSpPr>
          <p:cNvPr id="3" name="Symbol zastępczy zawartości 2"/>
          <p:cNvSpPr>
            <a:spLocks noGrp="1"/>
          </p:cNvSpPr>
          <p:nvPr>
            <p:ph idx="1"/>
          </p:nvPr>
        </p:nvSpPr>
        <p:spPr/>
        <p:txBody>
          <a:bodyPr>
            <a:normAutofit fontScale="92500" lnSpcReduction="20000"/>
          </a:bodyPr>
          <a:lstStyle/>
          <a:p>
            <a:pPr>
              <a:buNone/>
            </a:pPr>
            <a:r>
              <a:rPr lang="pl-PL" dirty="0"/>
              <a:t>Henryk Siemiradzki to jeden z najbardziej znanych na świecie polskich malarzy. Zasłynął z obrazów ukazujących cywilizację starożytnego Rzymu. Jego malarstwo zainspirowało Henryka Sienkiewicza do napisania powieści </a:t>
            </a:r>
            <a:r>
              <a:rPr lang="pl-PL" i="1" dirty="0"/>
              <a:t>Quo </a:t>
            </a:r>
            <a:r>
              <a:rPr lang="pl-PL" i="1" dirty="0" err="1"/>
              <a:t>vadis</a:t>
            </a:r>
            <a:r>
              <a:rPr lang="pl-PL" i="1" dirty="0"/>
              <a:t>, </a:t>
            </a:r>
            <a:r>
              <a:rPr lang="pl-PL" dirty="0"/>
              <a:t>której popularność przyczyniła się do przyznania  mu Nagrody Nobla. Obraz przedstawia rozbitka ze statku, który zatonął, zwracającego się w stronę schodzącej do luksusowej łodzi bogato odzianej kobiety. Jest to alegoria ludzkiego losu, w którym przeplatają się ze sobą cierpienie i szczęście. Obraz powstał w 1878 roku.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Wigilia na Syberii </a:t>
            </a:r>
            <a:r>
              <a:rPr lang="pl-PL" dirty="0"/>
              <a:t>Jacek Malczewski </a:t>
            </a:r>
            <a:endParaRPr lang="pl-PL" i="1" dirty="0"/>
          </a:p>
        </p:txBody>
      </p:sp>
      <p:pic>
        <p:nvPicPr>
          <p:cNvPr id="4" name="Symbol zastępczy zawartości 3" descr="malarstwo polskie Malczewski_wigilia_na_syberii.jpg"/>
          <p:cNvPicPr>
            <a:picLocks noGrp="1" noChangeAspect="1"/>
          </p:cNvPicPr>
          <p:nvPr>
            <p:ph idx="1"/>
          </p:nvPr>
        </p:nvPicPr>
        <p:blipFill>
          <a:blip r:embed="rId2" cstate="print"/>
          <a:stretch>
            <a:fillRect/>
          </a:stretch>
        </p:blipFill>
        <p:spPr>
          <a:xfrm>
            <a:off x="930839" y="1600200"/>
            <a:ext cx="7282322"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Wigilia na Syberii </a:t>
            </a:r>
            <a:r>
              <a:rPr lang="pl-PL" dirty="0"/>
              <a:t>Jacek Malczewski </a:t>
            </a:r>
          </a:p>
        </p:txBody>
      </p:sp>
      <p:sp>
        <p:nvSpPr>
          <p:cNvPr id="3" name="Symbol zastępczy zawartości 2"/>
          <p:cNvSpPr>
            <a:spLocks noGrp="1"/>
          </p:cNvSpPr>
          <p:nvPr>
            <p:ph idx="1"/>
          </p:nvPr>
        </p:nvSpPr>
        <p:spPr/>
        <p:txBody>
          <a:bodyPr>
            <a:normAutofit lnSpcReduction="10000"/>
          </a:bodyPr>
          <a:lstStyle/>
          <a:p>
            <a:pPr>
              <a:buNone/>
            </a:pPr>
            <a:r>
              <a:rPr lang="pl-PL" dirty="0"/>
              <a:t>  Obraz przedstawia polskich zesłańców na Syberii. Za udział w powstaniu zostali skazani na zesłanie w dalekim, obcym, zimnym kraju. Tęsknota za ojczystym krajem jest tutaj skontrastowana z atmosferą </a:t>
            </a:r>
            <a:r>
              <a:rPr lang="pl-PL" dirty="0" err="1"/>
              <a:t>Wigili</a:t>
            </a:r>
            <a:r>
              <a:rPr lang="pl-PL" dirty="0"/>
              <a:t>, zwyczaju jak najbardziej kojarzącego się z bliskością i swojskością.  Atmosferę zesłania podkreślają puste talerze i czarny chleb.  Zesłańcy są smutni, nie rozmawiają ze sobą. Obraz powstał w 1892 roku.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i="1" dirty="0"/>
              <a:t>Ulica Nowy Świat w Warszawie w dzień letni</a:t>
            </a:r>
            <a:r>
              <a:rPr lang="pl-PL" sz="3600" dirty="0"/>
              <a:t> </a:t>
            </a:r>
            <a:r>
              <a:rPr lang="pl-PL" sz="3600" i="1" dirty="0"/>
              <a:t>1892</a:t>
            </a:r>
            <a:r>
              <a:rPr lang="pl-PL" sz="3600" dirty="0"/>
              <a:t>, Władysław Podkowiński</a:t>
            </a:r>
          </a:p>
        </p:txBody>
      </p:sp>
      <p:pic>
        <p:nvPicPr>
          <p:cNvPr id="4" name="Symbol zastępczy zawartości 3" descr="malarstwo polskie Władysław_Podkowiński,_Ulica_Nowy_Świat_w_Warszawie_w_dzień_letni.jpg"/>
          <p:cNvPicPr>
            <a:picLocks noGrp="1" noChangeAspect="1"/>
          </p:cNvPicPr>
          <p:nvPr>
            <p:ph idx="1"/>
          </p:nvPr>
        </p:nvPicPr>
        <p:blipFill>
          <a:blip r:embed="rId2" cstate="print"/>
          <a:stretch>
            <a:fillRect/>
          </a:stretch>
        </p:blipFill>
        <p:spPr>
          <a:xfrm>
            <a:off x="3048561" y="1600200"/>
            <a:ext cx="3046878"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i="1" dirty="0"/>
              <a:t>Ulica Nowy Świat w Warszawie w dzień letni</a:t>
            </a:r>
            <a:r>
              <a:rPr lang="pl-PL" sz="3600" dirty="0"/>
              <a:t> </a:t>
            </a:r>
            <a:r>
              <a:rPr lang="pl-PL" sz="3600" i="1" dirty="0"/>
              <a:t>1892</a:t>
            </a:r>
            <a:r>
              <a:rPr lang="pl-PL" sz="3600" dirty="0"/>
              <a:t>, Władysław Podkowiński</a:t>
            </a:r>
          </a:p>
        </p:txBody>
      </p:sp>
      <p:sp>
        <p:nvSpPr>
          <p:cNvPr id="3" name="Symbol zastępczy zawartości 2"/>
          <p:cNvSpPr>
            <a:spLocks noGrp="1"/>
          </p:cNvSpPr>
          <p:nvPr>
            <p:ph idx="1"/>
          </p:nvPr>
        </p:nvSpPr>
        <p:spPr/>
        <p:txBody>
          <a:bodyPr>
            <a:normAutofit fontScale="92500" lnSpcReduction="20000"/>
          </a:bodyPr>
          <a:lstStyle/>
          <a:p>
            <a:pPr>
              <a:buNone/>
            </a:pPr>
            <a:r>
              <a:rPr lang="pl-PL" dirty="0"/>
              <a:t>W polskim malarstwie zdecydowanie dominowały tematy związane ze wsią. Miasto pojawiało znacznie rzadziej, za to z reguły na najwyższym poziomie. Podkowiński pokazał warszawska ulicę Nowy Świat z okien swojej pracowni. Co ciekawe, budynek, w którym mieszkał malarz istnieje do dzisiaj. Jedna ze stron ulicy jest ujęta w tonacji jasnej, słonecznej, druga w chłodnej. W oddali widzimy kościół Świętego Krzyża, w którym był ochrzczony artysta. Namalował on także zimową wersję tego tematu. Obraz powstał  1892 roku.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Dziewczynka z chryzantemami</a:t>
            </a:r>
            <a:br>
              <a:rPr lang="pl-PL" dirty="0"/>
            </a:br>
            <a:r>
              <a:rPr lang="pl-PL" dirty="0"/>
              <a:t>Olga Boznańska</a:t>
            </a:r>
          </a:p>
        </p:txBody>
      </p:sp>
      <p:pic>
        <p:nvPicPr>
          <p:cNvPr id="4" name="Symbol zastępczy zawartości 3" descr="malarsto polskie Boznańska_Girl_with_chrysanthemums.jpg"/>
          <p:cNvPicPr>
            <a:picLocks noGrp="1" noChangeAspect="1"/>
          </p:cNvPicPr>
          <p:nvPr>
            <p:ph idx="1"/>
          </p:nvPr>
        </p:nvPicPr>
        <p:blipFill>
          <a:blip r:embed="rId2" cstate="print"/>
          <a:stretch>
            <a:fillRect/>
          </a:stretch>
        </p:blipFill>
        <p:spPr>
          <a:xfrm>
            <a:off x="2817536" y="1600200"/>
            <a:ext cx="3508927"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Dziewczynka z chryzantemami</a:t>
            </a:r>
            <a:br>
              <a:rPr lang="pl-PL" dirty="0"/>
            </a:br>
            <a:r>
              <a:rPr lang="pl-PL" dirty="0"/>
              <a:t>Olga Boznańska</a:t>
            </a:r>
          </a:p>
        </p:txBody>
      </p:sp>
      <p:sp>
        <p:nvSpPr>
          <p:cNvPr id="3" name="Symbol zastępczy zawartości 2"/>
          <p:cNvSpPr>
            <a:spLocks noGrp="1"/>
          </p:cNvSpPr>
          <p:nvPr>
            <p:ph idx="1"/>
          </p:nvPr>
        </p:nvSpPr>
        <p:spPr/>
        <p:txBody>
          <a:bodyPr>
            <a:normAutofit lnSpcReduction="10000"/>
          </a:bodyPr>
          <a:lstStyle/>
          <a:p>
            <a:pPr>
              <a:buNone/>
            </a:pPr>
            <a:r>
              <a:rPr lang="pl-PL" dirty="0"/>
              <a:t>Olga Boznańska była pierwszą znaną polską malarką. Artystka zerwała z dotychczasowym przedstawianiem dzieci w malarstwie. Z reguły były one przedstawiane  w eleganckich wnętrzach i wytwornych strojach, często w trakcie zabawy. Portretowana dziewczynka ubrana jest w sposób bardzo prosty, na tle pustej ściany. Jest poważna i skupiona. Na zawsze pozostają w pamięci jej duże i przenikliwe oczy. Obraz powstał w 1894 roku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Bociany </a:t>
            </a:r>
            <a:r>
              <a:rPr lang="pl-PL" dirty="0"/>
              <a:t>Józefa Chełmońskiego</a:t>
            </a:r>
            <a:endParaRPr lang="pl-PL" i="1" dirty="0"/>
          </a:p>
        </p:txBody>
      </p:sp>
      <p:pic>
        <p:nvPicPr>
          <p:cNvPr id="4" name="Symbol zastępczy zawartości 3" descr="malarstwo polskie Józef_Chełmoński_-_Bociany_.jpg"/>
          <p:cNvPicPr>
            <a:picLocks noGrp="1" noChangeAspect="1"/>
          </p:cNvPicPr>
          <p:nvPr>
            <p:ph idx="1"/>
          </p:nvPr>
        </p:nvPicPr>
        <p:blipFill>
          <a:blip r:embed="rId2" cstate="print"/>
          <a:stretch>
            <a:fillRect/>
          </a:stretch>
        </p:blipFill>
        <p:spPr>
          <a:xfrm>
            <a:off x="1616430" y="1600200"/>
            <a:ext cx="5911140"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Arcydzieła malarstwa polskiego</a:t>
            </a:r>
          </a:p>
        </p:txBody>
      </p:sp>
      <p:sp>
        <p:nvSpPr>
          <p:cNvPr id="3" name="Symbol zastępczy zawartości 2"/>
          <p:cNvSpPr>
            <a:spLocks noGrp="1"/>
          </p:cNvSpPr>
          <p:nvPr>
            <p:ph idx="1"/>
          </p:nvPr>
        </p:nvSpPr>
        <p:spPr/>
        <p:txBody>
          <a:bodyPr>
            <a:noAutofit/>
          </a:bodyPr>
          <a:lstStyle/>
          <a:p>
            <a:pPr>
              <a:buNone/>
            </a:pPr>
            <a:r>
              <a:rPr lang="pl-PL" sz="2300" dirty="0"/>
              <a:t>Wiele osób było przekonanych o tym, iż prawdziwa sztuka może powstawać tylko w krajach o ciepłym i pogodnym  klimacie, takim jakim są Włochy, które wydały wielu genialnych malarzy. Mimo zim i jesieni, także i  w Polsce  powstało wiele wartościowych obrazów. Poniżej pokażemy kilka najbardziej wartościowych obrazów, które pozostawiła nam sztuka polska, głownie XIX wieku. Nie znaczy to, iż wcześniej w Polsce nie malowano. Specjalnością sztuki polskiej wcześniejszych wieków były portrety, z których jeden możemy zobaczyć na poprzednim slajdzie. Jednak to wiek XIX był szczęśliwą godziną sztuki polskiej.</a:t>
            </a:r>
          </a:p>
          <a:p>
            <a:pPr>
              <a:buNone/>
            </a:pPr>
            <a:r>
              <a:rPr lang="pl-PL" sz="2300" dirty="0"/>
              <a:t>Na poprzednim slajdzie </a:t>
            </a:r>
            <a:r>
              <a:rPr lang="pl-PL" sz="2300" i="1" dirty="0"/>
              <a:t>Jan III Sobieski w czasie bitwy pod Wiedniem</a:t>
            </a:r>
            <a:r>
              <a:rPr lang="pl-PL" sz="2300" dirty="0"/>
              <a:t>, Jerzego </a:t>
            </a:r>
            <a:r>
              <a:rPr lang="pl-PL" sz="2300" dirty="0" err="1"/>
              <a:t>Siemignowskiego</a:t>
            </a:r>
            <a:r>
              <a:rPr lang="pl-PL" sz="2300" dirty="0"/>
              <a:t> (1686).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t>Bociany </a:t>
            </a:r>
            <a:r>
              <a:rPr lang="pl-PL" dirty="0"/>
              <a:t>Józefa Chełmońskiego</a:t>
            </a:r>
          </a:p>
        </p:txBody>
      </p:sp>
      <p:sp>
        <p:nvSpPr>
          <p:cNvPr id="3" name="Symbol zastępczy zawartości 2"/>
          <p:cNvSpPr>
            <a:spLocks noGrp="1"/>
          </p:cNvSpPr>
          <p:nvPr>
            <p:ph idx="1"/>
          </p:nvPr>
        </p:nvSpPr>
        <p:spPr/>
        <p:txBody>
          <a:bodyPr>
            <a:normAutofit fontScale="92500" lnSpcReduction="20000"/>
          </a:bodyPr>
          <a:lstStyle/>
          <a:p>
            <a:pPr>
              <a:buNone/>
            </a:pPr>
            <a:r>
              <a:rPr lang="pl-PL" dirty="0"/>
              <a:t>   Józef Chełmoński postanowił zostać malarzem pod wpływem oglądanej na wystawie, obecnej w tej prezentacji, </a:t>
            </a:r>
            <a:r>
              <a:rPr lang="pl-PL" i="1" dirty="0"/>
              <a:t>Śmierci Barbary Radziwiłłówny</a:t>
            </a:r>
            <a:r>
              <a:rPr lang="pl-PL" dirty="0"/>
              <a:t> Józefa </a:t>
            </a:r>
            <a:r>
              <a:rPr lang="pl-PL" dirty="0" err="1"/>
              <a:t>Simmlera</a:t>
            </a:r>
            <a:r>
              <a:rPr lang="pl-PL" dirty="0"/>
              <a:t>.  Chełmoński był malarzem uwielbiającym wiejskie krajobrazy.  Chłop został ukazany na obrazie nietypowo. Nie w czasie wykonywania gospodarskich lub domowych obowiązków, lecz w chwili zadumy nad przemijaniem pór roku i ludzkiego życia. Co zabawne, niektórzy zarzucali Chełmońskiemu  to, iż maluje na swoich obrazach postacie, które mają brudne nogi. Obraz powstał w roku 1900.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Macierzyństwo </a:t>
            </a:r>
            <a:r>
              <a:rPr lang="pl-PL" dirty="0"/>
              <a:t>Stanisław Wyspiański</a:t>
            </a:r>
            <a:endParaRPr lang="pl-PL" i="1" dirty="0"/>
          </a:p>
        </p:txBody>
      </p:sp>
      <p:pic>
        <p:nvPicPr>
          <p:cNvPr id="6" name="Symbol zastępczy zawartości 5" descr="malarstwo polskie wyspiański macierzyństwo.jpg"/>
          <p:cNvPicPr>
            <a:picLocks noGrp="1" noChangeAspect="1"/>
          </p:cNvPicPr>
          <p:nvPr>
            <p:ph idx="1"/>
          </p:nvPr>
        </p:nvPicPr>
        <p:blipFill>
          <a:blip r:embed="rId2" cstate="print"/>
          <a:stretch>
            <a:fillRect/>
          </a:stretch>
        </p:blipFill>
        <p:spPr>
          <a:xfrm>
            <a:off x="1979712" y="1772816"/>
            <a:ext cx="5472608" cy="417646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Macierzyństwo </a:t>
            </a:r>
            <a:r>
              <a:rPr lang="pl-PL" dirty="0"/>
              <a:t>Stanisław Wyspiański</a:t>
            </a:r>
          </a:p>
        </p:txBody>
      </p:sp>
      <p:sp>
        <p:nvSpPr>
          <p:cNvPr id="3" name="Symbol zastępczy zawartości 2"/>
          <p:cNvSpPr>
            <a:spLocks noGrp="1"/>
          </p:cNvSpPr>
          <p:nvPr>
            <p:ph idx="1"/>
          </p:nvPr>
        </p:nvSpPr>
        <p:spPr>
          <a:xfrm>
            <a:off x="457200" y="1196752"/>
            <a:ext cx="8229600" cy="5328592"/>
          </a:xfrm>
        </p:spPr>
        <p:txBody>
          <a:bodyPr>
            <a:noAutofit/>
          </a:bodyPr>
          <a:lstStyle/>
          <a:p>
            <a:pPr>
              <a:buNone/>
            </a:pPr>
            <a:r>
              <a:rPr lang="pl-PL" sz="2000" dirty="0"/>
              <a:t>Stanisław Wyspiański był wybitnym pisarzem i dramaturgiem. Posiadał jednak także i talent malarski. Nazywano go malarzem kwiatów i dzieci. Na prezentowanym tutaj </a:t>
            </a:r>
            <a:r>
              <a:rPr lang="pl-PL" sz="2000" i="1" dirty="0"/>
              <a:t> Macierzyństwie</a:t>
            </a:r>
            <a:r>
              <a:rPr lang="pl-PL" sz="2000" dirty="0"/>
              <a:t> możemy zobaczyć jedno i drugie. Na tym obrazie Wyspiański sportretował swoją żonę karmiącą piersią jego syna. Obok żony stoi ich córka pokazana dwukrotnie, na wprost i z profilu. Namalowane  postacie  są otoczone ogrodem, w którym rosną  przepiękne kwiaty. Ogród oddziela  rodzinę od świata. Daje jej poczucie bezpieczeństwa.  Dzięki niemu są spokojną i kochającą rodziną.  Żona Wyspiańskiego obraziła się na niego za to, że namalował ją nieuczesaną i  niestosownie ubraną. Obraz powstał w 1902 roku.</a:t>
            </a:r>
          </a:p>
          <a:p>
            <a:pPr>
              <a:buNone/>
            </a:pPr>
            <a:r>
              <a:rPr lang="pl-PL" sz="2000" dirty="0"/>
              <a:t>W wieku XX malarstwo polskie  istniało dalej i istnieje do dzisiaj. Malarze polscy XX wieku zaczęli jednak podejmować zupełnie inne tematy niż dotychczas. To  już jednak powinno być przedmiotem zupełnie innej opowieść. Jeżeli chcesz poczuć przedsmak tego co się wydarzyło, spójrz na następny slajd.</a:t>
            </a:r>
          </a:p>
          <a:p>
            <a:pPr>
              <a:buNone/>
            </a:pPr>
            <a:r>
              <a:rPr lang="pl-PL" sz="2000" dirty="0"/>
              <a:t>Na następnym slajdzie Rafał Malczewski, </a:t>
            </a:r>
            <a:r>
              <a:rPr lang="pl-PL" sz="2000" i="1" dirty="0"/>
              <a:t>Auto na tle pejzażu zimowego</a:t>
            </a:r>
            <a:r>
              <a:rPr lang="pl-PL" sz="2000" dirty="0"/>
              <a:t>, około 1930 roku.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Do zobaczenia!!! Przed Tobą jeszcze wiele obrazów do zobaczenia!!!</a:t>
            </a:r>
          </a:p>
        </p:txBody>
      </p:sp>
      <p:pic>
        <p:nvPicPr>
          <p:cNvPr id="4" name="Symbol zastępczy zawartości 3" descr="malarstwo polskie malczewski_auto_na_tle_pejzac5bcu_zimowego1.jpg"/>
          <p:cNvPicPr>
            <a:picLocks noGrp="1" noChangeAspect="1"/>
          </p:cNvPicPr>
          <p:nvPr>
            <p:ph idx="1"/>
          </p:nvPr>
        </p:nvPicPr>
        <p:blipFill>
          <a:blip r:embed="rId2" cstate="print"/>
          <a:stretch>
            <a:fillRect/>
          </a:stretch>
        </p:blipFill>
        <p:spPr>
          <a:xfrm>
            <a:off x="1422073" y="1600200"/>
            <a:ext cx="6299853"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b="1" dirty="0"/>
            </a:br>
            <a:r>
              <a:rPr lang="pl-PL" i="1" dirty="0"/>
              <a:t>Portret Adama Mickiewicza na </a:t>
            </a:r>
            <a:r>
              <a:rPr lang="pl-PL" i="1" dirty="0" err="1"/>
              <a:t>Judahu</a:t>
            </a:r>
            <a:r>
              <a:rPr lang="pl-PL" i="1" dirty="0"/>
              <a:t> skale</a:t>
            </a:r>
            <a:r>
              <a:rPr lang="pl-PL" dirty="0"/>
              <a:t> Walenty Wańkowicz</a:t>
            </a:r>
            <a:br>
              <a:rPr lang="pl-PL" b="1" dirty="0"/>
            </a:br>
            <a:endParaRPr lang="pl-PL" dirty="0"/>
          </a:p>
        </p:txBody>
      </p:sp>
      <p:pic>
        <p:nvPicPr>
          <p:cNvPr id="4" name="Symbol zastępczy zawartości 3" descr="malarstwo polskie Wańkowicz_Adam_Mickiewicz.jpg"/>
          <p:cNvPicPr>
            <a:picLocks noGrp="1" noChangeAspect="1"/>
          </p:cNvPicPr>
          <p:nvPr>
            <p:ph idx="1"/>
          </p:nvPr>
        </p:nvPicPr>
        <p:blipFill>
          <a:blip r:embed="rId2" cstate="print"/>
          <a:stretch>
            <a:fillRect/>
          </a:stretch>
        </p:blipFill>
        <p:spPr>
          <a:xfrm>
            <a:off x="2843808" y="1700808"/>
            <a:ext cx="3888432" cy="433444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Portret Adama Mickiewicza na </a:t>
            </a:r>
            <a:r>
              <a:rPr lang="pl-PL" i="1" dirty="0" err="1"/>
              <a:t>Judahu</a:t>
            </a:r>
            <a:r>
              <a:rPr lang="pl-PL" i="1" dirty="0"/>
              <a:t> skale</a:t>
            </a:r>
            <a:r>
              <a:rPr lang="pl-PL" dirty="0"/>
              <a:t> Walenty Wańkowicz</a:t>
            </a:r>
          </a:p>
        </p:txBody>
      </p:sp>
      <p:sp>
        <p:nvSpPr>
          <p:cNvPr id="3" name="Symbol zastępczy zawartości 2"/>
          <p:cNvSpPr>
            <a:spLocks noGrp="1"/>
          </p:cNvSpPr>
          <p:nvPr>
            <p:ph idx="1"/>
          </p:nvPr>
        </p:nvSpPr>
        <p:spPr/>
        <p:txBody>
          <a:bodyPr>
            <a:normAutofit fontScale="85000" lnSpcReduction="10000"/>
          </a:bodyPr>
          <a:lstStyle/>
          <a:p>
            <a:pPr>
              <a:buNone/>
            </a:pPr>
            <a:r>
              <a:rPr lang="pl-PL" dirty="0"/>
              <a:t>   Obraz jest portretem najwybitniejszego poety Adama Mickiewicza. Nawiązuje do pierwszego słów jednego z Mickiewiczowskich </a:t>
            </a:r>
            <a:r>
              <a:rPr lang="pl-PL" i="1" dirty="0"/>
              <a:t>Sonetów krymskich „</a:t>
            </a:r>
            <a:r>
              <a:rPr lang="pl-PL" dirty="0"/>
              <a:t>Lubię </a:t>
            </a:r>
            <a:r>
              <a:rPr lang="pl-PL" dirty="0" err="1"/>
              <a:t>poglądać</a:t>
            </a:r>
            <a:r>
              <a:rPr lang="pl-PL" dirty="0"/>
              <a:t> wsparty na </a:t>
            </a:r>
            <a:r>
              <a:rPr lang="pl-PL" dirty="0" err="1"/>
              <a:t>Judahu</a:t>
            </a:r>
            <a:r>
              <a:rPr lang="pl-PL" dirty="0"/>
              <a:t> skale”</a:t>
            </a:r>
            <a:r>
              <a:rPr lang="pl-PL" i="1" dirty="0"/>
              <a:t> </a:t>
            </a:r>
            <a:r>
              <a:rPr lang="pl-PL" dirty="0"/>
              <a:t>Mickiewicz przedstawiony został jako poeta romantyczny na tle skalistego krajobrazu i niespokojnego nieba z głową wspartą na dłoni, oparty o skałę, w wielbłądzim płaszczu  na ramionach. Obok poety leży lira, która jest symbolem poetyckiego powołania. Namalowany w latach 1827- 1828 cieszył się olbrzymią popularnością. W formie grafiki był obecny w wielu polskich domach </a:t>
            </a:r>
          </a:p>
          <a:p>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Śmierć Barbary Radziwiłłówny</a:t>
            </a:r>
            <a:br>
              <a:rPr lang="pl-PL" dirty="0"/>
            </a:br>
            <a:r>
              <a:rPr lang="pl-PL" dirty="0"/>
              <a:t>Józef </a:t>
            </a:r>
            <a:r>
              <a:rPr lang="pl-PL" dirty="0" err="1"/>
              <a:t>Simmler</a:t>
            </a:r>
            <a:endParaRPr lang="pl-PL" dirty="0"/>
          </a:p>
        </p:txBody>
      </p:sp>
      <p:pic>
        <p:nvPicPr>
          <p:cNvPr id="4" name="Symbol zastępczy zawartości 3" descr="malarstwo polskie Simmler_Death_of_Barbara_Radziwiłł.jpg"/>
          <p:cNvPicPr>
            <a:picLocks noGrp="1" noChangeAspect="1"/>
          </p:cNvPicPr>
          <p:nvPr>
            <p:ph idx="1"/>
          </p:nvPr>
        </p:nvPicPr>
        <p:blipFill>
          <a:blip r:embed="rId2" cstate="print"/>
          <a:stretch>
            <a:fillRect/>
          </a:stretch>
        </p:blipFill>
        <p:spPr>
          <a:xfrm>
            <a:off x="2195736" y="1988840"/>
            <a:ext cx="4752528" cy="388843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Śmierć Barbary Radziwiłłówny</a:t>
            </a:r>
            <a:br>
              <a:rPr lang="pl-PL" dirty="0"/>
            </a:br>
            <a:r>
              <a:rPr lang="pl-PL" dirty="0"/>
              <a:t>Józef </a:t>
            </a:r>
            <a:r>
              <a:rPr lang="pl-PL" dirty="0" err="1"/>
              <a:t>Simmler</a:t>
            </a:r>
            <a:endParaRPr lang="pl-PL" dirty="0"/>
          </a:p>
        </p:txBody>
      </p:sp>
      <p:sp>
        <p:nvSpPr>
          <p:cNvPr id="3" name="Symbol zastępczy zawartości 2"/>
          <p:cNvSpPr>
            <a:spLocks noGrp="1"/>
          </p:cNvSpPr>
          <p:nvPr>
            <p:ph idx="1"/>
          </p:nvPr>
        </p:nvSpPr>
        <p:spPr/>
        <p:txBody>
          <a:bodyPr>
            <a:normAutofit fontScale="85000" lnSpcReduction="20000"/>
          </a:bodyPr>
          <a:lstStyle/>
          <a:p>
            <a:pPr>
              <a:buNone/>
            </a:pPr>
            <a:r>
              <a:rPr lang="pl-PL" dirty="0"/>
              <a:t>    Obraz ukazuje śmierć Barbary Radziwiłłówny (drugiej żony króla Polski Zygmunta II Augusta) 8 maja 1551 roku w Krakowie. Inspiracją dla artysty był dramat Alojzego Felińskiego </a:t>
            </a:r>
            <a:r>
              <a:rPr lang="pl-PL" i="1" dirty="0"/>
              <a:t>Barbara Radziwiłłówna </a:t>
            </a:r>
            <a:r>
              <a:rPr lang="pl-PL" dirty="0"/>
              <a:t>pokazujący kochaną przez króla, a nie akceptowaną przez jego otoczenia żonę. Jak piał kronikarz tamtych lat „ Kiedy obraz ten pierwszy raz wystawiony (..) , nie tylko ściągał tłumy ciekawych i zachwyconych, ale trzymał pod wrażeniem tak przemożnym, że w sali, gdzie był na ścianie zawieszony, nikt głośnego słowa wymówić nie śmiał, nikt donośniejszym stąpnięciem ciszy nie przerywał”.   Obraz powstał w 1860 roku.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Patrol powstańczy </a:t>
            </a:r>
            <a:r>
              <a:rPr lang="pl-PL" dirty="0"/>
              <a:t>Maksymiliana Gierymskiego</a:t>
            </a:r>
          </a:p>
        </p:txBody>
      </p:sp>
      <p:pic>
        <p:nvPicPr>
          <p:cNvPr id="4" name="Symbol zastępczy zawartości 3" descr="malarstwo polskie Maksymilian_Gierymski,_Patrol_powstańczy.jpg"/>
          <p:cNvPicPr>
            <a:picLocks noGrp="1" noChangeAspect="1"/>
          </p:cNvPicPr>
          <p:nvPr>
            <p:ph idx="1"/>
          </p:nvPr>
        </p:nvPicPr>
        <p:blipFill>
          <a:blip r:embed="rId2" cstate="print"/>
          <a:stretch>
            <a:fillRect/>
          </a:stretch>
        </p:blipFill>
        <p:spPr>
          <a:xfrm>
            <a:off x="457200" y="1608271"/>
            <a:ext cx="8229600" cy="450982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Patrol powstańczy </a:t>
            </a:r>
            <a:r>
              <a:rPr lang="pl-PL" dirty="0"/>
              <a:t>Maksymiliana Gierymskiego</a:t>
            </a:r>
          </a:p>
        </p:txBody>
      </p:sp>
      <p:sp>
        <p:nvSpPr>
          <p:cNvPr id="3" name="Symbol zastępczy zawartości 2"/>
          <p:cNvSpPr>
            <a:spLocks noGrp="1"/>
          </p:cNvSpPr>
          <p:nvPr>
            <p:ph idx="1"/>
          </p:nvPr>
        </p:nvSpPr>
        <p:spPr/>
        <p:txBody>
          <a:bodyPr>
            <a:normAutofit fontScale="92500" lnSpcReduction="10000"/>
          </a:bodyPr>
          <a:lstStyle/>
          <a:p>
            <a:pPr>
              <a:buNone/>
            </a:pPr>
            <a:r>
              <a:rPr lang="pl-PL" dirty="0"/>
              <a:t>Obraz jest upamiętnieniem powstania styczniowego (1863) tragicznie przegranego przez Polskę. Ukazana jest scena z codziennego życia powstańców. Patrol powstańczy wypatruje wrogich wojsk.  Powstańcy pytają się napotkanego wędrowca, o to, jak daleko one są. Widz obrazu, jest jak gdyby w środku tej sceny, gdyż wypatrywany wróg jest poza ramami obrazu, daleko poza plecami oglądającego.  Obraz powstał w 1873 roku.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Bitwa pod Grunwaldem </a:t>
            </a:r>
            <a:r>
              <a:rPr lang="pl-PL" dirty="0"/>
              <a:t>Jan Matejko</a:t>
            </a:r>
            <a:endParaRPr lang="pl-PL" i="1" dirty="0"/>
          </a:p>
        </p:txBody>
      </p:sp>
      <p:pic>
        <p:nvPicPr>
          <p:cNvPr id="4" name="Symbol zastępczy zawartości 3" descr="malarstwo polskie Jan_Matejko,_Bitwa_pod_Grunwaldem.jpg"/>
          <p:cNvPicPr>
            <a:picLocks noGrp="1" noChangeAspect="1"/>
          </p:cNvPicPr>
          <p:nvPr>
            <p:ph idx="1"/>
          </p:nvPr>
        </p:nvPicPr>
        <p:blipFill>
          <a:blip r:embed="rId2" cstate="print"/>
          <a:stretch>
            <a:fillRect/>
          </a:stretch>
        </p:blipFill>
        <p:spPr>
          <a:xfrm>
            <a:off x="457200" y="2073687"/>
            <a:ext cx="8229600" cy="3578989"/>
          </a:xfr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1140</Words>
  <Application>Microsoft Office PowerPoint</Application>
  <PresentationFormat>Pokaz na ekranie (4:3)</PresentationFormat>
  <Paragraphs>37</Paragraphs>
  <Slides>23</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23</vt:i4>
      </vt:variant>
    </vt:vector>
  </HeadingPairs>
  <TitlesOfParts>
    <vt:vector size="26" baseType="lpstr">
      <vt:lpstr>Arial</vt:lpstr>
      <vt:lpstr>Calibri</vt:lpstr>
      <vt:lpstr>Motyw pakietu Office</vt:lpstr>
      <vt:lpstr>Arcydzieła malarstwa polskiego</vt:lpstr>
      <vt:lpstr>Arcydzieła malarstwa polskiego</vt:lpstr>
      <vt:lpstr> Portret Adama Mickiewicza na Judahu skale Walenty Wańkowicz </vt:lpstr>
      <vt:lpstr>Portret Adama Mickiewicza na Judahu skale Walenty Wańkowicz</vt:lpstr>
      <vt:lpstr>Śmierć Barbary Radziwiłłówny Józef Simmler</vt:lpstr>
      <vt:lpstr>Śmierć Barbary Radziwiłłówny Józef Simmler</vt:lpstr>
      <vt:lpstr>Patrol powstańczy Maksymiliana Gierymskiego</vt:lpstr>
      <vt:lpstr>Patrol powstańczy Maksymiliana Gierymskiego</vt:lpstr>
      <vt:lpstr>Bitwa pod Grunwaldem Jan Matejko</vt:lpstr>
      <vt:lpstr>Bitwa pod Grunwaldem Jan Matejko</vt:lpstr>
      <vt:lpstr>Rozbitek Henryk Siemiradzki</vt:lpstr>
      <vt:lpstr>Rozbitek Henryk Siemiradzki</vt:lpstr>
      <vt:lpstr>Wigilia na Syberii Jacek Malczewski </vt:lpstr>
      <vt:lpstr>Wigilia na Syberii Jacek Malczewski </vt:lpstr>
      <vt:lpstr>Ulica Nowy Świat w Warszawie w dzień letni 1892, Władysław Podkowiński</vt:lpstr>
      <vt:lpstr>Ulica Nowy Świat w Warszawie w dzień letni 1892, Władysław Podkowiński</vt:lpstr>
      <vt:lpstr>Dziewczynka z chryzantemami Olga Boznańska</vt:lpstr>
      <vt:lpstr>Dziewczynka z chryzantemami Olga Boznańska</vt:lpstr>
      <vt:lpstr>Bociany Józefa Chełmońskiego</vt:lpstr>
      <vt:lpstr>Bociany Józefa Chełmońskiego</vt:lpstr>
      <vt:lpstr>Macierzyństwo Stanisław Wyspiański</vt:lpstr>
      <vt:lpstr>Macierzyństwo Stanisław Wyspiański</vt:lpstr>
      <vt:lpstr>Do zobaczenia!!! Przed Tobą jeszcze wiele obrazów do zobaczenia!!!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Arcydzieła malarstwa polskiego</dc:title>
  <dc:creator>Admin</dc:creator>
  <cp:lastModifiedBy>Vostro 15</cp:lastModifiedBy>
  <cp:revision>43</cp:revision>
  <dcterms:created xsi:type="dcterms:W3CDTF">2020-11-28T13:40:31Z</dcterms:created>
  <dcterms:modified xsi:type="dcterms:W3CDTF">2020-12-10T20:06:38Z</dcterms:modified>
</cp:coreProperties>
</file>