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Roboto" panose="020B0604020202020204" charset="0"/>
      <p:regular r:id="rId11"/>
      <p:bold r:id="rId12"/>
      <p:italic r:id="rId13"/>
      <p:boldItalic r:id="rId14"/>
    </p:embeddedFont>
    <p:embeddedFont>
      <p:font typeface="Merriweather" panose="020B0604020202020204" charset="-18"/>
      <p:regular r:id="rId15"/>
      <p:bold r:id="rId16"/>
      <p:italic r:id="rId17"/>
      <p:boldItalic r:id="rId18"/>
    </p:embeddedFont>
    <p:embeddedFont>
      <p:font typeface="Lato" panose="020B0604020202020204" charset="-18"/>
      <p:regular r:id="rId19"/>
      <p:bold r:id="rId20"/>
      <p:italic r:id="rId21"/>
      <p:boldItalic r:id="rId22"/>
    </p:embeddedFont>
    <p:embeddedFont>
      <p:font typeface="Raleway" panose="020B0604020202020204" charset="-18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7" d="100"/>
          <a:sy n="97" d="100"/>
        </p:scale>
        <p:origin x="-522" y="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27867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54bf95fd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54bf95fd5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54bf95fd5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54bf95fd5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54bf95fd5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54bf95fd5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54bf95fd5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54bf95fd5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54bf95fd5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54bf95fd5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889450" y="659525"/>
            <a:ext cx="7688100" cy="13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i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 virág</a:t>
            </a:r>
            <a:endParaRPr i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i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Kvet</a:t>
            </a:r>
            <a:endParaRPr i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5371897" y="3228565"/>
            <a:ext cx="3192000" cy="8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500" dirty="0" smtClean="0">
                <a:solidFill>
                  <a:srgbClr val="9900FF"/>
                </a:solidFill>
                <a:latin typeface="Merriweather"/>
                <a:ea typeface="Merriweather"/>
                <a:cs typeface="Merriweather"/>
                <a:sym typeface="Merriweather"/>
              </a:rPr>
              <a:t>Hegyi iszalag </a:t>
            </a:r>
            <a:endParaRPr sz="2500" dirty="0">
              <a:solidFill>
                <a:srgbClr val="9900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026" name="Picture 2" descr="C:\Users\Admin2S\Desktop\TANANYAGOK\ISZALAG\hegyi iszal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27" y="1965685"/>
            <a:ext cx="4390536" cy="29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889475" y="0"/>
            <a:ext cx="7688700" cy="2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  <a:t>A VIRÁG - </a:t>
            </a:r>
            <a:r>
              <a:rPr lang="hu-HU" dirty="0" err="1" smtClean="0">
                <a:solidFill>
                  <a:schemeClr val="accent4">
                    <a:lumMod val="50000"/>
                  </a:schemeClr>
                </a:solidFill>
              </a:rPr>
              <a:t>KVET</a:t>
            </a:r>
            <a:endParaRPr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61925" y="457150"/>
            <a:ext cx="9343800" cy="47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virág a </a:t>
            </a:r>
            <a:r>
              <a:rPr lang="hu" sz="2000" b="1" dirty="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növény szaporítószerve (rozmnožovací orgán)</a:t>
            </a:r>
            <a:endParaRPr sz="2000" b="1" dirty="0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virágot színes </a:t>
            </a:r>
            <a:r>
              <a:rPr lang="hu" sz="2000" b="1" dirty="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viráglevelek</a:t>
            </a: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alkotják, melyek 2 félék lehetnek: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</a:t>
            </a:r>
            <a:r>
              <a:rPr lang="hu" sz="2000" b="1" dirty="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lepellevelek</a:t>
            </a: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azonos színűek, pl.: tulipán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</a:t>
            </a:r>
            <a:r>
              <a:rPr lang="hu" sz="2000" b="1" dirty="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csésze- és pártalevelek</a:t>
            </a: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különböző színűek, 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pl.: tavaszi kankalin 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zöld színű a csészelevél                                        a pártalevél sárga 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0035" y="2834600"/>
            <a:ext cx="1424775" cy="214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3463" y="1297300"/>
            <a:ext cx="2466975" cy="1847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4"/>
          <p:cNvCxnSpPr/>
          <p:nvPr/>
        </p:nvCxnSpPr>
        <p:spPr>
          <a:xfrm>
            <a:off x="3834535" y="3566125"/>
            <a:ext cx="1005600" cy="50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14"/>
          <p:cNvCxnSpPr/>
          <p:nvPr/>
        </p:nvCxnSpPr>
        <p:spPr>
          <a:xfrm>
            <a:off x="4977375" y="3406150"/>
            <a:ext cx="1257300" cy="15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14"/>
          <p:cNvCxnSpPr/>
          <p:nvPr/>
        </p:nvCxnSpPr>
        <p:spPr>
          <a:xfrm>
            <a:off x="2919975" y="1554475"/>
            <a:ext cx="4000500" cy="41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729450" y="0"/>
            <a:ext cx="7688700" cy="2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A VIRÁG -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KVET</a:t>
            </a:r>
            <a:endParaRPr dirty="0"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0" y="480050"/>
            <a:ext cx="9252300" cy="47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viráglevelek védik a virág belsejében található </a:t>
            </a:r>
            <a:r>
              <a:rPr lang="hu" sz="2000" b="1" dirty="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ivarszerveket (pohlavné orgány):</a:t>
            </a:r>
            <a:endParaRPr sz="2000" b="1" dirty="0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</a:t>
            </a:r>
            <a:r>
              <a:rPr lang="hu" sz="2000" b="1" dirty="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porzót  </a:t>
            </a: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</a:t>
            </a:r>
            <a:r>
              <a:rPr lang="h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hím ivarszerv</a:t>
            </a:r>
            <a:endParaRPr sz="20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</a:t>
            </a:r>
            <a:r>
              <a:rPr lang="hu" sz="2000" b="1" dirty="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termőt </a:t>
            </a: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</a:t>
            </a:r>
            <a:r>
              <a:rPr lang="h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női     - // -     </a:t>
            </a:r>
            <a:endParaRPr sz="20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hu" sz="2000" dirty="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porzó</a:t>
            </a: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részei: </a:t>
            </a:r>
            <a:r>
              <a:rPr lang="hu" sz="20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porzószál </a:t>
            </a:r>
            <a:endParaRPr sz="2000" b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Times New Roman"/>
              <a:buChar char="-"/>
            </a:pPr>
            <a:r>
              <a:rPr lang="hu" sz="20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b. portok a virágporral</a:t>
            </a:r>
            <a:endParaRPr sz="2000" b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Times New Roman"/>
              <a:buChar char="-"/>
            </a:pPr>
            <a:r>
              <a:rPr lang="hu" sz="20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(pollennel) </a:t>
            </a:r>
            <a:endParaRPr sz="2000" b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hu" sz="2000" dirty="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termő</a:t>
            </a: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részei:</a:t>
            </a:r>
            <a:r>
              <a:rPr lang="hu" sz="20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a.</a:t>
            </a: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" sz="20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bibe </a:t>
            </a:r>
            <a:endParaRPr sz="2000" b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Times New Roman"/>
              <a:buChar char="-"/>
            </a:pPr>
            <a:r>
              <a:rPr lang="hu" sz="20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b. bibeszál</a:t>
            </a:r>
            <a:endParaRPr sz="2000" b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Times New Roman"/>
              <a:buChar char="-"/>
            </a:pPr>
            <a:r>
              <a:rPr lang="hu" sz="20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c. magház a </a:t>
            </a:r>
            <a:endParaRPr sz="2000" b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Times New Roman"/>
              <a:buChar char="-"/>
            </a:pPr>
            <a:r>
              <a:rPr lang="hu" sz="20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magkezdeménnyel</a:t>
            </a:r>
            <a:endParaRPr sz="2000" b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6" name="Google Shape;106;p15"/>
          <p:cNvCxnSpPr/>
          <p:nvPr/>
        </p:nvCxnSpPr>
        <p:spPr>
          <a:xfrm>
            <a:off x="2714250" y="1074425"/>
            <a:ext cx="61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7" name="Google Shape;107;p15"/>
          <p:cNvCxnSpPr/>
          <p:nvPr/>
        </p:nvCxnSpPr>
        <p:spPr>
          <a:xfrm>
            <a:off x="2668525" y="1463050"/>
            <a:ext cx="61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08" name="Google Shape;10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3078" y="934428"/>
            <a:ext cx="3070425" cy="2311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15"/>
          <p:cNvCxnSpPr/>
          <p:nvPr/>
        </p:nvCxnSpPr>
        <p:spPr>
          <a:xfrm>
            <a:off x="3537200" y="1828850"/>
            <a:ext cx="3200400" cy="25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5"/>
          <p:cNvCxnSpPr/>
          <p:nvPr/>
        </p:nvCxnSpPr>
        <p:spPr>
          <a:xfrm>
            <a:off x="4725925" y="2171700"/>
            <a:ext cx="1851600" cy="57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1" name="Google Shape;11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5925" y="3246126"/>
            <a:ext cx="2861615" cy="1897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p15"/>
          <p:cNvCxnSpPr/>
          <p:nvPr/>
        </p:nvCxnSpPr>
        <p:spPr>
          <a:xfrm>
            <a:off x="3022925" y="2834650"/>
            <a:ext cx="3017400" cy="100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Google Shape;113;p15"/>
          <p:cNvCxnSpPr/>
          <p:nvPr/>
        </p:nvCxnSpPr>
        <p:spPr>
          <a:xfrm>
            <a:off x="3365825" y="3246125"/>
            <a:ext cx="2537400" cy="93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" name="Google Shape;114;p15"/>
          <p:cNvCxnSpPr/>
          <p:nvPr/>
        </p:nvCxnSpPr>
        <p:spPr>
          <a:xfrm>
            <a:off x="3445775" y="3726175"/>
            <a:ext cx="2377500" cy="70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1" name="Google Shape;12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250" y="539825"/>
            <a:ext cx="4209072" cy="460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7325" y="1063350"/>
            <a:ext cx="4666676" cy="3686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1049475" y="0"/>
            <a:ext cx="7688700" cy="1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A VIRÁG -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KVET</a:t>
            </a:r>
            <a:endParaRPr dirty="0"/>
          </a:p>
        </p:txBody>
      </p:sp>
      <p:sp>
        <p:nvSpPr>
          <p:cNvPr id="128" name="Google Shape;128;p17"/>
          <p:cNvSpPr txBox="1">
            <a:spLocks noGrp="1"/>
          </p:cNvSpPr>
          <p:nvPr>
            <p:ph type="body" idx="1"/>
          </p:nvPr>
        </p:nvSpPr>
        <p:spPr>
          <a:xfrm>
            <a:off x="0" y="480050"/>
            <a:ext cx="9275100" cy="47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hu" sz="2000" dirty="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hím ivarsejtek </a:t>
            </a: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hu" sz="20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virágporszemek</a:t>
            </a: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míg a </a:t>
            </a:r>
            <a:r>
              <a:rPr lang="hu" sz="2000" dirty="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női ivarsejt</a:t>
            </a: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hu" sz="20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petesejt,</a:t>
            </a: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mely a </a:t>
            </a:r>
            <a:r>
              <a:rPr lang="hu" sz="20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magkezdeményben</a:t>
            </a: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található. 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 a virágpor átkerül a </a:t>
            </a:r>
            <a:r>
              <a:rPr lang="hu" sz="2000" dirty="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szél </a:t>
            </a: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vagy a </a:t>
            </a:r>
            <a:r>
              <a:rPr lang="hu" sz="2000" dirty="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rovarok által</a:t>
            </a: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" sz="2000" dirty="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bibére</a:t>
            </a: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ezt nevezzük</a:t>
            </a:r>
            <a:r>
              <a:rPr lang="hu" sz="2000" b="1" dirty="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" sz="20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meg- porzásnak (opelenie)</a:t>
            </a:r>
            <a:endParaRPr sz="2000" b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 a </a:t>
            </a:r>
            <a:r>
              <a:rPr lang="hu" sz="2000" dirty="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virágporszem</a:t>
            </a: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bejut a bibeszálon keresztül a magházba és ott a magkezdemény- ben található </a:t>
            </a:r>
            <a:r>
              <a:rPr lang="hu" sz="2000" dirty="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petesejttel egyesül </a:t>
            </a: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ezt </a:t>
            </a:r>
            <a:r>
              <a:rPr lang="hu" sz="20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megtermékenyítésnek (oplodnenie)</a:t>
            </a: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nevezzük.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9" name="Google Shape;129;p17"/>
          <p:cNvCxnSpPr/>
          <p:nvPr/>
        </p:nvCxnSpPr>
        <p:spPr>
          <a:xfrm>
            <a:off x="6417575" y="1440175"/>
            <a:ext cx="61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0" name="Google Shape;130;p17"/>
          <p:cNvCxnSpPr/>
          <p:nvPr/>
        </p:nvCxnSpPr>
        <p:spPr>
          <a:xfrm>
            <a:off x="3903000" y="3806175"/>
            <a:ext cx="571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31" name="Google Shape;13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0150" y="1678973"/>
            <a:ext cx="2336750" cy="15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8200" y="1622776"/>
            <a:ext cx="1633800" cy="163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729450" y="0"/>
            <a:ext cx="7688700" cy="2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A </a:t>
            </a:r>
            <a:r>
              <a:rPr lang="hu-HU" dirty="0" smtClean="0">
                <a:solidFill>
                  <a:srgbClr val="00B050"/>
                </a:solidFill>
              </a:rPr>
              <a:t>megporzás</a:t>
            </a:r>
            <a:r>
              <a:rPr lang="hu-HU" dirty="0" smtClean="0"/>
              <a:t> és </a:t>
            </a:r>
            <a:r>
              <a:rPr lang="hu-H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megtermékenyítés</a:t>
            </a:r>
            <a:endParaRPr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8" name="Google Shape;138;p18"/>
          <p:cNvSpPr txBox="1">
            <a:spLocks noGrp="1"/>
          </p:cNvSpPr>
          <p:nvPr>
            <p:ph type="body" idx="1"/>
          </p:nvPr>
        </p:nvSpPr>
        <p:spPr>
          <a:xfrm>
            <a:off x="0" y="457200"/>
            <a:ext cx="9297900" cy="468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megtermékenyítés után a </a:t>
            </a:r>
            <a:r>
              <a:rPr lang="hu" sz="2000" dirty="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magházból</a:t>
            </a: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kifejlődik a </a:t>
            </a:r>
            <a:r>
              <a:rPr lang="hu" sz="20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termés (plod). </a:t>
            </a:r>
            <a:endParaRPr sz="2000" b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növényeknél ezt a szaporodási módot </a:t>
            </a:r>
            <a:r>
              <a:rPr lang="hu" sz="20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ivaros szaporodásnak (pohlavné rozmno- žovanie)</a:t>
            </a: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hívjuk.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9" name="Google Shape;13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538" y="704038"/>
            <a:ext cx="3996475" cy="299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0553" y="615541"/>
            <a:ext cx="4280175" cy="1690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8444" y="630392"/>
            <a:ext cx="7688400" cy="535200"/>
          </a:xfrm>
        </p:spPr>
        <p:txBody>
          <a:bodyPr/>
          <a:lstStyle/>
          <a:p>
            <a:r>
              <a:rPr lang="hu-HU" dirty="0" smtClean="0">
                <a:solidFill>
                  <a:srgbClr val="92D050"/>
                </a:solidFill>
              </a:rPr>
              <a:t>A VIRÁGZAT – önálló virágok csoportosulása</a:t>
            </a:r>
            <a:endParaRPr lang="sk-SK" dirty="0">
              <a:solidFill>
                <a:srgbClr val="92D050"/>
              </a:solidFill>
            </a:endParaRPr>
          </a:p>
        </p:txBody>
      </p:sp>
      <p:pic>
        <p:nvPicPr>
          <p:cNvPr id="2050" name="Picture 2" descr="C:\Users\Admin2S\Desktop\virágz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076325"/>
            <a:ext cx="54292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459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00B050"/>
                </a:solidFill>
              </a:rPr>
              <a:t>KÖSZÖNÖM A FIGYELMET!</a:t>
            </a:r>
            <a:br>
              <a:rPr lang="hu-HU" dirty="0" smtClean="0">
                <a:solidFill>
                  <a:srgbClr val="00B050"/>
                </a:solidFill>
              </a:rPr>
            </a:br>
            <a:r>
              <a:rPr lang="hu-HU" sz="2000" dirty="0" smtClean="0">
                <a:solidFill>
                  <a:srgbClr val="7030A0"/>
                </a:solidFill>
              </a:rPr>
              <a:t>Havasi iszalag</a:t>
            </a:r>
            <a:endParaRPr lang="sk-SK" sz="2000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Admin2S\Desktop\TANANYAGOK\ISZALAG\havasi isza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377" y="2240987"/>
            <a:ext cx="3872269" cy="25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6021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233</Words>
  <Application>Microsoft Office PowerPoint</Application>
  <PresentationFormat>Prezentácia na obrazovke (16:9)</PresentationFormat>
  <Paragraphs>43</Paragraphs>
  <Slides>8</Slides>
  <Notes>6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5" baseType="lpstr">
      <vt:lpstr>Arial</vt:lpstr>
      <vt:lpstr>Roboto</vt:lpstr>
      <vt:lpstr>Merriweather</vt:lpstr>
      <vt:lpstr>Times New Roman</vt:lpstr>
      <vt:lpstr>Lato</vt:lpstr>
      <vt:lpstr>Raleway</vt:lpstr>
      <vt:lpstr>Streamline</vt:lpstr>
      <vt:lpstr>A virág Kvet</vt:lpstr>
      <vt:lpstr>A VIRÁG - KVET</vt:lpstr>
      <vt:lpstr>A VIRÁG - KVET</vt:lpstr>
      <vt:lpstr>Prezentácia programu PowerPoint</vt:lpstr>
      <vt:lpstr>A VIRÁG - KVET</vt:lpstr>
      <vt:lpstr>A megporzás és megtermékenyítés</vt:lpstr>
      <vt:lpstr>A VIRÁGZAT – önálló virágok csoportosulása</vt:lpstr>
      <vt:lpstr>KÖSZÖNÖM A FIGYELMET! Havasi iszalag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virág Kvet</dc:title>
  <dc:creator>Admin2S</dc:creator>
  <cp:lastModifiedBy>Admin2S</cp:lastModifiedBy>
  <cp:revision>4</cp:revision>
  <dcterms:modified xsi:type="dcterms:W3CDTF">2020-05-20T10:44:59Z</dcterms:modified>
</cp:coreProperties>
</file>