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4" r:id="rId3"/>
    <p:sldId id="298" r:id="rId4"/>
    <p:sldId id="299" r:id="rId5"/>
    <p:sldId id="300" r:id="rId6"/>
    <p:sldId id="301" r:id="rId7"/>
    <p:sldId id="302" r:id="rId8"/>
    <p:sldId id="303" r:id="rId9"/>
    <p:sldId id="297" r:id="rId10"/>
    <p:sldId id="296" r:id="rId1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53" autoAdjust="0"/>
    <p:restoredTop sz="94660"/>
  </p:normalViewPr>
  <p:slideViewPr>
    <p:cSldViewPr snapToGrid="0">
      <p:cViewPr varScale="1">
        <p:scale>
          <a:sx n="84" d="100"/>
          <a:sy n="84" d="100"/>
        </p:scale>
        <p:origin x="91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1. 6. 2021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143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1. 6. 2021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86639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1. 6. 2021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2697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1. 6. 2021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462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1. 6. 2021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29279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1. 6. 2021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5211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1. 6. 2021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30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1. 6. 2021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0258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1. 6. 2021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3323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1. 6. 2021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5545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1. 6. 2021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5622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0A2F4-EAB3-4CD1-8D72-48951542214B}" type="datetimeFigureOut">
              <a:rPr lang="sk-SK" smtClean="0"/>
              <a:t>1. 6. 2021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1401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eb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2246249"/>
            <a:ext cx="10515600" cy="4351338"/>
          </a:xfrm>
        </p:spPr>
        <p:txBody>
          <a:bodyPr>
            <a:normAutofit/>
          </a:bodyPr>
          <a:lstStyle/>
          <a:p>
            <a:r>
              <a:rPr lang="sk-SK" sz="2400" dirty="0"/>
              <a:t>Prioritná os: Vzdelávanie</a:t>
            </a:r>
          </a:p>
          <a:p>
            <a:r>
              <a:rPr lang="sk-SK" sz="2400" dirty="0"/>
              <a:t>Špecifický cieľ: 1.2.1 Zvýšiť kvalitu odborného vzdelávania a prípravy reflektujúc potreby trhu práce</a:t>
            </a:r>
          </a:p>
          <a:p>
            <a:r>
              <a:rPr lang="sk-SK" sz="2400" dirty="0"/>
              <a:t>Prijímateľ: Stredná odborná škola drevárska a stavebná Krásno nad Kysucou</a:t>
            </a:r>
          </a:p>
          <a:p>
            <a:r>
              <a:rPr lang="sk-SK" sz="2400" dirty="0"/>
              <a:t>Názov projektu: Zvyšovanie kľúčových kompetencií žiakov v Strednej odbornej škole drevárskej a stavebnej v Krásne nad Kysucou s ohľadom na moderné technológie a potreby trhu práce</a:t>
            </a:r>
          </a:p>
          <a:p>
            <a:r>
              <a:rPr lang="sk-SK" sz="2400" dirty="0"/>
              <a:t>Kód projektu  ITMS2014+: NFP312010AGX2</a:t>
            </a:r>
          </a:p>
          <a:p>
            <a:r>
              <a:rPr lang="sk-SK" sz="2400" dirty="0"/>
              <a:t>Názov pedagogického klubu: Administratívny štýl v praxi</a:t>
            </a:r>
          </a:p>
        </p:txBody>
      </p:sp>
      <p:pic>
        <p:nvPicPr>
          <p:cNvPr id="4" name="Obrázo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365124"/>
            <a:ext cx="8686800" cy="1325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0763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04642" y="2353641"/>
            <a:ext cx="5782716" cy="2150719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defRPr/>
            </a:pPr>
            <a:r>
              <a:rPr lang="en-US" sz="3600" kern="120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Ďakujem za pozornosť!</a:t>
            </a:r>
            <a:br>
              <a:rPr lang="en-US" sz="3600" kern="1200">
                <a:solidFill>
                  <a:srgbClr val="080808"/>
                </a:solidFill>
                <a:latin typeface="+mj-lt"/>
                <a:ea typeface="+mj-ea"/>
                <a:cs typeface="+mj-cs"/>
              </a:rPr>
            </a:br>
            <a:endParaRPr lang="en-US" sz="3600" kern="1200">
              <a:solidFill>
                <a:srgbClr val="080808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3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4A130CA-991E-4C92-A494-EB7D8666E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C3C749F-9A26-4B1E-BC2E-572D03DF9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1872577" y="1372793"/>
            <a:ext cx="6135300" cy="5537781"/>
          </a:xfrm>
          <a:custGeom>
            <a:avLst/>
            <a:gdLst>
              <a:gd name="connsiteX0" fmla="*/ 0 w 6135300"/>
              <a:gd name="connsiteY0" fmla="*/ 0 h 5537781"/>
              <a:gd name="connsiteX1" fmla="*/ 6135300 w 6135300"/>
              <a:gd name="connsiteY1" fmla="*/ 0 h 5537781"/>
              <a:gd name="connsiteX2" fmla="*/ 6135300 w 6135300"/>
              <a:gd name="connsiteY2" fmla="*/ 3548931 h 5537781"/>
              <a:gd name="connsiteX3" fmla="*/ 4146451 w 6135300"/>
              <a:gd name="connsiteY3" fmla="*/ 5537781 h 5537781"/>
              <a:gd name="connsiteX4" fmla="*/ 0 w 6135300"/>
              <a:gd name="connsiteY4" fmla="*/ 1391331 h 5537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5300" h="5537781">
                <a:moveTo>
                  <a:pt x="0" y="0"/>
                </a:moveTo>
                <a:lnTo>
                  <a:pt x="6135300" y="0"/>
                </a:lnTo>
                <a:lnTo>
                  <a:pt x="6135300" y="3548931"/>
                </a:lnTo>
                <a:lnTo>
                  <a:pt x="4146451" y="5537781"/>
                </a:lnTo>
                <a:lnTo>
                  <a:pt x="0" y="1391331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Obrázok 2" descr="Obrázok, na ktorom je text&#10;&#10;Automaticky generovaný popis">
            <a:extLst>
              <a:ext uri="{FF2B5EF4-FFF2-40B4-BE49-F238E27FC236}">
                <a16:creationId xmlns:a16="http://schemas.microsoft.com/office/drawing/2014/main" id="{751AC786-5F00-486C-8738-BF9D102EE2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00"/>
          <a:stretch/>
        </p:blipFill>
        <p:spPr>
          <a:xfrm>
            <a:off x="2747771" y="1"/>
            <a:ext cx="8557447" cy="5347244"/>
          </a:xfrm>
          <a:custGeom>
            <a:avLst/>
            <a:gdLst/>
            <a:ahLst/>
            <a:cxnLst/>
            <a:rect l="l" t="t" r="r" b="b"/>
            <a:pathLst>
              <a:path w="9366779" h="5852967">
                <a:moveTo>
                  <a:pt x="1169579" y="0"/>
                </a:moveTo>
                <a:lnTo>
                  <a:pt x="8197201" y="0"/>
                </a:lnTo>
                <a:lnTo>
                  <a:pt x="9366779" y="1169579"/>
                </a:lnTo>
                <a:lnTo>
                  <a:pt x="4683391" y="5852967"/>
                </a:lnTo>
                <a:lnTo>
                  <a:pt x="0" y="1169579"/>
                </a:lnTo>
                <a:close/>
              </a:path>
            </a:pathLst>
          </a:cu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98D51C6-1188-49B8-B829-31D2C2813F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050242" y="292975"/>
            <a:ext cx="5056735" cy="9206602"/>
          </a:xfrm>
          <a:custGeom>
            <a:avLst/>
            <a:gdLst>
              <a:gd name="connsiteX0" fmla="*/ 0 w 5053652"/>
              <a:gd name="connsiteY0" fmla="*/ 209273 h 9200989"/>
              <a:gd name="connsiteX1" fmla="*/ 209274 w 5053652"/>
              <a:gd name="connsiteY1" fmla="*/ 0 h 9200989"/>
              <a:gd name="connsiteX2" fmla="*/ 5053652 w 5053652"/>
              <a:gd name="connsiteY2" fmla="*/ 4844379 h 9200989"/>
              <a:gd name="connsiteX3" fmla="*/ 697042 w 5053652"/>
              <a:gd name="connsiteY3" fmla="*/ 9200989 h 9200989"/>
              <a:gd name="connsiteX4" fmla="*/ 0 w 5053652"/>
              <a:gd name="connsiteY4" fmla="*/ 9200989 h 920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3652" h="9200989">
                <a:moveTo>
                  <a:pt x="0" y="209273"/>
                </a:moveTo>
                <a:lnTo>
                  <a:pt x="209274" y="0"/>
                </a:lnTo>
                <a:lnTo>
                  <a:pt x="5053652" y="4844379"/>
                </a:lnTo>
                <a:lnTo>
                  <a:pt x="697042" y="9200989"/>
                </a:lnTo>
                <a:lnTo>
                  <a:pt x="0" y="9200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456BA586-8922-4113-BD35-BBF1EB1A1F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6909" y="5272381"/>
            <a:ext cx="3171238" cy="1585619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97CCB5-5FC2-473C-AFCC-2430CEF1D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861739" y="2074303"/>
            <a:ext cx="3372170" cy="33721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ame 19">
            <a:extLst>
              <a:ext uri="{FF2B5EF4-FFF2-40B4-BE49-F238E27FC236}">
                <a16:creationId xmlns:a16="http://schemas.microsoft.com/office/drawing/2014/main" id="{599C8C75-BFDF-44E7-A028-EEB5EDD58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423102" y="1635666"/>
            <a:ext cx="4249446" cy="4249444"/>
          </a:xfrm>
          <a:prstGeom prst="frame">
            <a:avLst>
              <a:gd name="adj1" fmla="val 1195"/>
            </a:avLst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738683" y="3087528"/>
            <a:ext cx="3618284" cy="1345720"/>
          </a:xfrm>
          <a:noFill/>
        </p:spPr>
        <p:txBody>
          <a:bodyPr anchor="ctr">
            <a:normAutofit/>
          </a:bodyPr>
          <a:lstStyle/>
          <a:p>
            <a:r>
              <a:rPr lang="sk-SK" sz="2800" b="1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Žiadosť</a:t>
            </a:r>
            <a:br>
              <a:rPr lang="sk-SK" sz="2800" b="1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2800">
              <a:solidFill>
                <a:srgbClr val="080808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197353" y="4527440"/>
            <a:ext cx="2700944" cy="659993"/>
          </a:xfrm>
          <a:noFill/>
        </p:spPr>
        <p:txBody>
          <a:bodyPr>
            <a:normAutofit/>
          </a:bodyPr>
          <a:lstStyle/>
          <a:p>
            <a:endParaRPr lang="sk-SK" sz="1600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1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D61B12F-5DD7-45A3-8FD3-E3BC98D4B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sk-SK" sz="3600" dirty="0"/>
              <a:t>Žiadosť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D02E634-0E18-4CFC-A3DB-019FD7F34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309511"/>
            <a:ext cx="4008384" cy="530956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k-SK" sz="2000" dirty="0"/>
              <a:t>Je úradný list.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/>
              <a:t>Predstavuje typický administratívny útvar.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/>
              <a:t>Jej náležitosti upravuje Slovenská technická norma.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/>
              <a:t>Patrí do oficiálneho styku jednotlivca s úradmi, napr. so školou, s firmou, políciou,...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/>
              <a:t>Má formát A4.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/>
              <a:t>Píše sa na počítači.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/>
              <a:t>Posiela sa doporučene.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/>
              <a:t>Vyžaduje bezchybnú spisovnú slovenčinu.</a:t>
            </a:r>
          </a:p>
          <a:p>
            <a:pPr marL="0" indent="0">
              <a:buNone/>
            </a:pPr>
            <a:endParaRPr lang="sk-SK" sz="1900" dirty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Obrázok 4" descr="Obrázok, na ktorom je text, prenosný počítač, stôl&#10;&#10;Automaticky generovaný popis">
            <a:extLst>
              <a:ext uri="{FF2B5EF4-FFF2-40B4-BE49-F238E27FC236}">
                <a16:creationId xmlns:a16="http://schemas.microsoft.com/office/drawing/2014/main" id="{FC3793E4-F535-49F9-A0AB-87FE623F6C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320" y="1883313"/>
            <a:ext cx="6253212" cy="4161228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99255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EC4B0F5-D38A-4BD0-A162-12C67885C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sk-SK" sz="3600"/>
              <a:t>Náležitosti žiadosti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76F4349-E753-47FB-A3D7-EF5B009FF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264356"/>
            <a:ext cx="10905066" cy="5354721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Záhlavie (hlavička)</a:t>
            </a:r>
            <a:r>
              <a:rPr lang="sk-SK" sz="2000" dirty="0"/>
              <a:t> – obsahuje presnú adresu odosielateľa v poradí: titul, meno, priezvisko, názov ulice, číslo ulice, smerovacie číslo a mesto. Záhlavie býva podčiarknuté. V niektorých prípadoch býva aj zvýraznené tučným typom písma, ale to nie je potrebné.</a:t>
            </a:r>
            <a:br>
              <a:rPr lang="sk-SK" sz="2000" dirty="0"/>
            </a:br>
            <a:endParaRPr lang="sk-SK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Adresa adresáta</a:t>
            </a:r>
            <a:r>
              <a:rPr lang="sk-SK" sz="2000" dirty="0"/>
              <a:t> – vpravo hore, ak je okienková obálka, vľavo hore, ak je listový papier bez predtlače.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Miesto a dátum</a:t>
            </a:r>
            <a:r>
              <a:rPr lang="sk-SK" sz="2000" dirty="0"/>
              <a:t> – kde bol list napísaný. Medzi miestom a dátum sa nepíše čiarka. Môžu byť zapísané aj pod sebou, teda v dvoch riadkoch.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Heslovité vyjadrenie obsahu žiadosti</a:t>
            </a:r>
            <a:r>
              <a:rPr lang="sk-SK" sz="2000" dirty="0"/>
              <a:t> – ide o tzv. heslo veci, ktoré vždy býva podčiarknuté (resp. môže byť aj zvýraznené tučným typom písma). Pred heslo môžeme napísať slovo VEC, ale aj nemusíme. Je to na našej voľbe.</a:t>
            </a:r>
            <a:br>
              <a:rPr lang="sk-SK" sz="2000" dirty="0"/>
            </a:br>
            <a:endParaRPr lang="sk-SK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Oslovenie</a:t>
            </a:r>
            <a:r>
              <a:rPr lang="sk-SK" sz="2000" dirty="0"/>
              <a:t> – môže, ale aj nemusí byť. Ak text nemá oslovenie, medzi heslom veci a textom sa vynechajú dva riadky. Ak žiadosť oslovenie má, tak sa za oslovením píše čiarka, pričom nasledujúci vlastný text sa začína malým písmenom (okrem vlastných mien), za oslovením a vlastným textom sa vynechá jeden prázdny riadok.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Vlastný text</a:t>
            </a:r>
            <a:r>
              <a:rPr lang="sk-SK" sz="2000" dirty="0"/>
              <a:t> – musíme ho členiť na odseky, medzi ktorými môže byť aj voľný riadok. </a:t>
            </a:r>
          </a:p>
          <a:p>
            <a:r>
              <a:rPr lang="sk-SK" sz="2000" b="1" dirty="0"/>
              <a:t>POZOR!</a:t>
            </a:r>
            <a:br>
              <a:rPr lang="sk-SK" sz="2000" dirty="0"/>
            </a:br>
            <a:endParaRPr lang="sk-SK" sz="2000" dirty="0"/>
          </a:p>
          <a:p>
            <a:r>
              <a:rPr lang="sk-SK" sz="2000" dirty="0"/>
              <a:t>Zámeno vy a všetky jeho tvary sa píše veľkým písmenom. </a:t>
            </a:r>
            <a:br>
              <a:rPr lang="sk-SK" sz="1400" dirty="0"/>
            </a:br>
            <a:br>
              <a:rPr lang="sk-SK" sz="1400" dirty="0"/>
            </a:br>
            <a:endParaRPr lang="sk-SK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12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2E5C710-CF85-4A2D-9A3D-A6F9C30AB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sk-SK" sz="3600"/>
              <a:t>Náležitosti žiadosti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1D1FEE5-E3C5-423F-8ADE-B259D1E5E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endParaRPr lang="sk-SK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Záverečná formulka</a:t>
            </a:r>
            <a:r>
              <a:rPr lang="sk-SK" sz="2000" dirty="0"/>
              <a:t> – ide o tzv. pozdrav. Najčastejšie sa používa v tvare S pozdravom. Za pozdravnou formulkou sa nepíše čiarka. Pozdravnej formulke ešte môže predchádzať poďakovanie: Ďakujem a ostávam s pozdravom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Meno a priezvisko</a:t>
            </a:r>
            <a:r>
              <a:rPr lang="sk-SK" sz="2000" dirty="0"/>
              <a:t> – ide o vlastnoručný podpis, ktorým sa podpíšeme v pravej polovici listového papiera. V prípade, že píšeme za inštitúciu, ide tam aj pečiatka.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Prílohy</a:t>
            </a:r>
            <a:r>
              <a:rPr lang="sk-SK" sz="2000" dirty="0"/>
              <a:t> – názov Príloha/Prílohy sa podčiarkuje. Prílohy sa uvádzajú podľa dôležitosti.</a:t>
            </a:r>
          </a:p>
          <a:p>
            <a:pPr marL="0" indent="0">
              <a:buNone/>
            </a:pPr>
            <a:r>
              <a:rPr lang="sk-SK" sz="2000" dirty="0"/>
              <a:t> </a:t>
            </a:r>
          </a:p>
          <a:p>
            <a:pPr marL="0" indent="0">
              <a:buNone/>
            </a:pPr>
            <a:endParaRPr lang="sk-SK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247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DA2520-0962-4368-B00D-52B1CA471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7200"/>
          </a:xfrm>
        </p:spPr>
        <p:txBody>
          <a:bodyPr>
            <a:normAutofit fontScale="90000"/>
          </a:bodyPr>
          <a:lstStyle/>
          <a:p>
            <a:r>
              <a:rPr lang="sk-SK" dirty="0"/>
              <a:t>Príklady žiadostí</a:t>
            </a:r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31252235-3B51-4FBD-A985-FA9C2E141A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5454"/>
              </p:ext>
            </p:extLst>
          </p:nvPr>
        </p:nvGraphicFramePr>
        <p:xfrm>
          <a:off x="982134" y="922867"/>
          <a:ext cx="8847665" cy="5909740"/>
        </p:xfrm>
        <a:graphic>
          <a:graphicData uri="http://schemas.openxmlformats.org/drawingml/2006/table">
            <a:tbl>
              <a:tblPr/>
              <a:tblGrid>
                <a:gridCol w="8847665">
                  <a:extLst>
                    <a:ext uri="{9D8B030D-6E8A-4147-A177-3AD203B41FA5}">
                      <a16:colId xmlns:a16="http://schemas.microsoft.com/office/drawing/2014/main" val="678281110"/>
                    </a:ext>
                  </a:extLst>
                </a:gridCol>
              </a:tblGrid>
              <a:tr h="5319134">
                <a:tc>
                  <a:txBody>
                    <a:bodyPr/>
                    <a:lstStyle/>
                    <a:p>
                      <a:r>
                        <a:rPr lang="sk-SK" sz="1600" u="sng" dirty="0"/>
                        <a:t>Roman Mokrý, Rýchla 6, 974 00 Banská Bystrica </a:t>
                      </a:r>
                      <a:endParaRPr lang="sk-SK" sz="1600" dirty="0"/>
                    </a:p>
                    <a:p>
                      <a:endParaRPr lang="sk-SK" sz="1600" dirty="0"/>
                    </a:p>
                    <a:p>
                      <a:r>
                        <a:rPr lang="sk-SK" sz="1600" dirty="0"/>
                        <a:t>Riaditeľstvo </a:t>
                      </a:r>
                    </a:p>
                    <a:p>
                      <a:r>
                        <a:rPr lang="sk-SK" sz="1600" dirty="0"/>
                        <a:t>Gymnázium ľ. Štúra</a:t>
                      </a:r>
                    </a:p>
                    <a:p>
                      <a:r>
                        <a:rPr lang="sk-SK" sz="1600" dirty="0"/>
                        <a:t>Kukučínova 5</a:t>
                      </a:r>
                    </a:p>
                    <a:p>
                      <a:r>
                        <a:rPr lang="sk-SK" sz="1600" dirty="0"/>
                        <a:t>979 01 Trenčín</a:t>
                      </a:r>
                    </a:p>
                    <a:p>
                      <a:endParaRPr lang="sk-SK" sz="1600" dirty="0"/>
                    </a:p>
                    <a:p>
                      <a:r>
                        <a:rPr lang="sk-SK" sz="1600" dirty="0"/>
                        <a:t>Trenčín</a:t>
                      </a:r>
                    </a:p>
                    <a:p>
                      <a:r>
                        <a:rPr lang="sk-SK" sz="1600" dirty="0"/>
                        <a:t>22. február 2013</a:t>
                      </a:r>
                    </a:p>
                    <a:p>
                      <a:endParaRPr lang="sk-SK" sz="1600" dirty="0"/>
                    </a:p>
                    <a:p>
                      <a:endParaRPr lang="sk-SK" sz="1600" dirty="0"/>
                    </a:p>
                    <a:p>
                      <a:r>
                        <a:rPr lang="sk-SK" sz="1600" u="sng" dirty="0"/>
                        <a:t>Žiadosť o odklad skúšok</a:t>
                      </a:r>
                      <a:endParaRPr lang="sk-SK" sz="1600" dirty="0"/>
                    </a:p>
                    <a:p>
                      <a:endParaRPr lang="sk-SK" sz="1600" dirty="0"/>
                    </a:p>
                    <a:p>
                      <a:endParaRPr lang="sk-SK" sz="1600" dirty="0"/>
                    </a:p>
                    <a:p>
                      <a:r>
                        <a:rPr lang="sk-SK" sz="1600" dirty="0"/>
                        <a:t>Žiadam Riaditeľstvo Gymnázia Ľ. Štúra v Trenčíne o odklad skúšok zo slovenského jazyka a matematiky za prvý polrok školského roka 2012/2013, a to zo zdravotných dôvodov.</a:t>
                      </a:r>
                    </a:p>
                    <a:p>
                      <a:r>
                        <a:rPr lang="sk-SK" sz="1600" dirty="0"/>
                        <a:t>V decembri 2012 som podstúpil operáciu, po ktorej som bol dva mesiace hospitalizovaný. Z uvedeného dôvodu som sa nemohol dostatočne pripraviť na skúšky.</a:t>
                      </a:r>
                    </a:p>
                    <a:p>
                      <a:r>
                        <a:rPr lang="sk-SK" sz="1600" dirty="0"/>
                        <a:t>K mojej žiadosti prikladám aj potvrdenie od lekára o mojom zdravotnom stave a pobyte v nemocnici.</a:t>
                      </a:r>
                    </a:p>
                    <a:p>
                      <a:r>
                        <a:rPr lang="sk-SK" sz="1600" dirty="0"/>
                        <a:t>S pozdravom</a:t>
                      </a:r>
                    </a:p>
                    <a:p>
                      <a:endParaRPr lang="sk-SK" sz="1600" dirty="0"/>
                    </a:p>
                    <a:p>
                      <a:r>
                        <a:rPr lang="sk-SK" sz="1600" dirty="0"/>
                        <a:t>Roman Mokrý, 2. B trieda</a:t>
                      </a:r>
                    </a:p>
                    <a:p>
                      <a:endParaRPr lang="sk-SK" sz="1600" dirty="0"/>
                    </a:p>
                    <a:p>
                      <a:r>
                        <a:rPr lang="sk-SK" sz="1600" u="sng" dirty="0"/>
                        <a:t>Prílohy: </a:t>
                      </a:r>
                      <a:r>
                        <a:rPr lang="sk-SK" sz="1600" dirty="0"/>
                        <a:t>Potvrdenie od lekára, Potvrdenie o pobyte v nemocnici</a:t>
                      </a:r>
                    </a:p>
                  </a:txBody>
                  <a:tcPr marL="28790" marR="28790" marT="28790" marB="287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8032270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1F8E7D1A-5D11-4EA6-BFCD-F23859492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7000" y="33231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sk-SK" altLang="sk-S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k-SK" altLang="sk-S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Obdĺžnik: zaoblené rohy 5">
            <a:extLst>
              <a:ext uri="{FF2B5EF4-FFF2-40B4-BE49-F238E27FC236}">
                <a16:creationId xmlns:a16="http://schemas.microsoft.com/office/drawing/2014/main" id="{5DAB5835-04AE-42C1-94FA-4B4E2AFCD762}"/>
              </a:ext>
            </a:extLst>
          </p:cNvPr>
          <p:cNvSpPr/>
          <p:nvPr/>
        </p:nvSpPr>
        <p:spPr>
          <a:xfrm>
            <a:off x="7949502" y="365126"/>
            <a:ext cx="3098800" cy="1244600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61000">
                <a:schemeClr val="accent1">
                  <a:lumMod val="20000"/>
                  <a:lumOff val="80000"/>
                </a:schemeClr>
              </a:gs>
              <a:gs pos="83000">
                <a:schemeClr val="accent3">
                  <a:lumMod val="20000"/>
                  <a:lumOff val="8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>
                <a:solidFill>
                  <a:schemeClr val="tx1"/>
                </a:solidFill>
              </a:rPr>
              <a:t>Žiadosť o odklad skúšok</a:t>
            </a:r>
          </a:p>
        </p:txBody>
      </p:sp>
    </p:spTree>
    <p:extLst>
      <p:ext uri="{BB962C8B-B14F-4D97-AF65-F5344CB8AC3E}">
        <p14:creationId xmlns:p14="http://schemas.microsoft.com/office/powerpoint/2010/main" val="1547428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5C6A64D-0CCC-4F86-A43D-AA68D4C93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879" y="681037"/>
            <a:ext cx="10515600" cy="58975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sk-SK" sz="6400" u="sng" dirty="0"/>
              <a:t>Meno a priezvisko, adresa, kontaktné informácie</a:t>
            </a:r>
          </a:p>
          <a:p>
            <a:pPr marL="0" indent="0">
              <a:buNone/>
            </a:pPr>
            <a:endParaRPr lang="sk-SK" sz="6400" u="sng" dirty="0"/>
          </a:p>
          <a:p>
            <a:pPr marL="0" indent="0">
              <a:buNone/>
            </a:pPr>
            <a:r>
              <a:rPr lang="sk-SK" sz="6400" dirty="0"/>
              <a:t>Firma a adresa firmy: .....................................................</a:t>
            </a:r>
          </a:p>
          <a:p>
            <a:pPr marL="0" indent="0">
              <a:buNone/>
            </a:pPr>
            <a:endParaRPr lang="sk-SK" sz="6400" dirty="0"/>
          </a:p>
          <a:p>
            <a:pPr marL="0" indent="0">
              <a:buNone/>
            </a:pPr>
            <a:br>
              <a:rPr lang="sk-SK" sz="6400" dirty="0"/>
            </a:br>
            <a:r>
              <a:rPr lang="sk-SK" sz="6400" dirty="0"/>
              <a:t>Predmet: Žiadosť o prijatie do zamestnania</a:t>
            </a:r>
          </a:p>
          <a:p>
            <a:pPr marL="0" indent="0">
              <a:buNone/>
            </a:pPr>
            <a:br>
              <a:rPr lang="sk-SK" sz="6400" dirty="0"/>
            </a:br>
            <a:r>
              <a:rPr lang="sk-SK" sz="6400" dirty="0"/>
              <a:t>Miesto a dátum : .......................................................</a:t>
            </a:r>
          </a:p>
          <a:p>
            <a:pPr marL="0" indent="0">
              <a:buNone/>
            </a:pPr>
            <a:endParaRPr lang="sk-SK" sz="6400" dirty="0"/>
          </a:p>
          <a:p>
            <a:pPr marL="0" indent="0">
              <a:buNone/>
            </a:pPr>
            <a:br>
              <a:rPr lang="sk-SK" sz="6400" dirty="0"/>
            </a:br>
            <a:r>
              <a:rPr lang="sk-SK" sz="6400" dirty="0"/>
              <a:t>Na základe Vášho inzerátu v . . . . . . . . . . . . . . , uverejneného dňa . . . . . . . . . . . . . .sa uchádzam o pracovnú pozíciu . . . . . . . . . . </a:t>
            </a:r>
          </a:p>
          <a:p>
            <a:pPr marL="0" indent="0">
              <a:buNone/>
            </a:pPr>
            <a:r>
              <a:rPr lang="sk-SK" sz="6400" dirty="0"/>
              <a:t>Ponuka voľného pracovného miesta vo Vašej spoločnosti ma oslovila. Z predchádzajúcich zamestnaní mám skúsenosti s prácou s ľuďmi. Plynule hovorím po anglicky a písmom ovládam aj nemecký jazyk. Ovládam prácu s grafickým programom Adobe Photoshop a Microsoft Excel je môj </a:t>
            </a:r>
            <a:r>
              <a:rPr lang="sk-SK" sz="6400" dirty="0" err="1"/>
              <a:t>nejlepší</a:t>
            </a:r>
            <a:r>
              <a:rPr lang="sk-SK" sz="6400" dirty="0"/>
              <a:t> priateľ. Mojimi výhodami sú spoľahlivosť, dochvíľnosť, komunikatívnosť a rýchle prispôsobenie sa situácii. </a:t>
            </a:r>
          </a:p>
          <a:p>
            <a:pPr marL="0" indent="0">
              <a:buNone/>
            </a:pPr>
            <a:r>
              <a:rPr lang="sk-SK" sz="6400" dirty="0"/>
              <a:t>V prílohe Vám zasielam svoj životopis, ako aj motivačný list. Rád/rada Vám doplním ďalšie potrebné informácie na osobnom pohovore. Za posúdenie mojej žiadosti vopred ďakujem. </a:t>
            </a:r>
          </a:p>
          <a:p>
            <a:pPr marL="0" indent="0">
              <a:buNone/>
            </a:pPr>
            <a:br>
              <a:rPr lang="sk-SK" sz="6400" dirty="0"/>
            </a:br>
            <a:r>
              <a:rPr lang="sk-SK" sz="6400" dirty="0"/>
              <a:t>S pozdravom,</a:t>
            </a:r>
          </a:p>
          <a:p>
            <a:pPr marL="0" indent="0">
              <a:buNone/>
            </a:pPr>
            <a:r>
              <a:rPr lang="sk-SK" sz="6400" dirty="0"/>
              <a:t>meno a priezvisko</a:t>
            </a:r>
          </a:p>
          <a:p>
            <a:pPr marL="0" indent="0">
              <a:buNone/>
            </a:pPr>
            <a:r>
              <a:rPr lang="sk-SK" sz="6400" dirty="0"/>
              <a:t>. . . . . . . . . . . . . . . . . . . . . . . . </a:t>
            </a:r>
          </a:p>
          <a:p>
            <a:pPr marL="0" indent="0">
              <a:buNone/>
            </a:pPr>
            <a:r>
              <a:rPr lang="sk-SK" sz="6400" dirty="0"/>
              <a:t>Podpis </a:t>
            </a:r>
          </a:p>
          <a:p>
            <a:pPr marL="0" indent="0">
              <a:buNone/>
            </a:pPr>
            <a:r>
              <a:rPr lang="sk-SK" sz="6400" dirty="0"/>
              <a:t>Prílohy: životopis, motivačný list (v prípade e-mailu môžete vynechať)</a:t>
            </a:r>
          </a:p>
          <a:p>
            <a:pPr marL="0" indent="0">
              <a:buNone/>
            </a:pPr>
            <a:br>
              <a:rPr lang="sk-SK" sz="6400" dirty="0"/>
            </a:br>
            <a:endParaRPr lang="sk-SK" sz="6400" dirty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Obdĺžnik: zaoblené rohy 3">
            <a:extLst>
              <a:ext uri="{FF2B5EF4-FFF2-40B4-BE49-F238E27FC236}">
                <a16:creationId xmlns:a16="http://schemas.microsoft.com/office/drawing/2014/main" id="{39083738-00B3-4040-854A-1BB43A194180}"/>
              </a:ext>
            </a:extLst>
          </p:cNvPr>
          <p:cNvSpPr/>
          <p:nvPr/>
        </p:nvSpPr>
        <p:spPr>
          <a:xfrm>
            <a:off x="8046321" y="681037"/>
            <a:ext cx="3098800" cy="1244600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61000">
                <a:schemeClr val="accent1">
                  <a:lumMod val="20000"/>
                  <a:lumOff val="80000"/>
                </a:schemeClr>
              </a:gs>
              <a:gs pos="83000">
                <a:schemeClr val="accent3">
                  <a:lumMod val="20000"/>
                  <a:lumOff val="8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>
                <a:solidFill>
                  <a:schemeClr val="tx1"/>
                </a:solidFill>
              </a:rPr>
              <a:t>Žiadosť o prijatie do zamestnania</a:t>
            </a:r>
          </a:p>
        </p:txBody>
      </p:sp>
    </p:spTree>
    <p:extLst>
      <p:ext uri="{BB962C8B-B14F-4D97-AF65-F5344CB8AC3E}">
        <p14:creationId xmlns:p14="http://schemas.microsoft.com/office/powerpoint/2010/main" val="2728565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3AE9DF3-57B3-485D-945A-13296134C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"/>
            <a:ext cx="10664952" cy="579291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sk-SK" sz="6400" u="sng" dirty="0"/>
              <a:t>Meno a priezvisko, adresa, kontaktné informácie</a:t>
            </a:r>
          </a:p>
          <a:p>
            <a:pPr marL="0" indent="0">
              <a:buNone/>
            </a:pPr>
            <a:endParaRPr lang="sk-SK" sz="6400" u="sng" dirty="0"/>
          </a:p>
          <a:p>
            <a:pPr marL="0" indent="0">
              <a:buNone/>
            </a:pPr>
            <a:r>
              <a:rPr lang="sk-SK" sz="6400" dirty="0"/>
              <a:t>adresa školy:  .....................................................</a:t>
            </a:r>
          </a:p>
          <a:p>
            <a:pPr marL="0" indent="0">
              <a:buNone/>
            </a:pPr>
            <a:r>
              <a:rPr lang="sk-SK" sz="6400" dirty="0"/>
              <a:t> </a:t>
            </a:r>
          </a:p>
          <a:p>
            <a:pPr marL="0" indent="0">
              <a:buNone/>
            </a:pPr>
            <a:r>
              <a:rPr lang="sk-SK" sz="6400" dirty="0"/>
              <a:t>Vec: Žiadosť o povolenie individuálneho vzdelávania.</a:t>
            </a:r>
          </a:p>
          <a:p>
            <a:pPr marL="0" indent="0">
              <a:buNone/>
            </a:pPr>
            <a:endParaRPr lang="sk-SK" sz="6400" dirty="0"/>
          </a:p>
          <a:p>
            <a:pPr marL="0" indent="0">
              <a:buNone/>
            </a:pPr>
            <a:r>
              <a:rPr lang="sk-SK" sz="6400" dirty="0"/>
              <a:t>	Vážený pán riaditeľ/Vážená pani riaditeľka, dovoľujeme si Vás požiadať o povolenie individuálneho vzdelávania podľa zákona číslo 245/2008 Z. z.,§24, odsek 2, písmeno ...pre nášho syna/našu dcéru ..., žiaka/žiačku ... ročníka, </a:t>
            </a:r>
            <a:r>
              <a:rPr lang="sk-SK" sz="6400" dirty="0" err="1"/>
              <a:t>nar</a:t>
            </a:r>
            <a:r>
              <a:rPr lang="sk-SK" sz="6400" dirty="0"/>
              <a:t>. ... v ..., </a:t>
            </a:r>
            <a:r>
              <a:rPr lang="sk-SK" sz="6400" dirty="0" err="1"/>
              <a:t>r.č</a:t>
            </a:r>
            <a:r>
              <a:rPr lang="sk-SK" sz="6400" dirty="0"/>
              <a:t>. ..., trvalým bydliskom ..., v školskom roku ....</a:t>
            </a:r>
          </a:p>
          <a:p>
            <a:pPr marL="0" indent="0">
              <a:buNone/>
            </a:pPr>
            <a:r>
              <a:rPr lang="sk-SK" sz="6400" dirty="0"/>
              <a:t>Dôvodom pre voľbu individuálneho vzdelávania je záujem rodičov a dieťaťa o túto formu vzdelávania a možné pobyty rodiny v zahraničí/odporúčanie psychológa/vzdialenosť od školy. Individuálne vzdelávanie žiaka/žiačky bude uskutočňovať Mgr. ....</a:t>
            </a:r>
          </a:p>
          <a:p>
            <a:pPr marL="0" indent="0">
              <a:buNone/>
            </a:pPr>
            <a:endParaRPr lang="sk-SK" sz="6400" dirty="0"/>
          </a:p>
          <a:p>
            <a:pPr marL="0" indent="0">
              <a:buNone/>
            </a:pPr>
            <a:r>
              <a:rPr lang="sk-SK" sz="6400" dirty="0"/>
              <a:t>K žiadosti prikladáme: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6400" dirty="0"/>
              <a:t>individuálny vzdelávací program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6400" dirty="0"/>
              <a:t>popis priestorového a materiálno-technického zabezpečenia a podmienok ochrany zdravia individuálne vzdelávaného žiaka je súčasťou prílohy tejto žiadosti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6400" dirty="0"/>
              <a:t>doklady o splnení kvalifikačných predpokladov Mgr. ...,ktorý/ktorá bude uskutočňovať individuálne vzdelávanie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6400" dirty="0"/>
              <a:t>zoznam učebníc a učebných textov, ktoré budú pri individuálnom vzdelávaní žiaka používané</a:t>
            </a:r>
          </a:p>
          <a:p>
            <a:pPr>
              <a:buFont typeface="Wingdings" panose="05000000000000000000" pitchFamily="2" charset="2"/>
              <a:buChar char="ü"/>
            </a:pPr>
            <a:endParaRPr lang="sk-SK" sz="6400" dirty="0"/>
          </a:p>
          <a:p>
            <a:pPr marL="0" indent="0">
              <a:buNone/>
            </a:pPr>
            <a:r>
              <a:rPr lang="sk-SK" sz="6400" dirty="0"/>
              <a:t>Za kladnú odpoveď vopred ďakujeme.</a:t>
            </a:r>
          </a:p>
          <a:p>
            <a:pPr marL="0" indent="0">
              <a:buNone/>
            </a:pPr>
            <a:r>
              <a:rPr lang="sk-SK" sz="6400" dirty="0"/>
              <a:t>S pozdravom,</a:t>
            </a:r>
          </a:p>
          <a:p>
            <a:pPr marL="0" indent="0">
              <a:buNone/>
            </a:pPr>
            <a:r>
              <a:rPr lang="sk-SK" sz="6400" dirty="0"/>
              <a:t>meno a priezvisko</a:t>
            </a:r>
          </a:p>
          <a:p>
            <a:pPr marL="0" indent="0">
              <a:buNone/>
            </a:pPr>
            <a:r>
              <a:rPr lang="sk-SK" sz="6400" dirty="0"/>
              <a:t>. . . . . . . . . . . . . . . . . . . . . . . . </a:t>
            </a:r>
          </a:p>
          <a:p>
            <a:pPr marL="0" indent="0">
              <a:buNone/>
            </a:pPr>
            <a:r>
              <a:rPr lang="sk-SK" sz="6400" dirty="0"/>
              <a:t>Podpis</a:t>
            </a:r>
          </a:p>
          <a:p>
            <a:pPr marL="0" indent="0">
              <a:buNone/>
            </a:pPr>
            <a:endParaRPr lang="sk-SK" sz="1600" dirty="0"/>
          </a:p>
        </p:txBody>
      </p:sp>
      <p:sp>
        <p:nvSpPr>
          <p:cNvPr id="4" name="Obdĺžnik: zaoblené rohy 3">
            <a:extLst>
              <a:ext uri="{FF2B5EF4-FFF2-40B4-BE49-F238E27FC236}">
                <a16:creationId xmlns:a16="http://schemas.microsoft.com/office/drawing/2014/main" id="{EC903553-1DF9-4D3B-BB10-BAE0F94B2BD8}"/>
              </a:ext>
            </a:extLst>
          </p:cNvPr>
          <p:cNvSpPr/>
          <p:nvPr/>
        </p:nvSpPr>
        <p:spPr>
          <a:xfrm>
            <a:off x="8257031" y="484632"/>
            <a:ext cx="3246121" cy="1060704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61000">
                <a:schemeClr val="accent1">
                  <a:lumMod val="20000"/>
                  <a:lumOff val="80000"/>
                </a:schemeClr>
              </a:gs>
              <a:gs pos="83000">
                <a:schemeClr val="accent3">
                  <a:lumMod val="20000"/>
                  <a:lumOff val="8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>
                <a:solidFill>
                  <a:schemeClr val="tx1"/>
                </a:solidFill>
              </a:rPr>
              <a:t>Žiadosť o vzdelávanie žiaka doma</a:t>
            </a:r>
          </a:p>
        </p:txBody>
      </p:sp>
    </p:spTree>
    <p:extLst>
      <p:ext uri="{BB962C8B-B14F-4D97-AF65-F5344CB8AC3E}">
        <p14:creationId xmlns:p14="http://schemas.microsoft.com/office/powerpoint/2010/main" val="1627364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E72BB4D8-C697-4321-A8CF-DA0F10BA3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74" t="-2255" r="-733" b="28021"/>
          <a:stretch/>
        </p:blipFill>
        <p:spPr>
          <a:xfrm>
            <a:off x="11987" y="151655"/>
            <a:ext cx="6468331" cy="6518086"/>
          </a:xfrm>
        </p:spPr>
      </p:pic>
      <p:pic>
        <p:nvPicPr>
          <p:cNvPr id="6" name="Zástupný objekt pre obsah 4">
            <a:extLst>
              <a:ext uri="{FF2B5EF4-FFF2-40B4-BE49-F238E27FC236}">
                <a16:creationId xmlns:a16="http://schemas.microsoft.com/office/drawing/2014/main" id="{A88F39AD-AC6D-4460-B189-FA841BD139D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9" t="71119" r="14514" b="10967"/>
          <a:stretch/>
        </p:blipFill>
        <p:spPr>
          <a:xfrm>
            <a:off x="7455050" y="3038563"/>
            <a:ext cx="3905025" cy="1272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68023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1019</Words>
  <Application>Microsoft Office PowerPoint</Application>
  <PresentationFormat>Širokouhlá</PresentationFormat>
  <Paragraphs>95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Motív balíka Office</vt:lpstr>
      <vt:lpstr>Prezentácia programu PowerPoint</vt:lpstr>
      <vt:lpstr>Žiadosť </vt:lpstr>
      <vt:lpstr>Žiadosť</vt:lpstr>
      <vt:lpstr>Náležitosti žiadosti</vt:lpstr>
      <vt:lpstr>Náležitosti žiadosti</vt:lpstr>
      <vt:lpstr>Príklady žiadostí</vt:lpstr>
      <vt:lpstr>Prezentácia programu PowerPoint</vt:lpstr>
      <vt:lpstr>Prezentácia programu PowerPoint</vt:lpstr>
      <vt:lpstr>Prezentácia programu PowerPoint</vt:lpstr>
      <vt:lpstr>Ďakujem za pozornosť!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Škola</dc:creator>
  <cp:lastModifiedBy>Klieštiková Michaela Ing.</cp:lastModifiedBy>
  <cp:revision>39</cp:revision>
  <dcterms:created xsi:type="dcterms:W3CDTF">2021-01-07T21:58:41Z</dcterms:created>
  <dcterms:modified xsi:type="dcterms:W3CDTF">2021-06-01T09:14:46Z</dcterms:modified>
</cp:coreProperties>
</file>