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4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296" r:id="rId1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53" autoAdjust="0"/>
    <p:restoredTop sz="94660"/>
  </p:normalViewPr>
  <p:slideViewPr>
    <p:cSldViewPr snapToGrid="0">
      <p:cViewPr varScale="1">
        <p:scale>
          <a:sx n="68" d="100"/>
          <a:sy n="68" d="100"/>
        </p:scale>
        <p:origin x="67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11. 1. 2022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143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11. 1. 2022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86639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11. 1. 2022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269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11. 1. 2022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462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11. 1. 2022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29279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11. 1. 2022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211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11. 1. 2022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30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11. 1. 2022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0258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11. 1. 2022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3323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11. 1. 2022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545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11. 1. 2022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5622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0A2F4-EAB3-4CD1-8D72-48951542214B}" type="datetimeFigureOut">
              <a:rPr lang="sk-SK" smtClean="0"/>
              <a:t>11. 1. 2022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1401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zive.aktuality.sk/clanok/143757/fit-naramok-huawei-band-4-ponuka-viac-nez-100-ciferni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2246249"/>
            <a:ext cx="10515600" cy="4351338"/>
          </a:xfrm>
        </p:spPr>
        <p:txBody>
          <a:bodyPr>
            <a:normAutofit/>
          </a:bodyPr>
          <a:lstStyle/>
          <a:p>
            <a:r>
              <a:rPr lang="sk-SK" sz="2400" dirty="0"/>
              <a:t>Prioritná os: Vzdelávanie</a:t>
            </a:r>
          </a:p>
          <a:p>
            <a:r>
              <a:rPr lang="sk-SK" sz="2400" dirty="0"/>
              <a:t>Špecifický cieľ: 1.2.1 Zvýšiť kvalitu odborného vzdelávania a prípravy reflektujúc potreby trhu práce</a:t>
            </a:r>
          </a:p>
          <a:p>
            <a:r>
              <a:rPr lang="sk-SK" sz="2400" dirty="0"/>
              <a:t>Prijímateľ: Stredná odborná škola drevárska a stavebná Krásno nad Kysucou</a:t>
            </a:r>
          </a:p>
          <a:p>
            <a:r>
              <a:rPr lang="sk-SK" sz="2400" dirty="0"/>
              <a:t>Názov projektu: Zvyšovanie kľúčových kompetencií žiakov v Strednej odbornej škole drevárskej a stavebnej v Krásne nad Kysucou s ohľadom na moderné technológie a potreby trhu práce</a:t>
            </a:r>
          </a:p>
          <a:p>
            <a:r>
              <a:rPr lang="sk-SK" sz="2400" dirty="0"/>
              <a:t>Kód projektu  ITMS2014+: NFP312010AGX2</a:t>
            </a:r>
          </a:p>
          <a:p>
            <a:r>
              <a:rPr lang="sk-SK" sz="2400" dirty="0"/>
              <a:t>Názov pedagogického klubu: Administratívny štýl v praxi</a:t>
            </a:r>
          </a:p>
        </p:txBody>
      </p:sp>
      <p:pic>
        <p:nvPicPr>
          <p:cNvPr id="4" name="Obrázo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365124"/>
            <a:ext cx="8686800" cy="1325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0763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4539556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35795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C9A26E6-8C1B-4309-94A2-32C820C56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75663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Inzerát plagátového typu</a:t>
            </a:r>
          </a:p>
        </p:txBody>
      </p:sp>
      <p:pic>
        <p:nvPicPr>
          <p:cNvPr id="2050" name="Picture 2" descr="billboards, billboard advertising | emc outdoor">
            <a:extLst>
              <a:ext uri="{FF2B5EF4-FFF2-40B4-BE49-F238E27FC236}">
                <a16:creationId xmlns:a16="http://schemas.microsoft.com/office/drawing/2014/main" id="{3E45044B-2013-46F3-973C-B8A444DB587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488" y="307731"/>
            <a:ext cx="10875924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5746932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6468601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0493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04642" y="2353641"/>
            <a:ext cx="5782716" cy="2150719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defRPr/>
            </a:pPr>
            <a:r>
              <a:rPr lang="en-US" sz="3600" kern="120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Ďakujem za pozornosť!</a:t>
            </a:r>
            <a:br>
              <a:rPr lang="en-US" sz="3600" kern="1200">
                <a:solidFill>
                  <a:srgbClr val="080808"/>
                </a:solidFill>
                <a:latin typeface="+mj-lt"/>
                <a:ea typeface="+mj-ea"/>
                <a:cs typeface="+mj-cs"/>
              </a:rPr>
            </a:br>
            <a:endParaRPr lang="en-US" sz="3600" kern="1200">
              <a:solidFill>
                <a:srgbClr val="080808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3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4A130CA-991E-4C92-A494-EB7D8666E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C3C749F-9A26-4B1E-BC2E-572D03DF9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1872577" y="1372793"/>
            <a:ext cx="6135300" cy="5537781"/>
          </a:xfrm>
          <a:custGeom>
            <a:avLst/>
            <a:gdLst>
              <a:gd name="connsiteX0" fmla="*/ 0 w 6135300"/>
              <a:gd name="connsiteY0" fmla="*/ 0 h 5537781"/>
              <a:gd name="connsiteX1" fmla="*/ 6135300 w 6135300"/>
              <a:gd name="connsiteY1" fmla="*/ 0 h 5537781"/>
              <a:gd name="connsiteX2" fmla="*/ 6135300 w 6135300"/>
              <a:gd name="connsiteY2" fmla="*/ 3548931 h 5537781"/>
              <a:gd name="connsiteX3" fmla="*/ 4146451 w 6135300"/>
              <a:gd name="connsiteY3" fmla="*/ 5537781 h 5537781"/>
              <a:gd name="connsiteX4" fmla="*/ 0 w 6135300"/>
              <a:gd name="connsiteY4" fmla="*/ 1391331 h 5537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5300" h="5537781">
                <a:moveTo>
                  <a:pt x="0" y="0"/>
                </a:moveTo>
                <a:lnTo>
                  <a:pt x="6135300" y="0"/>
                </a:lnTo>
                <a:lnTo>
                  <a:pt x="6135300" y="3548931"/>
                </a:lnTo>
                <a:lnTo>
                  <a:pt x="4146451" y="5537781"/>
                </a:lnTo>
                <a:lnTo>
                  <a:pt x="0" y="1391331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Obrázok 2" descr="Obrázok, na ktorom je text&#10;&#10;Automaticky generovaný popis">
            <a:extLst>
              <a:ext uri="{FF2B5EF4-FFF2-40B4-BE49-F238E27FC236}">
                <a16:creationId xmlns:a16="http://schemas.microsoft.com/office/drawing/2014/main" id="{751AC786-5F00-486C-8738-BF9D102EE2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00"/>
          <a:stretch/>
        </p:blipFill>
        <p:spPr>
          <a:xfrm>
            <a:off x="2747771" y="1"/>
            <a:ext cx="8557447" cy="5347244"/>
          </a:xfrm>
          <a:custGeom>
            <a:avLst/>
            <a:gdLst/>
            <a:ahLst/>
            <a:cxnLst/>
            <a:rect l="l" t="t" r="r" b="b"/>
            <a:pathLst>
              <a:path w="9366779" h="5852967">
                <a:moveTo>
                  <a:pt x="1169579" y="0"/>
                </a:moveTo>
                <a:lnTo>
                  <a:pt x="8197201" y="0"/>
                </a:lnTo>
                <a:lnTo>
                  <a:pt x="9366779" y="1169579"/>
                </a:lnTo>
                <a:lnTo>
                  <a:pt x="4683391" y="5852967"/>
                </a:lnTo>
                <a:lnTo>
                  <a:pt x="0" y="1169579"/>
                </a:lnTo>
                <a:close/>
              </a:path>
            </a:pathLst>
          </a:cu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98D51C6-1188-49B8-B829-31D2C2813F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050242" y="292975"/>
            <a:ext cx="5056735" cy="9206602"/>
          </a:xfrm>
          <a:custGeom>
            <a:avLst/>
            <a:gdLst>
              <a:gd name="connsiteX0" fmla="*/ 0 w 5053652"/>
              <a:gd name="connsiteY0" fmla="*/ 209273 h 9200989"/>
              <a:gd name="connsiteX1" fmla="*/ 209274 w 5053652"/>
              <a:gd name="connsiteY1" fmla="*/ 0 h 9200989"/>
              <a:gd name="connsiteX2" fmla="*/ 5053652 w 5053652"/>
              <a:gd name="connsiteY2" fmla="*/ 4844379 h 9200989"/>
              <a:gd name="connsiteX3" fmla="*/ 697042 w 5053652"/>
              <a:gd name="connsiteY3" fmla="*/ 9200989 h 9200989"/>
              <a:gd name="connsiteX4" fmla="*/ 0 w 5053652"/>
              <a:gd name="connsiteY4" fmla="*/ 9200989 h 920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3652" h="9200989">
                <a:moveTo>
                  <a:pt x="0" y="209273"/>
                </a:moveTo>
                <a:lnTo>
                  <a:pt x="209274" y="0"/>
                </a:lnTo>
                <a:lnTo>
                  <a:pt x="5053652" y="4844379"/>
                </a:lnTo>
                <a:lnTo>
                  <a:pt x="697042" y="9200989"/>
                </a:lnTo>
                <a:lnTo>
                  <a:pt x="0" y="9200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456BA586-8922-4113-BD35-BBF1EB1A1F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6909" y="5272381"/>
            <a:ext cx="3171238" cy="1585619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97CCB5-5FC2-473C-AFCC-2430CEF1D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861739" y="2074303"/>
            <a:ext cx="3372170" cy="33721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ame 19">
            <a:extLst>
              <a:ext uri="{FF2B5EF4-FFF2-40B4-BE49-F238E27FC236}">
                <a16:creationId xmlns:a16="http://schemas.microsoft.com/office/drawing/2014/main" id="{599C8C75-BFDF-44E7-A028-EEB5EDD58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423102" y="1635666"/>
            <a:ext cx="4249446" cy="4249444"/>
          </a:xfrm>
          <a:prstGeom prst="frame">
            <a:avLst>
              <a:gd name="adj1" fmla="val 1195"/>
            </a:avLst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738683" y="3087528"/>
            <a:ext cx="3618284" cy="1345720"/>
          </a:xfrm>
          <a:noFill/>
        </p:spPr>
        <p:txBody>
          <a:bodyPr anchor="ctr">
            <a:normAutofit/>
          </a:bodyPr>
          <a:lstStyle/>
          <a:p>
            <a:r>
              <a:rPr lang="sk-SK" sz="2800" b="1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Inzerát</a:t>
            </a:r>
            <a:br>
              <a:rPr lang="sk-SK" sz="2800" b="1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2800" dirty="0">
              <a:solidFill>
                <a:srgbClr val="080808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197353" y="4527440"/>
            <a:ext cx="2700944" cy="659993"/>
          </a:xfrm>
          <a:noFill/>
        </p:spPr>
        <p:txBody>
          <a:bodyPr>
            <a:normAutofit/>
          </a:bodyPr>
          <a:lstStyle/>
          <a:p>
            <a:endParaRPr lang="sk-SK" sz="1600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1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D61B12F-5DD7-45A3-8FD3-E3BC98D4B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sk-SK" sz="3600" dirty="0"/>
              <a:t>Definícia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D02E634-0E18-4CFC-A3DB-019FD7F34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309511"/>
            <a:ext cx="5107354" cy="53095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000" i="1" dirty="0">
                <a:solidFill>
                  <a:schemeClr val="accent1">
                    <a:lumMod val="75000"/>
                  </a:schemeClr>
                </a:solidFill>
              </a:rPr>
              <a:t>Inzerát </a:t>
            </a:r>
            <a:r>
              <a:rPr lang="sk-SK" sz="2000" dirty="0">
                <a:solidFill>
                  <a:schemeClr val="accent1">
                    <a:lumMod val="75000"/>
                  </a:schemeClr>
                </a:solidFill>
              </a:rPr>
              <a:t>(z lat. </a:t>
            </a:r>
            <a:r>
              <a:rPr lang="sk-SK" sz="2000" b="1" dirty="0" err="1">
                <a:solidFill>
                  <a:schemeClr val="accent1">
                    <a:lumMod val="75000"/>
                  </a:schemeClr>
                </a:solidFill>
              </a:rPr>
              <a:t>Insertare</a:t>
            </a:r>
            <a:r>
              <a:rPr lang="sk-SK" sz="2000" dirty="0">
                <a:solidFill>
                  <a:schemeClr val="accent1">
                    <a:lumMod val="75000"/>
                  </a:schemeClr>
                </a:solidFill>
              </a:rPr>
              <a:t> = vsunúť, vložiť)</a:t>
            </a:r>
          </a:p>
          <a:p>
            <a:pPr marL="0" indent="0">
              <a:buNone/>
            </a:pPr>
            <a:endParaRPr lang="sk-SK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k-SK" sz="1800" dirty="0"/>
              <a:t>Je to krátky útvar, ktorým sugestívne oznamujeme možnosť transakcie obchodného alebo spoločenského charakteru. Vyskytuje sa v masovokomunikačných prostriedkoch alebo v iných priestoroch</a:t>
            </a:r>
          </a:p>
          <a:p>
            <a:r>
              <a:rPr lang="sk-SK" sz="1800" b="1" dirty="0">
                <a:solidFill>
                  <a:schemeClr val="accent1">
                    <a:lumMod val="75000"/>
                  </a:schemeClr>
                </a:solidFill>
              </a:rPr>
              <a:t>Inzercia</a:t>
            </a:r>
            <a:r>
              <a:rPr lang="sk-SK" sz="1800" b="1" dirty="0"/>
              <a:t>  - </a:t>
            </a:r>
            <a:r>
              <a:rPr lang="sk-SK" sz="1800" dirty="0"/>
              <a:t>predovšetkým zverejňovanie platených oznamov prostredníctvom periodík ale aj inzertnej plochy a platené oznamy v TV alebo rozhlase.</a:t>
            </a:r>
          </a:p>
          <a:p>
            <a:r>
              <a:rPr lang="sk-SK" sz="1800" b="1" dirty="0">
                <a:solidFill>
                  <a:schemeClr val="accent1">
                    <a:lumMod val="75000"/>
                  </a:schemeClr>
                </a:solidFill>
              </a:rPr>
              <a:t>Inzerát</a:t>
            </a:r>
            <a:r>
              <a:rPr lang="sk-SK" sz="1800" dirty="0"/>
              <a:t> - platený oznam spravidla komerčný (kúpa, predaj ), niekedy nekomerčný (</a:t>
            </a:r>
            <a:r>
              <a:rPr lang="sk-SK" sz="1800" dirty="0" err="1"/>
              <a:t>zoznamky</a:t>
            </a:r>
            <a:r>
              <a:rPr lang="sk-SK" sz="1800" dirty="0"/>
              <a:t>, darujem...) zverejnený v periodickej tlači (TV/</a:t>
            </a:r>
            <a:r>
              <a:rPr lang="sk-SK" sz="1800" dirty="0" err="1"/>
              <a:t>Roz</a:t>
            </a:r>
            <a:r>
              <a:rPr lang="sk-SK" sz="1800" dirty="0"/>
              <a:t>), odlíšený od redakčného textu (odlíšený od ostatného vysielania v reklamnom bloku)</a:t>
            </a:r>
          </a:p>
          <a:p>
            <a:r>
              <a:rPr lang="sk-SK" sz="1800" dirty="0"/>
              <a:t>Existujú aj </a:t>
            </a:r>
            <a:r>
              <a:rPr lang="sk-SK" sz="1800" b="1" dirty="0"/>
              <a:t>neplatené inzeráty </a:t>
            </a:r>
            <a:r>
              <a:rPr lang="sk-SK" sz="1800" dirty="0"/>
              <a:t>– v inzertných periodikách súkromné osoby inzerujú zdarma.</a:t>
            </a:r>
          </a:p>
          <a:p>
            <a:pPr marL="0" indent="0">
              <a:buNone/>
            </a:pPr>
            <a:endParaRPr lang="sk-SK" sz="1600" dirty="0"/>
          </a:p>
          <a:p>
            <a:pPr marL="0" indent="0">
              <a:buNone/>
            </a:pPr>
            <a:endParaRPr lang="sk-SK" sz="1400" dirty="0"/>
          </a:p>
          <a:p>
            <a:pPr marL="0" indent="0">
              <a:buNone/>
            </a:pPr>
            <a:endParaRPr lang="sk-SK" sz="1900" dirty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Obrázok 4" descr="Obrázok, na ktorom je text, prenosný počítač, stôl&#10;&#10;Automaticky generovaný popis">
            <a:extLst>
              <a:ext uri="{FF2B5EF4-FFF2-40B4-BE49-F238E27FC236}">
                <a16:creationId xmlns:a16="http://schemas.microsoft.com/office/drawing/2014/main" id="{FC3793E4-F535-49F9-A0AB-87FE623F6C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956" y="1883313"/>
            <a:ext cx="5429575" cy="3613135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99255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EC4B0F5-D38A-4BD0-A162-12C67885C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600" i="1" dirty="0"/>
              <a:t>Výrazové prostriedky:</a:t>
            </a:r>
            <a:endParaRPr lang="sk-SK" sz="36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76F4349-E753-47FB-A3D7-EF5B009FF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1457471"/>
            <a:ext cx="5385563" cy="4857382"/>
          </a:xfrm>
        </p:spPr>
        <p:txBody>
          <a:bodyPr>
            <a:normAutofit lnSpcReduction="10000"/>
          </a:bodyPr>
          <a:lstStyle/>
          <a:p>
            <a:r>
              <a:rPr lang="sk-SK" sz="2000" b="1" i="1" dirty="0"/>
              <a:t>Hovorový štýl </a:t>
            </a:r>
            <a:r>
              <a:rPr lang="sk-SK" sz="2000" dirty="0"/>
              <a:t>- hovorové, slangové</a:t>
            </a:r>
          </a:p>
          <a:p>
            <a:r>
              <a:rPr lang="sk-SK" sz="2000" b="1" i="1" dirty="0"/>
              <a:t>Publicistický</a:t>
            </a:r>
            <a:r>
              <a:rPr lang="sk-SK" sz="2000" i="1" dirty="0"/>
              <a:t> </a:t>
            </a:r>
            <a:r>
              <a:rPr lang="sk-SK" sz="2000" dirty="0"/>
              <a:t>- aktuálnosť, módne slová</a:t>
            </a:r>
          </a:p>
          <a:p>
            <a:r>
              <a:rPr lang="sk-SK" sz="2000" b="1" i="1" dirty="0"/>
              <a:t>Administratívny</a:t>
            </a:r>
            <a:r>
              <a:rPr lang="sk-SK" sz="2000" i="1" dirty="0"/>
              <a:t> </a:t>
            </a:r>
            <a:r>
              <a:rPr lang="sk-SK" sz="2000" dirty="0"/>
              <a:t>- schopnosť priniesť na malom priestore čo najviac informácií, skratky, značky</a:t>
            </a:r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r>
              <a:rPr lang="sk-SK" sz="2000" b="1" dirty="0">
                <a:solidFill>
                  <a:schemeClr val="accent1">
                    <a:lumMod val="75000"/>
                  </a:schemeClr>
                </a:solidFill>
              </a:rPr>
              <a:t>Pri inzeráte je dôležité:</a:t>
            </a:r>
          </a:p>
          <a:p>
            <a:r>
              <a:rPr lang="sk-SK" sz="2000" dirty="0"/>
              <a:t>titulok, ktorý je zrozumiteľný pre širokú  verejnosť</a:t>
            </a:r>
          </a:p>
          <a:p>
            <a:r>
              <a:rPr lang="sk-SK" sz="2000" dirty="0"/>
              <a:t> originálna grafická úprava</a:t>
            </a:r>
          </a:p>
          <a:p>
            <a:r>
              <a:rPr lang="sk-SK" sz="2000" dirty="0"/>
              <a:t>vhodný typ písma</a:t>
            </a:r>
          </a:p>
          <a:p>
            <a:r>
              <a:rPr lang="sk-SK" sz="2000" dirty="0"/>
              <a:t>umiestnenie v médiách na správnom mieste a v správnom čase</a:t>
            </a:r>
          </a:p>
          <a:p>
            <a:br>
              <a:rPr lang="sk-SK" sz="1400" dirty="0"/>
            </a:br>
            <a:endParaRPr lang="sk-SK" sz="1400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Obrázok 4" descr="Obrázok, na ktorom je text, noviny&#10;&#10;Automaticky generovaný popis">
            <a:extLst>
              <a:ext uri="{FF2B5EF4-FFF2-40B4-BE49-F238E27FC236}">
                <a16:creationId xmlns:a16="http://schemas.microsoft.com/office/drawing/2014/main" id="{A69D2AA0-B787-43F8-B626-61607E3556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032" y="2431891"/>
            <a:ext cx="5519500" cy="2704554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67112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2E5C710-CF85-4A2D-9A3D-A6F9C30AB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sk-SK" sz="3600" dirty="0"/>
              <a:t>Znaky inzerátu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1D1FEE5-E3C5-423F-8ADE-B259D1E5E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>
            <a:normAutofit/>
          </a:bodyPr>
          <a:lstStyle/>
          <a:p>
            <a:r>
              <a:rPr lang="sk-SK" sz="2400" dirty="0"/>
              <a:t> Minimálny zhustený text</a:t>
            </a:r>
          </a:p>
          <a:p>
            <a:r>
              <a:rPr lang="sk-SK" sz="2400" dirty="0"/>
              <a:t> Výrazná a grafická úprava</a:t>
            </a:r>
          </a:p>
          <a:p>
            <a:r>
              <a:rPr lang="sk-SK" sz="2400" dirty="0"/>
              <a:t> Ilustračný materiál</a:t>
            </a:r>
          </a:p>
          <a:p>
            <a:r>
              <a:rPr lang="sk-SK" sz="2400" dirty="0"/>
              <a:t>Osobitný priestor na zverejnenie</a:t>
            </a:r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endParaRPr lang="sk-SK" sz="2000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Obrázok 4" descr="Obrázok, na ktorom je šípka&#10;&#10;Automaticky generovaný popis">
            <a:extLst>
              <a:ext uri="{FF2B5EF4-FFF2-40B4-BE49-F238E27FC236}">
                <a16:creationId xmlns:a16="http://schemas.microsoft.com/office/drawing/2014/main" id="{953DFFB1-93B0-40BE-81C0-A0B161A22D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320" y="2330275"/>
            <a:ext cx="6253212" cy="3267303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00247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DA2520-0962-4368-B00D-52B1CA471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7200"/>
          </a:xfrm>
        </p:spPr>
        <p:txBody>
          <a:bodyPr>
            <a:normAutofit fontScale="90000"/>
          </a:bodyPr>
          <a:lstStyle/>
          <a:p>
            <a:r>
              <a:rPr lang="sk-SK" dirty="0"/>
              <a:t>Druhy tlačových inzerátov</a:t>
            </a:r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31252235-3B51-4FBD-A985-FA9C2E141A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7743796"/>
              </p:ext>
            </p:extLst>
          </p:nvPr>
        </p:nvGraphicFramePr>
        <p:xfrm>
          <a:off x="653144" y="922867"/>
          <a:ext cx="8219924" cy="5319134"/>
        </p:xfrm>
        <a:graphic>
          <a:graphicData uri="http://schemas.openxmlformats.org/drawingml/2006/table">
            <a:tbl>
              <a:tblPr/>
              <a:tblGrid>
                <a:gridCol w="8219924">
                  <a:extLst>
                    <a:ext uri="{9D8B030D-6E8A-4147-A177-3AD203B41FA5}">
                      <a16:colId xmlns:a16="http://schemas.microsoft.com/office/drawing/2014/main" val="678281110"/>
                    </a:ext>
                  </a:extLst>
                </a:gridCol>
              </a:tblGrid>
              <a:tr h="5319134">
                <a:tc>
                  <a:txBody>
                    <a:bodyPr/>
                    <a:lstStyle/>
                    <a:p>
                      <a:br>
                        <a:rPr lang="sk-SK" sz="1600" dirty="0"/>
                      </a:br>
                      <a:endParaRPr lang="sk-SK" sz="2000" b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k-SK" sz="2000" b="0" u="none" dirty="0"/>
                        <a:t>Členenie podľa formy a zaradenia do žurnalistického celku: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br>
                        <a:rPr lang="sk-SK" sz="2000" dirty="0"/>
                      </a:br>
                      <a:r>
                        <a:rPr lang="sk-SK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Malý oznamovateľ </a:t>
                      </a:r>
                      <a:r>
                        <a:rPr lang="sk-SK" sz="2000" b="0" dirty="0"/>
                        <a:t>(riadkový inzerát, textový inzerát) </a:t>
                      </a:r>
                      <a:r>
                        <a:rPr lang="sk-SK" sz="2000" dirty="0"/>
                        <a:t>stručné občianske oznamy, spravidla zalomené do rubrík </a:t>
                      </a:r>
                      <a:br>
                        <a:rPr lang="sk-SK" sz="2000" dirty="0"/>
                      </a:br>
                      <a:r>
                        <a:rPr lang="sk-SK" sz="2000" dirty="0"/>
                        <a:t> </a:t>
                      </a:r>
                      <a:br>
                        <a:rPr lang="sk-SK" sz="2000" dirty="0"/>
                      </a:br>
                      <a:r>
                        <a:rPr lang="sk-SK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Článková inzercia  </a:t>
                      </a:r>
                      <a:r>
                        <a:rPr lang="sk-SK" sz="2000" dirty="0"/>
                        <a:t>(</a:t>
                      </a:r>
                      <a:r>
                        <a:rPr lang="sk-SK" sz="2000" dirty="0" err="1"/>
                        <a:t>flex</a:t>
                      </a:r>
                      <a:r>
                        <a:rPr lang="sk-SK" sz="2000" dirty="0"/>
                        <a:t> – </a:t>
                      </a:r>
                      <a:r>
                        <a:rPr lang="sk-SK" sz="2000" dirty="0" err="1"/>
                        <a:t>form</a:t>
                      </a:r>
                      <a:r>
                        <a:rPr lang="sk-SK" sz="2000" dirty="0"/>
                        <a:t>)  rozsiahlejší propagačný text, spracovaný novinárskym žánrom (môže byť aj textový, ale častejšie je obrazový s textom), zalomený medzi redakčný materiál, mal by byť označený.</a:t>
                      </a:r>
                      <a:br>
                        <a:rPr lang="sk-SK" sz="2000" dirty="0"/>
                      </a:br>
                      <a:r>
                        <a:rPr lang="sk-SK" sz="2000" dirty="0"/>
                        <a:t> </a:t>
                      </a:r>
                      <a:br>
                        <a:rPr lang="sk-SK" sz="2000" dirty="0"/>
                      </a:br>
                      <a:r>
                        <a:rPr lang="sk-SK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Plošná inzercia: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2000" dirty="0"/>
                        <a:t>textový (menej často)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2000" dirty="0"/>
                        <a:t>textovo obrazový inzerát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2000" dirty="0"/>
                        <a:t>inzerát plagátového typu (minimum textu, možnosť využiť vizuál pre billboard)</a:t>
                      </a:r>
                      <a:endParaRPr lang="sk-SK" sz="2000" b="0" dirty="0"/>
                    </a:p>
                  </a:txBody>
                  <a:tcPr marL="28790" marR="28790" marT="28790" marB="287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803227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1F8E7D1A-5D11-4EA6-BFCD-F23859492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7000" y="33231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sk-SK" altLang="sk-S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k-SK" altLang="sk-S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8" name="Picture 2" descr="43 | Print vízo - Inzertné noviny">
            <a:extLst>
              <a:ext uri="{FF2B5EF4-FFF2-40B4-BE49-F238E27FC236}">
                <a16:creationId xmlns:a16="http://schemas.microsoft.com/office/drawing/2014/main" id="{2B9E82D7-8B3B-44AA-AC33-015353D47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8700" y="28120"/>
            <a:ext cx="2277533" cy="3179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Leták.sk - COOP inzertné noviny platný od 03.09.2020">
            <a:extLst>
              <a:ext uri="{FF2B5EF4-FFF2-40B4-BE49-F238E27FC236}">
                <a16:creationId xmlns:a16="http://schemas.microsoft.com/office/drawing/2014/main" id="{550CF1A9-9C92-4F5D-A2A0-6BBA6BCF19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4766" y="3317890"/>
            <a:ext cx="2277533" cy="3207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7428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5C6A64D-0CCC-4F86-A43D-AA68D4C93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879" y="681037"/>
            <a:ext cx="4972084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2000" dirty="0"/>
              <a:t>Členenie podľa obsahu:</a:t>
            </a:r>
          </a:p>
          <a:p>
            <a:r>
              <a:rPr lang="sk-SK" sz="2000" dirty="0"/>
              <a:t>Obchodné</a:t>
            </a:r>
          </a:p>
          <a:p>
            <a:r>
              <a:rPr lang="sk-SK" sz="2000" dirty="0"/>
              <a:t>Súkromné</a:t>
            </a:r>
          </a:p>
          <a:p>
            <a:r>
              <a:rPr lang="sk-SK" sz="2000" dirty="0"/>
              <a:t>podľa farby (ČB, 2/viac farebné, plnofarebné)</a:t>
            </a:r>
          </a:p>
          <a:p>
            <a:pPr marL="0" indent="0">
              <a:buNone/>
            </a:pPr>
            <a:r>
              <a:rPr lang="sk-SK" sz="2000" dirty="0"/>
              <a:t>Členenie podľa predmetu:</a:t>
            </a:r>
          </a:p>
          <a:p>
            <a:r>
              <a:rPr lang="sk-SK" sz="2000" dirty="0"/>
              <a:t>štandardný (má spravidla viac textu)</a:t>
            </a:r>
          </a:p>
          <a:p>
            <a:r>
              <a:rPr lang="sk-SK" sz="2000" dirty="0"/>
              <a:t>experimentálny (exkluzívny propagovaný predmet)</a:t>
            </a:r>
            <a:br>
              <a:rPr lang="sk-SK" sz="2000" dirty="0"/>
            </a:br>
            <a:r>
              <a:rPr lang="sk-SK" sz="2000" dirty="0"/>
              <a:t>  </a:t>
            </a:r>
          </a:p>
          <a:p>
            <a:pPr marL="0" indent="0">
              <a:buNone/>
            </a:pPr>
            <a:r>
              <a:rPr lang="sk-SK" sz="2000" dirty="0"/>
              <a:t>Členenie podľa použitého literárneho žánra:</a:t>
            </a:r>
          </a:p>
          <a:p>
            <a:r>
              <a:rPr lang="sk-SK" sz="2000" dirty="0"/>
              <a:t>opis, úvaha, rozprávanie,  poviedka,</a:t>
            </a:r>
          </a:p>
          <a:p>
            <a:pPr marL="0" indent="0">
              <a:buNone/>
            </a:pPr>
            <a:r>
              <a:rPr lang="sk-SK" sz="2000" dirty="0"/>
              <a:t>Členenie podľa použitého žurnalistického žánra:</a:t>
            </a:r>
          </a:p>
          <a:p>
            <a:r>
              <a:rPr lang="sk-SK" sz="2000" dirty="0"/>
              <a:t>Článok</a:t>
            </a:r>
          </a:p>
          <a:p>
            <a:r>
              <a:rPr lang="sk-SK" sz="2000" dirty="0"/>
              <a:t>propagačný časopis...</a:t>
            </a:r>
          </a:p>
          <a:p>
            <a:pPr marL="0" indent="0">
              <a:buNone/>
            </a:pPr>
            <a:br>
              <a:rPr lang="sk-SK" sz="2000" dirty="0"/>
            </a:br>
            <a:r>
              <a:rPr lang="sk-SK" sz="2000" dirty="0"/>
              <a:t> </a:t>
            </a:r>
          </a:p>
        </p:txBody>
      </p:sp>
      <p:sp>
        <p:nvSpPr>
          <p:cNvPr id="5" name="Zástupný objekt pre obsah 2">
            <a:extLst>
              <a:ext uri="{FF2B5EF4-FFF2-40B4-BE49-F238E27FC236}">
                <a16:creationId xmlns:a16="http://schemas.microsoft.com/office/drawing/2014/main" id="{BAB9F02C-A35F-43AF-93C9-A3AD70D0B1AF}"/>
              </a:ext>
            </a:extLst>
          </p:cNvPr>
          <p:cNvSpPr txBox="1">
            <a:spLocks/>
          </p:cNvSpPr>
          <p:nvPr/>
        </p:nvSpPr>
        <p:spPr>
          <a:xfrm>
            <a:off x="6662057" y="681037"/>
            <a:ext cx="5615178" cy="58975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sk-SK" sz="2000" dirty="0"/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CA068200-DF2F-4862-B66B-E7391103F411}"/>
              </a:ext>
            </a:extLst>
          </p:cNvPr>
          <p:cNvSpPr txBox="1"/>
          <p:nvPr/>
        </p:nvSpPr>
        <p:spPr>
          <a:xfrm>
            <a:off x="6732395" y="681037"/>
            <a:ext cx="454185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sk-SK" sz="2000" dirty="0"/>
              <a:t>Členenie podľa formy podania: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dirty="0"/>
              <a:t>Dialogický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dirty="0"/>
              <a:t>Monologický</a:t>
            </a:r>
          </a:p>
          <a:p>
            <a:endParaRPr lang="sk-SK" sz="2000" dirty="0"/>
          </a:p>
          <a:p>
            <a:r>
              <a:rPr lang="sk-SK" sz="2000" dirty="0"/>
              <a:t>Členenie podľa periodika, v ktorom bol inzerát zverejnený : 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dirty="0"/>
              <a:t>karikatúra, kreslený comics – kombinovaný inzerát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dirty="0"/>
              <a:t>plagátového typu (podľa spracovania)</a:t>
            </a:r>
          </a:p>
          <a:p>
            <a:endParaRPr lang="sk-SK" sz="2000" dirty="0"/>
          </a:p>
          <a:p>
            <a:r>
              <a:rPr lang="sk-SK" sz="2000" dirty="0"/>
              <a:t>Inzertný seriál – opakovanie inzerátu s tou istou témou</a:t>
            </a:r>
          </a:p>
        </p:txBody>
      </p:sp>
      <p:pic>
        <p:nvPicPr>
          <p:cNvPr id="3074" name="Picture 2" descr="Online prospekty - WOLF System">
            <a:extLst>
              <a:ext uri="{FF2B5EF4-FFF2-40B4-BE49-F238E27FC236}">
                <a16:creationId xmlns:a16="http://schemas.microsoft.com/office/drawing/2014/main" id="{2C9188A7-9F0D-45EC-A7CE-5F31291977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974" y="4466689"/>
            <a:ext cx="3211176" cy="21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8565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CAD20A5-B9BF-4C29-B1C0-882CF36B43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Prievidzsko - chcete si podať riadkový občiansky inzerát? | Facebook">
            <a:extLst>
              <a:ext uri="{FF2B5EF4-FFF2-40B4-BE49-F238E27FC236}">
                <a16:creationId xmlns:a16="http://schemas.microsoft.com/office/drawing/2014/main" id="{CE2DC77C-49F1-4EB6-B078-DC5CEF8BF2E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05" b="14173"/>
          <a:stretch/>
        </p:blipFill>
        <p:spPr bwMode="auto">
          <a:xfrm>
            <a:off x="20" y="1"/>
            <a:ext cx="475273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7283847B-B7B4-4D47-875A-C45ADEF4C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8300" y="685800"/>
            <a:ext cx="60579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180CD12-E6F4-4B7D-B56E-D39D14FA6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2578" y="1259958"/>
            <a:ext cx="4253022" cy="246614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200">
                <a:solidFill>
                  <a:srgbClr val="595959"/>
                </a:solidFill>
              </a:rPr>
              <a:t>Riadkový inzerát</a:t>
            </a:r>
          </a:p>
        </p:txBody>
      </p:sp>
    </p:spTree>
    <p:extLst>
      <p:ext uri="{BB962C8B-B14F-4D97-AF65-F5344CB8AC3E}">
        <p14:creationId xmlns:p14="http://schemas.microsoft.com/office/powerpoint/2010/main" val="3650578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299CAB-C506-454B-90FC-406572829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D99311-F254-40F1-8AB5-EE3E7B9B6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17585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BF1474E-21E9-40EE-A0F2-DCC01A351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054" y="1070149"/>
            <a:ext cx="8959893" cy="1004836"/>
          </a:xfrm>
        </p:spPr>
        <p:txBody>
          <a:bodyPr anchor="ctr">
            <a:normAutofit/>
          </a:bodyPr>
          <a:lstStyle/>
          <a:p>
            <a:pPr algn="ctr"/>
            <a:r>
              <a:rPr lang="sk-SK" sz="3200">
                <a:solidFill>
                  <a:srgbClr val="595959"/>
                </a:solidFill>
              </a:rPr>
              <a:t>Článková inzercia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89E3CB-00ED-4691-9F0F-F23EA3564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016" y="2444376"/>
            <a:ext cx="10824184" cy="3727824"/>
          </a:xfrm>
          <a:prstGeom prst="rect">
            <a:avLst/>
          </a:prstGeom>
          <a:solidFill>
            <a:schemeClr val="accent2">
              <a:lumMod val="20000"/>
              <a:lumOff val="8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B6B0782-0317-4749-9496-C56F002F2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6054" y="2768321"/>
            <a:ext cx="8959892" cy="282854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sk-SK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 článok</a:t>
            </a:r>
          </a:p>
          <a:p>
            <a:pPr marL="0" indent="0">
              <a:buNone/>
            </a:pPr>
            <a:r>
              <a:rPr lang="sk-SK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sk-SK" sz="2400" b="1" dirty="0">
                <a:solidFill>
                  <a:schemeClr val="tx1">
                    <a:lumMod val="65000"/>
                    <a:lumOff val="35000"/>
                  </a:schemeClr>
                </a:solidFill>
                <a:hlinkClick r:id="rId2" tooltip="Fit náramok Huawei Band 4 ponúka viac než 100 ciferníkov"/>
              </a:rPr>
              <a:t>Fit náramok Huawei Band 4 ponúka viac než 100 ciferníkov </a:t>
            </a:r>
            <a:endParaRPr lang="sk-SK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sk-SK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Huawei uviedol na slovenský trh nový fitness náramok Band 4 s niekoľkými vylepšenými technológiami. Veľkou prednosťou novinky je pohodlie pri používaní, zaujme aj monitorovaním relaxu či jednoduchším nabíjaním. Pozreli sme sa zblízka na dôvody, prečo stojí za pozornosť.</a:t>
            </a:r>
          </a:p>
          <a:p>
            <a:pPr marL="0" indent="0">
              <a:buNone/>
            </a:pP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79529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</TotalTime>
  <Words>527</Words>
  <Application>Microsoft Office PowerPoint</Application>
  <PresentationFormat>Širokouhlá</PresentationFormat>
  <Paragraphs>68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Motív balíka Office</vt:lpstr>
      <vt:lpstr>Prezentácia programu PowerPoint</vt:lpstr>
      <vt:lpstr>Inzerát </vt:lpstr>
      <vt:lpstr>Definícia</vt:lpstr>
      <vt:lpstr>Výrazové prostriedky:</vt:lpstr>
      <vt:lpstr>Znaky inzerátu</vt:lpstr>
      <vt:lpstr>Druhy tlačových inzerátov</vt:lpstr>
      <vt:lpstr>Prezentácia programu PowerPoint</vt:lpstr>
      <vt:lpstr>Riadkový inzerát</vt:lpstr>
      <vt:lpstr>Článková inzercia</vt:lpstr>
      <vt:lpstr>Inzerát plagátového typu</vt:lpstr>
      <vt:lpstr>Ďakujem za pozornosť!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Škola</dc:creator>
  <cp:lastModifiedBy>Klieštiková Michaela Ing.</cp:lastModifiedBy>
  <cp:revision>42</cp:revision>
  <dcterms:created xsi:type="dcterms:W3CDTF">2021-01-07T21:58:41Z</dcterms:created>
  <dcterms:modified xsi:type="dcterms:W3CDTF">2022-01-12T08:43:33Z</dcterms:modified>
</cp:coreProperties>
</file>