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4" r:id="rId3"/>
    <p:sldId id="308" r:id="rId4"/>
    <p:sldId id="298" r:id="rId5"/>
    <p:sldId id="299" r:id="rId6"/>
    <p:sldId id="300" r:id="rId7"/>
    <p:sldId id="311" r:id="rId8"/>
    <p:sldId id="312" r:id="rId9"/>
    <p:sldId id="313" r:id="rId10"/>
    <p:sldId id="314" r:id="rId11"/>
    <p:sldId id="296" r:id="rId1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etlý štýl 1 - zvýrazneni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24. 6. 2022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143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24. 6. 2022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86639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24. 6. 2022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2697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24. 6. 2022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8462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24. 6. 2022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29279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24. 6. 2022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5211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24. 6. 2022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30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24. 6. 2022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0258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24. 6. 2022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3323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24. 6. 2022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5545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24. 6. 2022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5622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0A2F4-EAB3-4CD1-8D72-48951542214B}" type="datetimeFigureOut">
              <a:rPr lang="sk-SK" smtClean="0"/>
              <a:t>24. 6. 2022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1401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arisan.sk/sk/blog/uctovnictvo/mzdove-uctovnictvo-v-podvojnom-uctovnictv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2246249"/>
            <a:ext cx="10515600" cy="4351338"/>
          </a:xfrm>
        </p:spPr>
        <p:txBody>
          <a:bodyPr>
            <a:normAutofit/>
          </a:bodyPr>
          <a:lstStyle/>
          <a:p>
            <a:r>
              <a:rPr lang="sk-SK" sz="2400" dirty="0"/>
              <a:t>Prioritná os: Vzdelávanie</a:t>
            </a:r>
          </a:p>
          <a:p>
            <a:r>
              <a:rPr lang="sk-SK" sz="2400" dirty="0"/>
              <a:t>Špecifický cieľ: 1.2.1 Zvýšiť kvalitu odborného vzdelávania a prípravy reflektujúc potreby trhu práce</a:t>
            </a:r>
          </a:p>
          <a:p>
            <a:r>
              <a:rPr lang="sk-SK" sz="2400" dirty="0"/>
              <a:t>Prijímateľ: Stredná odborná škola drevárska a stavebná Krásno nad Kysucou</a:t>
            </a:r>
          </a:p>
          <a:p>
            <a:r>
              <a:rPr lang="sk-SK" sz="2400" dirty="0"/>
              <a:t>Názov projektu: Zvyšovanie kľúčových kompetencií žiakov v Strednej odbornej škole drevárskej a stavebnej v Krásne nad Kysucou s ohľadom na moderné technológie a potreby trhu práce</a:t>
            </a:r>
          </a:p>
          <a:p>
            <a:r>
              <a:rPr lang="sk-SK" sz="2400" dirty="0"/>
              <a:t>Kód projektu  ITMS2014+: NFP312010AGX2</a:t>
            </a:r>
          </a:p>
          <a:p>
            <a:r>
              <a:rPr lang="sk-SK" sz="2400" dirty="0"/>
              <a:t>Názov pedagogického klubu: Administratívny štýl v praxi</a:t>
            </a:r>
          </a:p>
        </p:txBody>
      </p:sp>
      <p:pic>
        <p:nvPicPr>
          <p:cNvPr id="4" name="Obrázo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365124"/>
            <a:ext cx="8686800" cy="13255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0763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E5C710-CF85-4A2D-9A3D-A6F9C30AB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284451"/>
            <a:ext cx="4944152" cy="1097934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/>
              <a:t>Vzory dodacích listov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1D1FEE5-E3C5-423F-8ADE-B259D1E5E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090" y="1382385"/>
            <a:ext cx="5396088" cy="5191164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sk-SK" sz="1100" dirty="0"/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sk-SK" sz="1400" dirty="0">
              <a:effectLst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582" y="557784"/>
            <a:ext cx="513020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774CC7F3-2AF8-EFEE-11F1-5B3D317332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022" y="1030013"/>
            <a:ext cx="3971965" cy="5617779"/>
          </a:xfrm>
          <a:prstGeom prst="rect">
            <a:avLst/>
          </a:prstGeom>
        </p:spPr>
      </p:pic>
      <p:pic>
        <p:nvPicPr>
          <p:cNvPr id="8" name="Obrázok 7">
            <a:extLst>
              <a:ext uri="{FF2B5EF4-FFF2-40B4-BE49-F238E27FC236}">
                <a16:creationId xmlns:a16="http://schemas.microsoft.com/office/drawing/2014/main" id="{F433CD69-5F3B-84EA-7C1F-DFFD333A19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458" y="1789575"/>
            <a:ext cx="3278849" cy="3278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473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8295" y="1234104"/>
            <a:ext cx="9144000" cy="252159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defRPr/>
            </a:pPr>
            <a:r>
              <a:rPr lang="en-US" sz="7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Ďakujem</a:t>
            </a:r>
            <a:r>
              <a:rPr lang="en-US" sz="7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za </a:t>
            </a:r>
            <a:r>
              <a:rPr lang="en-US" sz="7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pozornosť</a:t>
            </a:r>
            <a:r>
              <a:rPr lang="en-US" sz="7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!</a:t>
            </a:r>
            <a:br>
              <a:rPr lang="en-US" sz="7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7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FA75EE9-0DE4-4982-A870-290AD61EA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4479276"/>
            <a:ext cx="5486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FAQ: Ako reklamovať tovar zakúpený v e-shope">
            <a:extLst>
              <a:ext uri="{FF2B5EF4-FFF2-40B4-BE49-F238E27FC236}">
                <a16:creationId xmlns:a16="http://schemas.microsoft.com/office/drawing/2014/main" id="{304F3409-BD9A-4195-89F9-7D398B3D8E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5" y="2869396"/>
            <a:ext cx="352425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013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9" name="Rectangle 63">
            <a:extLst>
              <a:ext uri="{FF2B5EF4-FFF2-40B4-BE49-F238E27FC236}">
                <a16:creationId xmlns:a16="http://schemas.microsoft.com/office/drawing/2014/main" id="{3C54F4CE-85F0-46ED-80DA-9518C9251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: Shape 65">
            <a:extLst>
              <a:ext uri="{FF2B5EF4-FFF2-40B4-BE49-F238E27FC236}">
                <a16:creationId xmlns:a16="http://schemas.microsoft.com/office/drawing/2014/main" id="{669216FA-293F-4DFA-AF49-122081674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7814528" cy="6858000"/>
          </a:xfrm>
          <a:custGeom>
            <a:avLst/>
            <a:gdLst>
              <a:gd name="connsiteX0" fmla="*/ 7814528 w 7814528"/>
              <a:gd name="connsiteY0" fmla="*/ 0 h 6858000"/>
              <a:gd name="connsiteX1" fmla="*/ 4918634 w 7814528"/>
              <a:gd name="connsiteY1" fmla="*/ 0 h 6858000"/>
              <a:gd name="connsiteX2" fmla="*/ 3846377 w 7814528"/>
              <a:gd name="connsiteY2" fmla="*/ 0 h 6858000"/>
              <a:gd name="connsiteX3" fmla="*/ 1560224 w 7814528"/>
              <a:gd name="connsiteY3" fmla="*/ 0 h 6858000"/>
              <a:gd name="connsiteX4" fmla="*/ 1545811 w 7814528"/>
              <a:gd name="connsiteY4" fmla="*/ 52964 h 6858000"/>
              <a:gd name="connsiteX5" fmla="*/ 1507504 w 7814528"/>
              <a:gd name="connsiteY5" fmla="*/ 89121 h 6858000"/>
              <a:gd name="connsiteX6" fmla="*/ 1509331 w 7814528"/>
              <a:gd name="connsiteY6" fmla="*/ 143623 h 6858000"/>
              <a:gd name="connsiteX7" fmla="*/ 1476497 w 7814528"/>
              <a:gd name="connsiteY7" fmla="*/ 182099 h 6858000"/>
              <a:gd name="connsiteX8" fmla="*/ 1448939 w 7814528"/>
              <a:gd name="connsiteY8" fmla="*/ 236597 h 6858000"/>
              <a:gd name="connsiteX9" fmla="*/ 1420047 w 7814528"/>
              <a:gd name="connsiteY9" fmla="*/ 334926 h 6858000"/>
              <a:gd name="connsiteX10" fmla="*/ 1379508 w 7814528"/>
              <a:gd name="connsiteY10" fmla="*/ 455615 h 6858000"/>
              <a:gd name="connsiteX11" fmla="*/ 1387994 w 7814528"/>
              <a:gd name="connsiteY11" fmla="*/ 515581 h 6858000"/>
              <a:gd name="connsiteX12" fmla="*/ 1369494 w 7814528"/>
              <a:gd name="connsiteY12" fmla="*/ 600848 h 6858000"/>
              <a:gd name="connsiteX13" fmla="*/ 1385058 w 7814528"/>
              <a:gd name="connsiteY13" fmla="*/ 712462 h 6858000"/>
              <a:gd name="connsiteX14" fmla="*/ 1312535 w 7814528"/>
              <a:gd name="connsiteY14" fmla="*/ 779617 h 6858000"/>
              <a:gd name="connsiteX15" fmla="*/ 1327355 w 7814528"/>
              <a:gd name="connsiteY15" fmla="*/ 890133 h 6858000"/>
              <a:gd name="connsiteX16" fmla="*/ 1366472 w 7814528"/>
              <a:gd name="connsiteY16" fmla="*/ 950605 h 6858000"/>
              <a:gd name="connsiteX17" fmla="*/ 1386886 w 7814528"/>
              <a:gd name="connsiteY17" fmla="*/ 1051638 h 6858000"/>
              <a:gd name="connsiteX18" fmla="*/ 1370890 w 7814528"/>
              <a:gd name="connsiteY18" fmla="*/ 1102487 h 6858000"/>
              <a:gd name="connsiteX19" fmla="*/ 1341022 w 7814528"/>
              <a:gd name="connsiteY19" fmla="*/ 1164961 h 6858000"/>
              <a:gd name="connsiteX20" fmla="*/ 1342836 w 7814528"/>
              <a:gd name="connsiteY20" fmla="*/ 1249089 h 6858000"/>
              <a:gd name="connsiteX21" fmla="*/ 1306738 w 7814528"/>
              <a:gd name="connsiteY21" fmla="*/ 1345177 h 6858000"/>
              <a:gd name="connsiteX22" fmla="*/ 1300572 w 7814528"/>
              <a:gd name="connsiteY22" fmla="*/ 1349556 h 6858000"/>
              <a:gd name="connsiteX23" fmla="*/ 1299545 w 7814528"/>
              <a:gd name="connsiteY23" fmla="*/ 1357170 h 6858000"/>
              <a:gd name="connsiteX24" fmla="*/ 1303870 w 7814528"/>
              <a:gd name="connsiteY24" fmla="*/ 1361656 h 6858000"/>
              <a:gd name="connsiteX25" fmla="*/ 1291699 w 7814528"/>
              <a:gd name="connsiteY25" fmla="*/ 1421105 h 6858000"/>
              <a:gd name="connsiteX26" fmla="*/ 1268505 w 7814528"/>
              <a:gd name="connsiteY26" fmla="*/ 1489998 h 6858000"/>
              <a:gd name="connsiteX27" fmla="*/ 1273852 w 7814528"/>
              <a:gd name="connsiteY27" fmla="*/ 1558391 h 6858000"/>
              <a:gd name="connsiteX28" fmla="*/ 1269886 w 7814528"/>
              <a:gd name="connsiteY28" fmla="*/ 1634781 h 6858000"/>
              <a:gd name="connsiteX29" fmla="*/ 1267725 w 7814528"/>
              <a:gd name="connsiteY29" fmla="*/ 1680343 h 6858000"/>
              <a:gd name="connsiteX30" fmla="*/ 1245845 w 7814528"/>
              <a:gd name="connsiteY30" fmla="*/ 1810891 h 6858000"/>
              <a:gd name="connsiteX31" fmla="*/ 1197494 w 7814528"/>
              <a:gd name="connsiteY31" fmla="*/ 1985855 h 6858000"/>
              <a:gd name="connsiteX32" fmla="*/ 1180450 w 7814528"/>
              <a:gd name="connsiteY32" fmla="*/ 2025741 h 6858000"/>
              <a:gd name="connsiteX33" fmla="*/ 1180389 w 7814528"/>
              <a:gd name="connsiteY33" fmla="*/ 2031780 h 6858000"/>
              <a:gd name="connsiteX34" fmla="*/ 1173755 w 7814528"/>
              <a:gd name="connsiteY34" fmla="*/ 2064932 h 6858000"/>
              <a:gd name="connsiteX35" fmla="*/ 1178518 w 7814528"/>
              <a:gd name="connsiteY35" fmla="*/ 2118139 h 6858000"/>
              <a:gd name="connsiteX36" fmla="*/ 1185141 w 7814528"/>
              <a:gd name="connsiteY36" fmla="*/ 2154737 h 6858000"/>
              <a:gd name="connsiteX37" fmla="*/ 1185020 w 7814528"/>
              <a:gd name="connsiteY37" fmla="*/ 2259305 h 6858000"/>
              <a:gd name="connsiteX38" fmla="*/ 1178049 w 7814528"/>
              <a:gd name="connsiteY38" fmla="*/ 2517573 h 6858000"/>
              <a:gd name="connsiteX39" fmla="*/ 1179496 w 7814528"/>
              <a:gd name="connsiteY39" fmla="*/ 2636046 h 6858000"/>
              <a:gd name="connsiteX40" fmla="*/ 1192574 w 7814528"/>
              <a:gd name="connsiteY40" fmla="*/ 2780324 h 6858000"/>
              <a:gd name="connsiteX41" fmla="*/ 1158036 w 7814528"/>
              <a:gd name="connsiteY41" fmla="*/ 3022588 h 6858000"/>
              <a:gd name="connsiteX42" fmla="*/ 1150044 w 7814528"/>
              <a:gd name="connsiteY42" fmla="*/ 3399727 h 6858000"/>
              <a:gd name="connsiteX43" fmla="*/ 1150150 w 7814528"/>
              <a:gd name="connsiteY43" fmla="*/ 3673177 h 6858000"/>
              <a:gd name="connsiteX44" fmla="*/ 1151174 w 7814528"/>
              <a:gd name="connsiteY44" fmla="*/ 3675779 h 6858000"/>
              <a:gd name="connsiteX45" fmla="*/ 1149664 w 7814528"/>
              <a:gd name="connsiteY45" fmla="*/ 3703595 h 6858000"/>
              <a:gd name="connsiteX46" fmla="*/ 1132881 w 7814528"/>
              <a:gd name="connsiteY46" fmla="*/ 3833633 h 6858000"/>
              <a:gd name="connsiteX47" fmla="*/ 1134815 w 7814528"/>
              <a:gd name="connsiteY47" fmla="*/ 3841018 h 6858000"/>
              <a:gd name="connsiteX48" fmla="*/ 1120250 w 7814528"/>
              <a:gd name="connsiteY48" fmla="*/ 3887430 h 6858000"/>
              <a:gd name="connsiteX49" fmla="*/ 1102131 w 7814528"/>
              <a:gd name="connsiteY49" fmla="*/ 4004432 h 6858000"/>
              <a:gd name="connsiteX50" fmla="*/ 1023613 w 7814528"/>
              <a:gd name="connsiteY50" fmla="*/ 4326337 h 6858000"/>
              <a:gd name="connsiteX51" fmla="*/ 978637 w 7814528"/>
              <a:gd name="connsiteY51" fmla="*/ 4400454 h 6858000"/>
              <a:gd name="connsiteX52" fmla="*/ 965082 w 7814528"/>
              <a:gd name="connsiteY52" fmla="*/ 4458968 h 6858000"/>
              <a:gd name="connsiteX53" fmla="*/ 920188 w 7814528"/>
              <a:gd name="connsiteY53" fmla="*/ 4639226 h 6858000"/>
              <a:gd name="connsiteX54" fmla="*/ 742368 w 7814528"/>
              <a:gd name="connsiteY54" fmla="*/ 4844222 h 6858000"/>
              <a:gd name="connsiteX55" fmla="*/ 607456 w 7814528"/>
              <a:gd name="connsiteY55" fmla="*/ 4966224 h 6858000"/>
              <a:gd name="connsiteX56" fmla="*/ 508178 w 7814528"/>
              <a:gd name="connsiteY56" fmla="*/ 5187685 h 6858000"/>
              <a:gd name="connsiteX57" fmla="*/ 534294 w 7814528"/>
              <a:gd name="connsiteY57" fmla="*/ 5284615 h 6858000"/>
              <a:gd name="connsiteX58" fmla="*/ 447707 w 7814528"/>
              <a:gd name="connsiteY58" fmla="*/ 5395474 h 6858000"/>
              <a:gd name="connsiteX59" fmla="*/ 387935 w 7814528"/>
              <a:gd name="connsiteY59" fmla="*/ 5513206 h 6858000"/>
              <a:gd name="connsiteX60" fmla="*/ 292998 w 7814528"/>
              <a:gd name="connsiteY60" fmla="*/ 5606846 h 6858000"/>
              <a:gd name="connsiteX61" fmla="*/ 312720 w 7814528"/>
              <a:gd name="connsiteY61" fmla="*/ 5718432 h 6858000"/>
              <a:gd name="connsiteX62" fmla="*/ 303403 w 7814528"/>
              <a:gd name="connsiteY62" fmla="*/ 5763866 h 6858000"/>
              <a:gd name="connsiteX63" fmla="*/ 274115 w 7814528"/>
              <a:gd name="connsiteY63" fmla="*/ 5897456 h 6858000"/>
              <a:gd name="connsiteX64" fmla="*/ 267877 w 7814528"/>
              <a:gd name="connsiteY64" fmla="*/ 5939124 h 6858000"/>
              <a:gd name="connsiteX65" fmla="*/ 258663 w 7814528"/>
              <a:gd name="connsiteY65" fmla="*/ 6050242 h 6858000"/>
              <a:gd name="connsiteX66" fmla="*/ 283914 w 7814528"/>
              <a:gd name="connsiteY66" fmla="*/ 6117636 h 6858000"/>
              <a:gd name="connsiteX67" fmla="*/ 322438 w 7814528"/>
              <a:gd name="connsiteY67" fmla="*/ 6227890 h 6858000"/>
              <a:gd name="connsiteX68" fmla="*/ 311534 w 7814528"/>
              <a:gd name="connsiteY68" fmla="*/ 6270812 h 6858000"/>
              <a:gd name="connsiteX69" fmla="*/ 280671 w 7814528"/>
              <a:gd name="connsiteY69" fmla="*/ 6223342 h 6858000"/>
              <a:gd name="connsiteX70" fmla="*/ 280789 w 7814528"/>
              <a:gd name="connsiteY70" fmla="*/ 6292076 h 6858000"/>
              <a:gd name="connsiteX71" fmla="*/ 278411 w 7814528"/>
              <a:gd name="connsiteY71" fmla="*/ 6346762 h 6858000"/>
              <a:gd name="connsiteX72" fmla="*/ 196833 w 7814528"/>
              <a:gd name="connsiteY72" fmla="*/ 6404216 h 6858000"/>
              <a:gd name="connsiteX73" fmla="*/ 186183 w 7814528"/>
              <a:gd name="connsiteY73" fmla="*/ 6460270 h 6858000"/>
              <a:gd name="connsiteX74" fmla="*/ 134005 w 7814528"/>
              <a:gd name="connsiteY74" fmla="*/ 6493382 h 6858000"/>
              <a:gd name="connsiteX75" fmla="*/ 131368 w 7814528"/>
              <a:gd name="connsiteY75" fmla="*/ 6500603 h 6858000"/>
              <a:gd name="connsiteX76" fmla="*/ 134632 w 7814528"/>
              <a:gd name="connsiteY76" fmla="*/ 6505906 h 6858000"/>
              <a:gd name="connsiteX77" fmla="*/ 109997 w 7814528"/>
              <a:gd name="connsiteY77" fmla="*/ 6561395 h 6858000"/>
              <a:gd name="connsiteX78" fmla="*/ 97687 w 7814528"/>
              <a:gd name="connsiteY78" fmla="*/ 6623770 h 6858000"/>
              <a:gd name="connsiteX79" fmla="*/ 53082 w 7814528"/>
              <a:gd name="connsiteY79" fmla="*/ 6696748 h 6858000"/>
              <a:gd name="connsiteX80" fmla="*/ 42878 w 7814528"/>
              <a:gd name="connsiteY80" fmla="*/ 6765511 h 6858000"/>
              <a:gd name="connsiteX81" fmla="*/ 30999 w 7814528"/>
              <a:gd name="connsiteY81" fmla="*/ 6809563 h 6858000"/>
              <a:gd name="connsiteX82" fmla="*/ 154 w 7814528"/>
              <a:gd name="connsiteY82" fmla="*/ 6857440 h 6858000"/>
              <a:gd name="connsiteX83" fmla="*/ 0 w 7814528"/>
              <a:gd name="connsiteY83" fmla="*/ 6858000 h 6858000"/>
              <a:gd name="connsiteX84" fmla="*/ 3846377 w 7814528"/>
              <a:gd name="connsiteY84" fmla="*/ 6858000 h 6858000"/>
              <a:gd name="connsiteX85" fmla="*/ 4918634 w 7814528"/>
              <a:gd name="connsiteY85" fmla="*/ 6858000 h 6858000"/>
              <a:gd name="connsiteX86" fmla="*/ 7814528 w 7814528"/>
              <a:gd name="connsiteY8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7814528" h="6858000">
                <a:moveTo>
                  <a:pt x="7814528" y="0"/>
                </a:moveTo>
                <a:lnTo>
                  <a:pt x="4918634" y="0"/>
                </a:lnTo>
                <a:lnTo>
                  <a:pt x="3846377" y="0"/>
                </a:lnTo>
                <a:lnTo>
                  <a:pt x="1560224" y="0"/>
                </a:lnTo>
                <a:lnTo>
                  <a:pt x="1545811" y="52964"/>
                </a:lnTo>
                <a:cubicBezTo>
                  <a:pt x="1528410" y="78177"/>
                  <a:pt x="1517810" y="67775"/>
                  <a:pt x="1507504" y="89121"/>
                </a:cubicBezTo>
                <a:cubicBezTo>
                  <a:pt x="1508113" y="107288"/>
                  <a:pt x="1508722" y="125456"/>
                  <a:pt x="1509331" y="143623"/>
                </a:cubicBezTo>
                <a:cubicBezTo>
                  <a:pt x="1506516" y="157505"/>
                  <a:pt x="1450948" y="154163"/>
                  <a:pt x="1476497" y="182099"/>
                </a:cubicBezTo>
                <a:cubicBezTo>
                  <a:pt x="1477289" y="203409"/>
                  <a:pt x="1453597" y="215198"/>
                  <a:pt x="1448939" y="236597"/>
                </a:cubicBezTo>
                <a:cubicBezTo>
                  <a:pt x="1404813" y="323811"/>
                  <a:pt x="1432514" y="275061"/>
                  <a:pt x="1420047" y="334926"/>
                </a:cubicBezTo>
                <a:cubicBezTo>
                  <a:pt x="1410313" y="400073"/>
                  <a:pt x="1422800" y="355936"/>
                  <a:pt x="1379508" y="455615"/>
                </a:cubicBezTo>
                <a:cubicBezTo>
                  <a:pt x="1385931" y="489229"/>
                  <a:pt x="1380690" y="490382"/>
                  <a:pt x="1387994" y="515581"/>
                </a:cubicBezTo>
                <a:cubicBezTo>
                  <a:pt x="1405790" y="523813"/>
                  <a:pt x="1354208" y="591261"/>
                  <a:pt x="1369494" y="600848"/>
                </a:cubicBezTo>
                <a:cubicBezTo>
                  <a:pt x="1369503" y="646426"/>
                  <a:pt x="1385049" y="666884"/>
                  <a:pt x="1385058" y="712462"/>
                </a:cubicBezTo>
                <a:cubicBezTo>
                  <a:pt x="1371578" y="737413"/>
                  <a:pt x="1301411" y="773001"/>
                  <a:pt x="1312535" y="779617"/>
                </a:cubicBezTo>
                <a:cubicBezTo>
                  <a:pt x="1306880" y="822322"/>
                  <a:pt x="1322795" y="848662"/>
                  <a:pt x="1327355" y="890133"/>
                </a:cubicBezTo>
                <a:cubicBezTo>
                  <a:pt x="1310340" y="948105"/>
                  <a:pt x="1361739" y="906205"/>
                  <a:pt x="1366472" y="950605"/>
                </a:cubicBezTo>
                <a:lnTo>
                  <a:pt x="1386886" y="1051638"/>
                </a:lnTo>
                <a:lnTo>
                  <a:pt x="1370890" y="1102487"/>
                </a:lnTo>
                <a:lnTo>
                  <a:pt x="1341022" y="1164961"/>
                </a:lnTo>
                <a:cubicBezTo>
                  <a:pt x="1325635" y="1231008"/>
                  <a:pt x="1335585" y="1221954"/>
                  <a:pt x="1342836" y="1249089"/>
                </a:cubicBezTo>
                <a:cubicBezTo>
                  <a:pt x="1331059" y="1279763"/>
                  <a:pt x="1300805" y="1310433"/>
                  <a:pt x="1306738" y="1345177"/>
                </a:cubicBezTo>
                <a:cubicBezTo>
                  <a:pt x="1303557" y="1343687"/>
                  <a:pt x="1301735" y="1345624"/>
                  <a:pt x="1300572" y="1349556"/>
                </a:cubicBezTo>
                <a:lnTo>
                  <a:pt x="1299545" y="1357170"/>
                </a:lnTo>
                <a:lnTo>
                  <a:pt x="1303870" y="1361656"/>
                </a:lnTo>
                <a:cubicBezTo>
                  <a:pt x="1318344" y="1380369"/>
                  <a:pt x="1296755" y="1386887"/>
                  <a:pt x="1291699" y="1421105"/>
                </a:cubicBezTo>
                <a:cubicBezTo>
                  <a:pt x="1288206" y="1437353"/>
                  <a:pt x="1272286" y="1493313"/>
                  <a:pt x="1268505" y="1489998"/>
                </a:cubicBezTo>
                <a:lnTo>
                  <a:pt x="1273852" y="1558391"/>
                </a:lnTo>
                <a:cubicBezTo>
                  <a:pt x="1249752" y="1600697"/>
                  <a:pt x="1278105" y="1594593"/>
                  <a:pt x="1269886" y="1634781"/>
                </a:cubicBezTo>
                <a:cubicBezTo>
                  <a:pt x="1260574" y="1657385"/>
                  <a:pt x="1258711" y="1670409"/>
                  <a:pt x="1267725" y="1680343"/>
                </a:cubicBezTo>
                <a:cubicBezTo>
                  <a:pt x="1222526" y="1786031"/>
                  <a:pt x="1264454" y="1728006"/>
                  <a:pt x="1245845" y="1810891"/>
                </a:cubicBezTo>
                <a:cubicBezTo>
                  <a:pt x="1231459" y="1866045"/>
                  <a:pt x="1220375" y="1923519"/>
                  <a:pt x="1197494" y="1985855"/>
                </a:cubicBezTo>
                <a:lnTo>
                  <a:pt x="1180450" y="2025741"/>
                </a:lnTo>
                <a:lnTo>
                  <a:pt x="1180389" y="2031780"/>
                </a:lnTo>
                <a:cubicBezTo>
                  <a:pt x="1179373" y="2043912"/>
                  <a:pt x="1177313" y="2055306"/>
                  <a:pt x="1173755" y="2064932"/>
                </a:cubicBezTo>
                <a:cubicBezTo>
                  <a:pt x="1187987" y="2054984"/>
                  <a:pt x="1167308" y="2109329"/>
                  <a:pt x="1178518" y="2118139"/>
                </a:cubicBezTo>
                <a:cubicBezTo>
                  <a:pt x="1187958" y="2122956"/>
                  <a:pt x="1183883" y="2140566"/>
                  <a:pt x="1185141" y="2154737"/>
                </a:cubicBezTo>
                <a:cubicBezTo>
                  <a:pt x="1193612" y="2166165"/>
                  <a:pt x="1190732" y="2235860"/>
                  <a:pt x="1185020" y="2259305"/>
                </a:cubicBezTo>
                <a:lnTo>
                  <a:pt x="1178049" y="2517573"/>
                </a:lnTo>
                <a:cubicBezTo>
                  <a:pt x="1177128" y="2580363"/>
                  <a:pt x="1171628" y="2600315"/>
                  <a:pt x="1179496" y="2636046"/>
                </a:cubicBezTo>
                <a:cubicBezTo>
                  <a:pt x="1184616" y="2688494"/>
                  <a:pt x="1163332" y="2741828"/>
                  <a:pt x="1192574" y="2780324"/>
                </a:cubicBezTo>
                <a:cubicBezTo>
                  <a:pt x="1179558" y="2884035"/>
                  <a:pt x="1185698" y="2922794"/>
                  <a:pt x="1158036" y="3022588"/>
                </a:cubicBezTo>
                <a:cubicBezTo>
                  <a:pt x="1152947" y="3137700"/>
                  <a:pt x="1151991" y="3299532"/>
                  <a:pt x="1150044" y="3399727"/>
                </a:cubicBezTo>
                <a:cubicBezTo>
                  <a:pt x="1150079" y="3490877"/>
                  <a:pt x="1150115" y="3582027"/>
                  <a:pt x="1150150" y="3673177"/>
                </a:cubicBezTo>
                <a:lnTo>
                  <a:pt x="1151174" y="3675779"/>
                </a:lnTo>
                <a:cubicBezTo>
                  <a:pt x="1153016" y="3688315"/>
                  <a:pt x="1151974" y="3696849"/>
                  <a:pt x="1149664" y="3703595"/>
                </a:cubicBezTo>
                <a:lnTo>
                  <a:pt x="1132881" y="3833633"/>
                </a:lnTo>
                <a:lnTo>
                  <a:pt x="1134815" y="3841018"/>
                </a:lnTo>
                <a:lnTo>
                  <a:pt x="1120250" y="3887430"/>
                </a:lnTo>
                <a:cubicBezTo>
                  <a:pt x="1105791" y="3928762"/>
                  <a:pt x="1111561" y="3966554"/>
                  <a:pt x="1102131" y="4004432"/>
                </a:cubicBezTo>
                <a:cubicBezTo>
                  <a:pt x="1064064" y="4136055"/>
                  <a:pt x="1040701" y="4260393"/>
                  <a:pt x="1023613" y="4326337"/>
                </a:cubicBezTo>
                <a:cubicBezTo>
                  <a:pt x="1011608" y="4366877"/>
                  <a:pt x="986978" y="4380936"/>
                  <a:pt x="978637" y="4400454"/>
                </a:cubicBezTo>
                <a:cubicBezTo>
                  <a:pt x="973638" y="4417006"/>
                  <a:pt x="948720" y="4442947"/>
                  <a:pt x="965082" y="4458968"/>
                </a:cubicBezTo>
                <a:cubicBezTo>
                  <a:pt x="925918" y="4546524"/>
                  <a:pt x="944438" y="4565414"/>
                  <a:pt x="920188" y="4639226"/>
                </a:cubicBezTo>
                <a:lnTo>
                  <a:pt x="742368" y="4844222"/>
                </a:lnTo>
                <a:lnTo>
                  <a:pt x="607456" y="4966224"/>
                </a:lnTo>
                <a:cubicBezTo>
                  <a:pt x="552467" y="5030691"/>
                  <a:pt x="542133" y="5141843"/>
                  <a:pt x="508178" y="5187685"/>
                </a:cubicBezTo>
                <a:lnTo>
                  <a:pt x="534294" y="5284615"/>
                </a:lnTo>
                <a:lnTo>
                  <a:pt x="447707" y="5395474"/>
                </a:lnTo>
                <a:cubicBezTo>
                  <a:pt x="437363" y="5431641"/>
                  <a:pt x="402113" y="5463532"/>
                  <a:pt x="387935" y="5513206"/>
                </a:cubicBezTo>
                <a:cubicBezTo>
                  <a:pt x="364458" y="5574781"/>
                  <a:pt x="356661" y="5518667"/>
                  <a:pt x="292998" y="5606846"/>
                </a:cubicBezTo>
                <a:cubicBezTo>
                  <a:pt x="292067" y="5641050"/>
                  <a:pt x="310984" y="5692261"/>
                  <a:pt x="312720" y="5718432"/>
                </a:cubicBezTo>
                <a:cubicBezTo>
                  <a:pt x="328340" y="5730258"/>
                  <a:pt x="290524" y="5751252"/>
                  <a:pt x="303403" y="5763866"/>
                </a:cubicBezTo>
                <a:lnTo>
                  <a:pt x="274115" y="5897456"/>
                </a:lnTo>
                <a:cubicBezTo>
                  <a:pt x="255595" y="5918965"/>
                  <a:pt x="258427" y="5930296"/>
                  <a:pt x="267877" y="5939124"/>
                </a:cubicBezTo>
                <a:cubicBezTo>
                  <a:pt x="253196" y="5979642"/>
                  <a:pt x="263098" y="6008758"/>
                  <a:pt x="258663" y="6050242"/>
                </a:cubicBezTo>
                <a:cubicBezTo>
                  <a:pt x="229611" y="6103262"/>
                  <a:pt x="288809" y="6073252"/>
                  <a:pt x="283914" y="6117636"/>
                </a:cubicBezTo>
                <a:lnTo>
                  <a:pt x="322438" y="6227890"/>
                </a:lnTo>
                <a:lnTo>
                  <a:pt x="311534" y="6270812"/>
                </a:lnTo>
                <a:lnTo>
                  <a:pt x="280671" y="6223342"/>
                </a:lnTo>
                <a:lnTo>
                  <a:pt x="280789" y="6292076"/>
                </a:lnTo>
                <a:lnTo>
                  <a:pt x="278411" y="6346762"/>
                </a:lnTo>
                <a:cubicBezTo>
                  <a:pt x="249219" y="6408016"/>
                  <a:pt x="195566" y="6376164"/>
                  <a:pt x="196833" y="6404216"/>
                </a:cubicBezTo>
                <a:cubicBezTo>
                  <a:pt x="178751" y="6431680"/>
                  <a:pt x="187838" y="6425066"/>
                  <a:pt x="186183" y="6460270"/>
                </a:cubicBezTo>
                <a:cubicBezTo>
                  <a:pt x="183397" y="6458140"/>
                  <a:pt x="135985" y="6489789"/>
                  <a:pt x="134005" y="6493382"/>
                </a:cubicBezTo>
                <a:lnTo>
                  <a:pt x="131368" y="6500603"/>
                </a:lnTo>
                <a:lnTo>
                  <a:pt x="134632" y="6505906"/>
                </a:lnTo>
                <a:cubicBezTo>
                  <a:pt x="144760" y="6527264"/>
                  <a:pt x="122272" y="6529041"/>
                  <a:pt x="109997" y="6561395"/>
                </a:cubicBezTo>
                <a:cubicBezTo>
                  <a:pt x="103101" y="6576527"/>
                  <a:pt x="100671" y="6627814"/>
                  <a:pt x="97687" y="6623770"/>
                </a:cubicBezTo>
                <a:lnTo>
                  <a:pt x="53082" y="6696748"/>
                </a:lnTo>
                <a:cubicBezTo>
                  <a:pt x="20465" y="6732956"/>
                  <a:pt x="59523" y="6727996"/>
                  <a:pt x="42878" y="6765511"/>
                </a:cubicBezTo>
                <a:cubicBezTo>
                  <a:pt x="28934" y="6785613"/>
                  <a:pt x="24323" y="6797941"/>
                  <a:pt x="30999" y="6809563"/>
                </a:cubicBezTo>
                <a:cubicBezTo>
                  <a:pt x="14295" y="6832974"/>
                  <a:pt x="5105" y="6847546"/>
                  <a:pt x="154" y="6857440"/>
                </a:cubicBezTo>
                <a:lnTo>
                  <a:pt x="0" y="6858000"/>
                </a:lnTo>
                <a:lnTo>
                  <a:pt x="3846377" y="6858000"/>
                </a:lnTo>
                <a:lnTo>
                  <a:pt x="4918634" y="6858000"/>
                </a:lnTo>
                <a:lnTo>
                  <a:pt x="7814528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773408" y="992094"/>
            <a:ext cx="3616913" cy="2795160"/>
          </a:xfrm>
        </p:spPr>
        <p:txBody>
          <a:bodyPr>
            <a:normAutofit/>
          </a:bodyPr>
          <a:lstStyle/>
          <a:p>
            <a:r>
              <a:rPr lang="sk-SK" sz="4800" dirty="0">
                <a:latin typeface="+mn-lt"/>
                <a:cs typeface="Times New Roman" panose="02020603050405020304" pitchFamily="18" charset="0"/>
              </a:rPr>
              <a:t>Dodací list</a:t>
            </a:r>
            <a:br>
              <a:rPr lang="sk-SK" sz="4400" dirty="0">
                <a:latin typeface="+mn-lt"/>
                <a:cs typeface="Times New Roman" panose="02020603050405020304" pitchFamily="18" charset="0"/>
              </a:rPr>
            </a:br>
            <a:endParaRPr lang="sk-SK" sz="4400" dirty="0">
              <a:latin typeface="+mn-lt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845201" y="4121253"/>
            <a:ext cx="3473327" cy="1136843"/>
          </a:xfrm>
        </p:spPr>
        <p:txBody>
          <a:bodyPr>
            <a:normAutofit/>
          </a:bodyPr>
          <a:lstStyle/>
          <a:p>
            <a:endParaRPr lang="sk-SK" sz="1800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885504CF-B07B-45CD-B2B9-77F91DFDF7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35522" y="578738"/>
            <a:ext cx="6596369" cy="5615588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0800" dist="12700" dir="3000000" algn="tl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0" name="Rectangle 6">
            <a:extLst>
              <a:ext uri="{FF2B5EF4-FFF2-40B4-BE49-F238E27FC236}">
                <a16:creationId xmlns:a16="http://schemas.microsoft.com/office/drawing/2014/main" id="{C6F0F1BD-D7E0-40DE-8DBF-8152D3191E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25159" y="255475"/>
            <a:ext cx="1367625" cy="42898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lnTo>
                  <a:pt x="2164992" y="12386"/>
                </a:lnTo>
                <a:cubicBezTo>
                  <a:pt x="2164717" y="43049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50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6658B86A-259C-1EDD-C5D0-3E6A8A1B8C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4432" y="1284673"/>
            <a:ext cx="6318548" cy="4054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1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61B12F-5DD7-45A3-8FD3-E3BC98D4B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7"/>
            <a:ext cx="4944152" cy="951178"/>
          </a:xfrm>
        </p:spPr>
        <p:txBody>
          <a:bodyPr>
            <a:normAutofit/>
          </a:bodyPr>
          <a:lstStyle/>
          <a:p>
            <a:r>
              <a:rPr lang="sk-SK" b="1" dirty="0"/>
              <a:t>Charakteristika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D02E634-0E18-4CFC-A3DB-019FD7F34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214" y="2059307"/>
            <a:ext cx="4944152" cy="4349863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dirty="0">
                <a:latin typeface="Arial" panose="020B0604020202020204" pitchFamily="34" charset="0"/>
              </a:rPr>
              <a:t>dodací list predstavuje dokument, ktorý podnikatelia využívajú najmä pre kontrolu pohybu tovaru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dirty="0">
                <a:latin typeface="Arial" panose="020B0604020202020204" pitchFamily="34" charset="0"/>
              </a:rPr>
              <a:t>nie je vyžadovaný zákonom, ako je to napríklad v prípade faktúry</a:t>
            </a:r>
          </a:p>
        </p:txBody>
      </p:sp>
      <p:sp>
        <p:nvSpPr>
          <p:cNvPr id="44" name="Rectangle 37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582" y="557784"/>
            <a:ext cx="513020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Obrázok 5" descr="Obrázok, na ktorom je text, mikroskop&#10;&#10;Automaticky generovaný popis">
            <a:extLst>
              <a:ext uri="{FF2B5EF4-FFF2-40B4-BE49-F238E27FC236}">
                <a16:creationId xmlns:a16="http://schemas.microsoft.com/office/drawing/2014/main" id="{8A2BDF0A-B7FD-6DB2-84B3-96F7AB112C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1202" y="1947402"/>
            <a:ext cx="4185463" cy="2785235"/>
          </a:xfrm>
          <a:prstGeom prst="rect">
            <a:avLst/>
          </a:prstGeom>
          <a:effectLst>
            <a:softEdge rad="139700"/>
          </a:effectLst>
        </p:spPr>
      </p:pic>
    </p:spTree>
    <p:extLst>
      <p:ext uri="{BB962C8B-B14F-4D97-AF65-F5344CB8AC3E}">
        <p14:creationId xmlns:p14="http://schemas.microsoft.com/office/powerpoint/2010/main" val="4033612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61B12F-5DD7-45A3-8FD3-E3BC98D4B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7"/>
            <a:ext cx="4944152" cy="951178"/>
          </a:xfrm>
        </p:spPr>
        <p:txBody>
          <a:bodyPr>
            <a:normAutofit/>
          </a:bodyPr>
          <a:lstStyle/>
          <a:p>
            <a:r>
              <a:rPr lang="sk-SK" b="1" dirty="0"/>
              <a:t>Význam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D02E634-0E18-4CFC-A3DB-019FD7F34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1873956"/>
            <a:ext cx="4944152" cy="4349863"/>
          </a:xfrm>
        </p:spPr>
        <p:txBody>
          <a:bodyPr>
            <a:normAutofit fontScale="85000" lnSpcReduction="10000"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dirty="0"/>
              <a:t>tento doklad využívajú najmä podnikatelia pôsobiaci v oblasti predaja a výroby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dirty="0"/>
              <a:t>slúži ako potvrdenie o odovzdaní a prijatí tovaru v stanovenom množstve, druhu či kvalite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dirty="0"/>
              <a:t>fyzicky sa prikladá k dodávke a je vhodný hlavne na evidenciu skladových zásob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dirty="0"/>
              <a:t>vystavuje sa v dvoch vyhotoveniach. Originál dodacieho listu by mal patriť strane, ktorá za tovar platí. Druhý dodací list potvrdzuje príjemca ako potvrdenie o prevzatí a posiela ho späť k odosielateľovi 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b="1" dirty="0"/>
              <a:t>dodací list neslúži ako faktúra</a:t>
            </a:r>
            <a:r>
              <a:rPr lang="sk-SK" sz="2400" dirty="0"/>
              <a:t>, ale je jej doplnkom</a:t>
            </a:r>
            <a:br>
              <a:rPr lang="sk-SK" sz="1400" dirty="0">
                <a:effectLst/>
              </a:rPr>
            </a:br>
            <a:endParaRPr lang="sk-SK" sz="2000" dirty="0"/>
          </a:p>
        </p:txBody>
      </p:sp>
      <p:sp>
        <p:nvSpPr>
          <p:cNvPr id="44" name="Rectangle 37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582" y="557784"/>
            <a:ext cx="513020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Lincos Slovakia - Príjem, výdaj, balenie tovaru, uskladnenie, pozbieranie,  balenie tovaru, odovzdanie kuriérovi, výroba štítkov, komunikácia so  zákazníkmi, komunikácia s kuriérskou firmou. Administratívne práce v  predajni a sklade. Po zaučení tuzemská a">
            <a:extLst>
              <a:ext uri="{FF2B5EF4-FFF2-40B4-BE49-F238E27FC236}">
                <a16:creationId xmlns:a16="http://schemas.microsoft.com/office/drawing/2014/main" id="{C96E1E68-2DC2-B3F6-776F-640E76C7D3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582" y="2200590"/>
            <a:ext cx="5148701" cy="1960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9255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C4B0F5-D38A-4BD0-A162-12C67885C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310408"/>
            <a:ext cx="4944152" cy="925540"/>
          </a:xfrm>
        </p:spPr>
        <p:txBody>
          <a:bodyPr>
            <a:noAutofit/>
          </a:bodyPr>
          <a:lstStyle/>
          <a:p>
            <a:pPr algn="ctr"/>
            <a:r>
              <a:rPr lang="sk-SK" sz="3600" b="1" dirty="0">
                <a:effectLst/>
              </a:rPr>
              <a:t>Vstup tretej osoby do procesu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76F4349-E753-47FB-A3D7-EF5B009FF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214" y="1477108"/>
            <a:ext cx="5108867" cy="5070484"/>
          </a:xfrm>
        </p:spPr>
        <p:txBody>
          <a:bodyPr>
            <a:normAutofit fontScale="92500"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dirty="0"/>
              <a:t>stáva sa, že si dodávku neprevezme sám kupujúci, ale prepravná spoločnosť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dirty="0"/>
              <a:t>v takom prípade prepravca potvrdzuje, že tovar prevzal a týmto úkonom na seba </a:t>
            </a:r>
            <a:r>
              <a:rPr lang="sk-SK" sz="2400" b="1" dirty="0"/>
              <a:t>preberá všetku zodpovednosť</a:t>
            </a:r>
            <a:endParaRPr lang="sk-SK" sz="2400" dirty="0"/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dirty="0"/>
              <a:t>z tohto dôvodu je jeho povinnosťou skontrolovať, či položky na dodacom liste zodpovedajú reálnemu stavu dodávky, čo však v niektorých prípadoch nie je možne bez toho, aby porušil obal dodávky 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dirty="0"/>
              <a:t>v takom prípade prepravca potvrdzuje iba prevzatie balíka a obsahom sa nezaoberá</a:t>
            </a:r>
          </a:p>
        </p:txBody>
      </p:sp>
      <p:sp>
        <p:nvSpPr>
          <p:cNvPr id="25" name="Rectangle 20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582" y="557784"/>
            <a:ext cx="513020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Obrázok 5" descr="Obrázok, na ktorom je obloha, cesta, žltý, nákladné auto&#10;&#10;Automaticky generovaný popis">
            <a:extLst>
              <a:ext uri="{FF2B5EF4-FFF2-40B4-BE49-F238E27FC236}">
                <a16:creationId xmlns:a16="http://schemas.microsoft.com/office/drawing/2014/main" id="{960D58BD-E7AF-6B31-B511-CFA965864B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6736" y="1774633"/>
            <a:ext cx="3651477" cy="365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112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E5C710-CF85-4A2D-9A3D-A6F9C30AB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284451"/>
            <a:ext cx="4944152" cy="1097934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/>
              <a:t>Náležitosti dodacieho listu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1D1FEE5-E3C5-423F-8ADE-B259D1E5E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090" y="1382385"/>
            <a:ext cx="5396088" cy="5191164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sk-SK" sz="1100" dirty="0"/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000" dirty="0"/>
              <a:t>Označenie „Dodací list“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000" dirty="0"/>
              <a:t>Poradové číslo dodacieho listu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l-PL" sz="2000" dirty="0"/>
              <a:t>Číslo faktúry, na ktorú je dodací list viazaný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000" dirty="0"/>
              <a:t>Časť „Dodávateľ“ (Názov podniku, právna formy, adresa, IČO, DIČ, IČ DPH, podnikateľské účty, názvy bánk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000" dirty="0"/>
              <a:t>Časť „Odberateľ“(Názov podniku/Meno a priezvisko, Adresa, v prípade podniku IČO, DIČ, IČ DPH)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000" dirty="0">
                <a:effectLst/>
              </a:rPr>
              <a:t>Dátum vyhotovenia dodacieho listu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582" y="557784"/>
            <a:ext cx="513020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Náležitosti faktúry: čo musí obsahovať a ako sa líšia pre platcu a neplatcu  DPH? | Money.sk">
            <a:extLst>
              <a:ext uri="{FF2B5EF4-FFF2-40B4-BE49-F238E27FC236}">
                <a16:creationId xmlns:a16="http://schemas.microsoft.com/office/drawing/2014/main" id="{5645501A-D2BB-1A44-21D6-0BD014431F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1521" y="1994884"/>
            <a:ext cx="4281907" cy="2864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0247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E5C710-CF85-4A2D-9A3D-A6F9C30AB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284451"/>
            <a:ext cx="4944152" cy="1097934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/>
              <a:t>Náležitosti dodacieho listu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1D1FEE5-E3C5-423F-8ADE-B259D1E5E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090" y="1382385"/>
            <a:ext cx="5396088" cy="5191164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sk-SK" sz="1100" dirty="0"/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000" dirty="0"/>
              <a:t>Dátum uskutočnenia účtovného prípadu, ak nie je zhodný s dátumom vyhotovenia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000" dirty="0">
                <a:effectLst/>
              </a:rPr>
              <a:t>Obsah účtovného prípadu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000" dirty="0"/>
              <a:t>Peňažnú sumu alebo údaj o cene za mernú jednotku a vyjadrenie množstva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000" dirty="0"/>
              <a:t>Meno, priezvisko a podpis osoby, ktorá je zodpovedá za účtovný prípad v účtovnej jednotke + meno, priezvisko a podpis osoby zodpovednej za jeho zaúčtovanie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000" dirty="0"/>
              <a:t>Označenie účtov, na ktorých sa účtovný prípad zaúčtuje v účtovných jednotkách účtujúcich v sústave </a:t>
            </a:r>
            <a:r>
              <a:rPr lang="sk-SK" sz="2000" dirty="0">
                <a:hlinkClick r:id="rId2"/>
              </a:rPr>
              <a:t>podvojného účtovníctva</a:t>
            </a:r>
            <a:r>
              <a:rPr lang="sk-SK" sz="2000" dirty="0"/>
              <a:t>, ak to nevyplýva z programového vybavenie</a:t>
            </a:r>
            <a:br>
              <a:rPr lang="sk-SK" sz="2000" dirty="0">
                <a:effectLst/>
              </a:rPr>
            </a:br>
            <a:endParaRPr lang="sk-SK" sz="2000" dirty="0"/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sk-SK" sz="1400" dirty="0">
              <a:effectLst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582" y="557784"/>
            <a:ext cx="513020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Faktúra a jej povinné náležitosti | KROS">
            <a:extLst>
              <a:ext uri="{FF2B5EF4-FFF2-40B4-BE49-F238E27FC236}">
                <a16:creationId xmlns:a16="http://schemas.microsoft.com/office/drawing/2014/main" id="{3C30A09B-BAF3-874B-D10A-2E8D45F03F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1646" y="2119573"/>
            <a:ext cx="3498850" cy="2422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858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E5C710-CF85-4A2D-9A3D-A6F9C30AB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284451"/>
            <a:ext cx="4944152" cy="1097934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/>
              <a:t>Vzory dodacích listov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1D1FEE5-E3C5-423F-8ADE-B259D1E5E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090" y="1382385"/>
            <a:ext cx="5396088" cy="5191164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sk-SK" sz="1100" dirty="0"/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sk-SK" sz="1400" dirty="0">
              <a:effectLst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582" y="557784"/>
            <a:ext cx="513020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ok 4" descr="Obrázok, na ktorom je stôl&#10;&#10;Automaticky generovaný popis">
            <a:extLst>
              <a:ext uri="{FF2B5EF4-FFF2-40B4-BE49-F238E27FC236}">
                <a16:creationId xmlns:a16="http://schemas.microsoft.com/office/drawing/2014/main" id="{97A0B3E3-7029-E71A-18B7-095153C0C7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39" y="1382385"/>
            <a:ext cx="4762500" cy="4762500"/>
          </a:xfrm>
          <a:prstGeom prst="rect">
            <a:avLst/>
          </a:prstGeom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4D51B3A1-CB92-84E8-101A-40262538C0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6551" y="1570743"/>
            <a:ext cx="3711848" cy="3711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779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E5C710-CF85-4A2D-9A3D-A6F9C30AB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284451"/>
            <a:ext cx="4944152" cy="1097934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/>
              <a:t>Vzory dodacích listov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1D1FEE5-E3C5-423F-8ADE-B259D1E5E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090" y="1382385"/>
            <a:ext cx="5396088" cy="5191164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sk-SK" sz="1100" dirty="0"/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sk-SK" sz="1400" dirty="0">
              <a:effectLst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582" y="557784"/>
            <a:ext cx="513020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Obrázok 5" descr="Obrázok, na ktorom je stôl&#10;&#10;Automaticky generovaný popis">
            <a:extLst>
              <a:ext uri="{FF2B5EF4-FFF2-40B4-BE49-F238E27FC236}">
                <a16:creationId xmlns:a16="http://schemas.microsoft.com/office/drawing/2014/main" id="{85ECAFF5-CF58-008B-F37C-8CE8D8A61F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7320"/>
            <a:ext cx="6028390" cy="4521293"/>
          </a:xfrm>
          <a:prstGeom prst="rect">
            <a:avLst/>
          </a:prstGeom>
        </p:spPr>
      </p:pic>
      <p:pic>
        <p:nvPicPr>
          <p:cNvPr id="8" name="Obrázok 7">
            <a:extLst>
              <a:ext uri="{FF2B5EF4-FFF2-40B4-BE49-F238E27FC236}">
                <a16:creationId xmlns:a16="http://schemas.microsoft.com/office/drawing/2014/main" id="{DC66DF79-5191-887C-CD72-BEE8DFE8DB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2739" y="1942262"/>
            <a:ext cx="3810295" cy="2970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99789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432</Words>
  <Application>Microsoft Office PowerPoint</Application>
  <PresentationFormat>Širokouhlá</PresentationFormat>
  <Paragraphs>40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Motív balíka Office</vt:lpstr>
      <vt:lpstr>Prezentácia programu PowerPoint</vt:lpstr>
      <vt:lpstr>Dodací list </vt:lpstr>
      <vt:lpstr>Charakteristika</vt:lpstr>
      <vt:lpstr>Význam</vt:lpstr>
      <vt:lpstr>Vstup tretej osoby do procesu</vt:lpstr>
      <vt:lpstr>Náležitosti dodacieho listu</vt:lpstr>
      <vt:lpstr>Náležitosti dodacieho listu</vt:lpstr>
      <vt:lpstr>Vzory dodacích listov</vt:lpstr>
      <vt:lpstr>Vzory dodacích listov</vt:lpstr>
      <vt:lpstr>Vzory dodacích listov</vt:lpstr>
      <vt:lpstr>Ďakujem za pozornosť!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Škola</dc:creator>
  <cp:lastModifiedBy>Klieštiková Michaela Ing.</cp:lastModifiedBy>
  <cp:revision>49</cp:revision>
  <dcterms:created xsi:type="dcterms:W3CDTF">2021-01-07T21:58:41Z</dcterms:created>
  <dcterms:modified xsi:type="dcterms:W3CDTF">2022-06-24T06:53:24Z</dcterms:modified>
</cp:coreProperties>
</file>