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2"/>
  </p:notesMasterIdLst>
  <p:sldIdLst>
    <p:sldId id="311" r:id="rId2"/>
    <p:sldId id="259" r:id="rId3"/>
    <p:sldId id="292" r:id="rId4"/>
    <p:sldId id="261" r:id="rId5"/>
    <p:sldId id="257" r:id="rId6"/>
    <p:sldId id="258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3" r:id="rId33"/>
    <p:sldId id="295" r:id="rId34"/>
    <p:sldId id="303" r:id="rId35"/>
    <p:sldId id="302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2" r:id="rId5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90739-A3F6-412F-BA5F-BEEA51CB5B3B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73ADD-1BAB-4A30-9174-FA0963F8380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3ADD-1BAB-4A30-9174-FA0963F83808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94FD72-2F13-4290-88A3-17BE2F8106CA}" type="datetimeFigureOut">
              <a:rPr lang="pl-PL" smtClean="0"/>
              <a:pPr/>
              <a:t>2020-07-01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E7244E-3439-4FBC-8546-791284B0C5E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692696"/>
            <a:ext cx="7406640" cy="4968552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5100" dirty="0" smtClean="0">
                <a:latin typeface="Arial" pitchFamily="34" charset="0"/>
                <a:cs typeface="Arial" pitchFamily="34" charset="0"/>
              </a:rPr>
              <a:t>NASZE DZIAŁANIA </a:t>
            </a:r>
            <a:br>
              <a:rPr lang="pl-PL" sz="5100" dirty="0" smtClean="0">
                <a:latin typeface="Arial" pitchFamily="34" charset="0"/>
                <a:cs typeface="Arial" pitchFamily="34" charset="0"/>
              </a:rPr>
            </a:br>
            <a:r>
              <a:rPr lang="pl-PL" sz="5100" dirty="0" smtClean="0">
                <a:latin typeface="Arial" pitchFamily="34" charset="0"/>
                <a:cs typeface="Arial" pitchFamily="34" charset="0"/>
              </a:rPr>
              <a:t>I</a:t>
            </a:r>
            <a:br>
              <a:rPr lang="pl-PL" sz="5100" dirty="0" smtClean="0">
                <a:latin typeface="Arial" pitchFamily="34" charset="0"/>
                <a:cs typeface="Arial" pitchFamily="34" charset="0"/>
              </a:rPr>
            </a:br>
            <a:r>
              <a:rPr lang="pl-PL" sz="5100" dirty="0" smtClean="0">
                <a:latin typeface="Arial" pitchFamily="34" charset="0"/>
                <a:cs typeface="Arial" pitchFamily="34" charset="0"/>
              </a:rPr>
              <a:t>NAJWIĘKSZE </a:t>
            </a:r>
            <a:br>
              <a:rPr lang="pl-PL" sz="5100" dirty="0" smtClean="0">
                <a:latin typeface="Arial" pitchFamily="34" charset="0"/>
                <a:cs typeface="Arial" pitchFamily="34" charset="0"/>
              </a:rPr>
            </a:br>
            <a:r>
              <a:rPr lang="pl-PL" sz="5100" dirty="0" smtClean="0">
                <a:latin typeface="Arial" pitchFamily="34" charset="0"/>
                <a:cs typeface="Arial" pitchFamily="34" charset="0"/>
              </a:rPr>
              <a:t>SUKCESY</a:t>
            </a:r>
            <a:br>
              <a:rPr lang="pl-PL" sz="5100" dirty="0" smtClean="0">
                <a:latin typeface="Arial" pitchFamily="34" charset="0"/>
                <a:cs typeface="Arial" pitchFamily="34" charset="0"/>
              </a:rPr>
            </a:br>
            <a:r>
              <a:rPr lang="pl-PL" sz="5100" dirty="0" smtClean="0">
                <a:latin typeface="Arial" pitchFamily="34" charset="0"/>
                <a:cs typeface="Arial" pitchFamily="34" charset="0"/>
              </a:rPr>
              <a:t>ODNIESIONE </a:t>
            </a:r>
            <a:br>
              <a:rPr lang="pl-PL" sz="5100" dirty="0" smtClean="0">
                <a:latin typeface="Arial" pitchFamily="34" charset="0"/>
                <a:cs typeface="Arial" pitchFamily="34" charset="0"/>
              </a:rPr>
            </a:br>
            <a:r>
              <a:rPr lang="pl-PL" sz="51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51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pl-PL" sz="5100" dirty="0" smtClean="0">
                <a:latin typeface="Arial" pitchFamily="34" charset="0"/>
                <a:cs typeface="Arial" pitchFamily="34" charset="0"/>
              </a:rPr>
              <a:t>SEMESTRZE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ROKU SZKOLNEGO 2019/2020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 smtClean="0"/>
              <a:t>Spotkanie  klasy V z pasjonatem modelarstwa, który podczas prezentacji podkreślał, iż nauka skali, rysunku nie idzie na marne. </a:t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28674" name="Picture 2" descr="Obraz może zawierać: co najmniej jedna oso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480720" cy="486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 smtClean="0">
                <a:latin typeface="Aharoni" pitchFamily="2" charset="-79"/>
                <a:cs typeface="Aharoni" pitchFamily="2" charset="-79"/>
              </a:rPr>
              <a:t>JEDEN Z DZIESIĘCIU</a:t>
            </a:r>
            <a:endParaRPr lang="pl-PL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Szkolny teleturniej" </a:t>
            </a:r>
            <a:r>
              <a:rPr lang="pl-PL" b="1" dirty="0" smtClean="0"/>
              <a:t>Jeden z dziesięciu".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Dziesięciu najlepszych uczniów zmagało się z wylosowanymi pytaniami.</a:t>
            </a:r>
            <a:br>
              <a:rPr lang="pl-PL" dirty="0" smtClean="0"/>
            </a:br>
            <a:r>
              <a:rPr lang="pl-PL" dirty="0" smtClean="0"/>
              <a:t>Do finału dostali się: Paulina Lachowicz, Łukasz Miś oraz Dominik Winkler. </a:t>
            </a:r>
            <a:br>
              <a:rPr lang="pl-PL" dirty="0" smtClean="0"/>
            </a:br>
            <a:r>
              <a:rPr lang="pl-PL" dirty="0" smtClean="0"/>
              <a:t>I miejsce w finale zdobyła Paulina Lachowicz.</a:t>
            </a:r>
            <a:endParaRPr lang="pl-PL" dirty="0"/>
          </a:p>
        </p:txBody>
      </p:sp>
      <p:pic>
        <p:nvPicPr>
          <p:cNvPr id="6" name="Picture 2" descr="Obraz może zawierać: co najmniej jedna osoba, ludzie siedzą i bu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625156" cy="395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74320"/>
            <a:ext cx="8106104" cy="1143000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KONKURS </a:t>
            </a:r>
            <a:endParaRPr lang="pl-PL" sz="4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V Regionalny Konkurs Kolędy Niemieckojęzycznej "O </a:t>
            </a:r>
            <a:r>
              <a:rPr lang="pl-PL" dirty="0" err="1" smtClean="0"/>
              <a:t>du</a:t>
            </a:r>
            <a:r>
              <a:rPr lang="pl-PL" dirty="0" smtClean="0"/>
              <a:t> </a:t>
            </a:r>
            <a:r>
              <a:rPr lang="pl-PL" dirty="0" err="1" smtClean="0"/>
              <a:t>frohliche</a:t>
            </a:r>
            <a:r>
              <a:rPr lang="pl-PL" dirty="0" smtClean="0"/>
              <a:t>" dla uczniów szkół podstawowych. Konkurs był podzielony na dwie kategorie wiekowe: klasy I-IV (naszą szkołę w tej kategorii wiekowej reprezentował Franciszek Górka z klasy III) oraz klasy V-VIII </a:t>
            </a:r>
            <a:br>
              <a:rPr lang="pl-PL" dirty="0" smtClean="0"/>
            </a:br>
            <a:r>
              <a:rPr lang="pl-PL" dirty="0" smtClean="0"/>
              <a:t>(reprezentowała Agnieszka </a:t>
            </a:r>
            <a:r>
              <a:rPr lang="pl-PL" dirty="0" err="1" smtClean="0"/>
              <a:t>Szkolik</a:t>
            </a:r>
            <a:r>
              <a:rPr lang="pl-PL" dirty="0" smtClean="0"/>
              <a:t> z klasy V). </a:t>
            </a:r>
            <a:br>
              <a:rPr lang="pl-PL" dirty="0" smtClean="0"/>
            </a:br>
            <a:r>
              <a:rPr lang="pl-PL" dirty="0" smtClean="0"/>
              <a:t>Przepięknym wykonaniem kolędy, Agnieszka wyśpiewała II miejsce.</a:t>
            </a:r>
            <a:endParaRPr lang="pl-PL" dirty="0"/>
          </a:p>
        </p:txBody>
      </p:sp>
      <p:pic>
        <p:nvPicPr>
          <p:cNvPr id="6" name="Picture 2" descr="Obraz może zawierać: co najmniej jedna osoba i w budynk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9502"/>
          <a:stretch>
            <a:fillRect/>
          </a:stretch>
        </p:blipFill>
        <p:spPr bwMode="auto">
          <a:xfrm>
            <a:off x="324233" y="1484784"/>
            <a:ext cx="4768467" cy="384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BAL KARNAWAŁOWY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Karnawał to miła, szalona tradycja, pełna wrażeń, kolorów, dźwięków i zabaw. </a:t>
            </a:r>
            <a:br>
              <a:rPr lang="pl-PL" dirty="0" smtClean="0"/>
            </a:br>
            <a:r>
              <a:rPr lang="pl-PL" dirty="0" smtClean="0"/>
              <a:t>W takiej atmosferze bawili się 3 lutego uczniowie klas I-III.</a:t>
            </a:r>
          </a:p>
          <a:p>
            <a:endParaRPr lang="pl-PL" dirty="0"/>
          </a:p>
        </p:txBody>
      </p:sp>
      <p:pic>
        <p:nvPicPr>
          <p:cNvPr id="6" name="Picture 2" descr="Obraz może zawierać: 16 osób, ludzie stoj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50758"/>
            <a:ext cx="4769172" cy="3576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rak dostępnego opisu zdjęcia."/>
          <p:cNvPicPr>
            <a:picLocks noChangeAspect="1" noChangeArrowheads="1"/>
          </p:cNvPicPr>
          <p:nvPr/>
        </p:nvPicPr>
        <p:blipFill>
          <a:blip r:embed="rId2" cstate="print"/>
          <a:srcRect b="71038"/>
          <a:stretch>
            <a:fillRect/>
          </a:stretch>
        </p:blipFill>
        <p:spPr bwMode="auto">
          <a:xfrm>
            <a:off x="827584" y="1052736"/>
            <a:ext cx="7806771" cy="3168352"/>
          </a:xfrm>
          <a:prstGeom prst="rect">
            <a:avLst/>
          </a:prstGeom>
          <a:noFill/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Z okazji walentynek Samorząd Uczniowski zorganizował </a:t>
            </a:r>
            <a:br>
              <a:rPr lang="pl-PL" sz="2000" dirty="0" smtClean="0"/>
            </a:br>
            <a:r>
              <a:rPr lang="pl-PL" sz="2000" b="1" dirty="0" smtClean="0"/>
              <a:t>„Pocztę </a:t>
            </a:r>
            <a:r>
              <a:rPr lang="pl-PL" sz="2000" b="1" dirty="0" err="1" smtClean="0"/>
              <a:t>walentynkową</a:t>
            </a:r>
            <a:r>
              <a:rPr lang="pl-PL" sz="2000" b="1" dirty="0" smtClean="0"/>
              <a:t>”.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4 lutego uczniowie klas VII i VIII uczestniczyli w wycieczce na lodowisko. Wyjazd miał na celu doskonalenie umiejętności jazdy na łyżwach </a:t>
            </a:r>
            <a:br>
              <a:rPr lang="pl-PL" sz="2000" dirty="0" smtClean="0"/>
            </a:br>
            <a:r>
              <a:rPr lang="pl-PL" sz="2000" dirty="0" smtClean="0"/>
              <a:t>oraz integrację  zespołów klasowych.</a:t>
            </a:r>
            <a:endParaRPr lang="pl-PL" sz="2000" dirty="0"/>
          </a:p>
        </p:txBody>
      </p:sp>
      <p:pic>
        <p:nvPicPr>
          <p:cNvPr id="33794" name="Picture 2" descr="Obraz może zawierać: co najmniej jedna osoba, ludzie stoją i w budynku"/>
          <p:cNvPicPr>
            <a:picLocks noChangeAspect="1" noChangeArrowheads="1"/>
          </p:cNvPicPr>
          <p:nvPr/>
        </p:nvPicPr>
        <p:blipFill>
          <a:blip r:embed="rId2" cstate="print"/>
          <a:srcRect l="10237" t="43049" r="1564"/>
          <a:stretch>
            <a:fillRect/>
          </a:stretch>
        </p:blipFill>
        <p:spPr bwMode="auto">
          <a:xfrm>
            <a:off x="611560" y="692696"/>
            <a:ext cx="8064896" cy="3905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Spotkanie z piłkarzami Górnika Zabrze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Szkole Podstawowej w Boruszowicach odbyło się spotkanie, podczas którego zawodnicy Górnika promowali wśród dzieci zdrowy styl życia, opowiadali uczniom o swojej przygodzie z piłką oraz odpowiadali na pytania zadawane przez uczniów. </a:t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34818" name="Picture 2" descr="Obraz może zawierać: co najmniej jedna oso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647482" cy="423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 smtClean="0"/>
              <a:t>Dzień Bezpiecznego Internetu, czyli inicjowanie i propagowanie działań </a:t>
            </a:r>
            <a:br>
              <a:rPr lang="pl-PL" sz="2000" dirty="0" smtClean="0"/>
            </a:br>
            <a:r>
              <a:rPr lang="pl-PL" sz="2000" dirty="0" smtClean="0"/>
              <a:t>na rzecz bezpiecznego dostępu dzieci i młodzieży do zasobów internetowych, zaznajomienie rodziców, nauczycieli i wychowawców z problematyką bezpieczeństwa </a:t>
            </a:r>
            <a:r>
              <a:rPr lang="pl-PL" sz="2000" dirty="0" err="1" smtClean="0"/>
              <a:t>online</a:t>
            </a:r>
            <a:r>
              <a:rPr lang="pl-PL" sz="2000" dirty="0" smtClean="0"/>
              <a:t> oraz promocja pozytywnego wykorzystywania </a:t>
            </a:r>
            <a:r>
              <a:rPr lang="pl-PL" sz="2000" dirty="0"/>
              <a:t>I</a:t>
            </a:r>
            <a:r>
              <a:rPr lang="pl-PL" sz="2000" dirty="0" smtClean="0"/>
              <a:t>nternetu.</a:t>
            </a:r>
            <a:endParaRPr lang="pl-PL" sz="2000" dirty="0"/>
          </a:p>
        </p:txBody>
      </p:sp>
      <p:pic>
        <p:nvPicPr>
          <p:cNvPr id="35842" name="Picture 2" descr="Brak dostępnego opisu zdjęcia."/>
          <p:cNvPicPr>
            <a:picLocks noChangeAspect="1" noChangeArrowheads="1"/>
          </p:cNvPicPr>
          <p:nvPr/>
        </p:nvPicPr>
        <p:blipFill>
          <a:blip r:embed="rId2" cstate="print"/>
          <a:srcRect t="15288"/>
          <a:stretch>
            <a:fillRect/>
          </a:stretch>
        </p:blipFill>
        <p:spPr bwMode="auto">
          <a:xfrm>
            <a:off x="2555776" y="404664"/>
            <a:ext cx="4032448" cy="455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,,O Śląsku po </a:t>
            </a:r>
            <a:r>
              <a:rPr lang="pl-PL" sz="3600" dirty="0" err="1" smtClean="0">
                <a:solidFill>
                  <a:schemeClr val="tx1"/>
                </a:solidFill>
              </a:rPr>
              <a:t>śląsku</a:t>
            </a:r>
            <a:r>
              <a:rPr lang="pl-PL" sz="3600" dirty="0" smtClean="0">
                <a:solidFill>
                  <a:schemeClr val="tx1"/>
                </a:solidFill>
              </a:rPr>
              <a:t>"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36866" name="Picture 2" descr="Obraz może zawierać: co najmniej jedna osoba i ludzie stoj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5 lutego uczeń naszej szkoły - Wojciech </a:t>
            </a:r>
            <a:r>
              <a:rPr lang="pl-PL" dirty="0" err="1" smtClean="0"/>
              <a:t>Pogrzeba</a:t>
            </a:r>
            <a:r>
              <a:rPr lang="pl-PL" dirty="0" smtClean="0"/>
              <a:t> - wziął udział w etapie rejonowym konkursu na gawędę w gwarze śląskiej o dniu z życia ucznia opowiedzianą przez autora.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21 lutego odbyła się dyskoteka </a:t>
            </a:r>
            <a:r>
              <a:rPr lang="pl-PL" sz="2000" dirty="0" err="1" smtClean="0"/>
              <a:t>karnawałowo-walentynkowa</a:t>
            </a:r>
            <a:endParaRPr lang="pl-PL" sz="2000" dirty="0"/>
          </a:p>
        </p:txBody>
      </p:sp>
      <p:pic>
        <p:nvPicPr>
          <p:cNvPr id="38916" name="Picture 4" descr="Obraz może zawierać: co najmniej jedna osoba i ludzie stoj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320"/>
            <a:ext cx="8466144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>
                <a:solidFill>
                  <a:schemeClr val="tx1"/>
                </a:solidFill>
              </a:rPr>
              <a:t>Światowy Dzień Zespołu Downa</a:t>
            </a:r>
            <a:r>
              <a:rPr lang="pl-PL" dirty="0" smtClean="0">
                <a:solidFill>
                  <a:schemeClr val="tx1"/>
                </a:solidFill>
              </a:rPr>
              <a:t> -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akcja</a:t>
            </a:r>
            <a:r>
              <a:rPr lang="pl-PL" b="1" dirty="0" smtClean="0"/>
              <a:t> </a:t>
            </a:r>
            <a:r>
              <a:rPr lang="pl-PL" dirty="0" smtClean="0"/>
              <a:t>mająca na celu promowanie praw osób z Zespołem Downa do pełnego uczestniczenia w życiu społecznym. W ten wyjątkowy dzień zachęcaliśmy wszystkich</a:t>
            </a:r>
            <a:br>
              <a:rPr lang="pl-PL" dirty="0" smtClean="0"/>
            </a:br>
            <a:r>
              <a:rPr lang="pl-PL" dirty="0" smtClean="0"/>
              <a:t> do założenia kolorowych skarpetek </a:t>
            </a:r>
            <a:endParaRPr lang="pl-PL" dirty="0"/>
          </a:p>
        </p:txBody>
      </p:sp>
      <p:pic>
        <p:nvPicPr>
          <p:cNvPr id="6" name="Picture 2" descr="https://cloud1j.edupage.org/cloud?z%3AANCgE4yT2oNUJomIymjGfCQnkAoik3WWO4OkTk7oUNmX00KPpgrusFT0YJhEUc9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69" y="2482404"/>
            <a:ext cx="4711531" cy="353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 smtClean="0"/>
              <a:t>21 lutego w ZSP Szkole Podstawowej w Boruszowicach odbył się Gminny Turniej Tenisa Stołowego. Rozgrywki odbywały się w dwóch kategoriach wiekowych: klas IV-VI oraz kl. VII- VIII. W klasyfikacji ostatecznej uczniowie naszej szkoły:</a:t>
            </a:r>
            <a:br>
              <a:rPr lang="pl-PL" sz="2000" dirty="0" smtClean="0"/>
            </a:br>
            <a:r>
              <a:rPr lang="pl-PL" sz="2000" dirty="0" smtClean="0"/>
              <a:t>- w kategorii klas IV - VI - reprezentacja dziewczyn zajęła I miejsce,</a:t>
            </a:r>
            <a:br>
              <a:rPr lang="pl-PL" sz="2000" dirty="0" smtClean="0"/>
            </a:br>
            <a:r>
              <a:rPr lang="pl-PL" sz="2000" dirty="0" smtClean="0"/>
              <a:t>- w kategorii klas IV - VI - reprezentacja chłopców zdobyła II miejsce, </a:t>
            </a:r>
            <a:br>
              <a:rPr lang="pl-PL" sz="2000" dirty="0" smtClean="0"/>
            </a:br>
            <a:r>
              <a:rPr lang="pl-PL" sz="2000" dirty="0" smtClean="0"/>
              <a:t>- w kategorii klas VII - VIII - reprezentacja dziewcząt wywalczyła III miejsce.</a:t>
            </a:r>
            <a:endParaRPr lang="pl-PL" sz="2000" dirty="0"/>
          </a:p>
        </p:txBody>
      </p:sp>
      <p:pic>
        <p:nvPicPr>
          <p:cNvPr id="37890" name="Picture 2" descr="Obraz może zawierać: 6 osób, ludzie stoj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362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000" dirty="0" smtClean="0"/>
              <a:t>21 lutego uczestnicy naszej szkoły wzięli udział w XX Międzyszkolnym Konkursie Recytatorskim organizowanym przez GOK w Tworogu, ZSP im. Jana Pawła II </a:t>
            </a:r>
            <a:br>
              <a:rPr lang="pl-PL" sz="2000" dirty="0" smtClean="0"/>
            </a:br>
            <a:r>
              <a:rPr lang="pl-PL" sz="2000" dirty="0" smtClean="0"/>
              <a:t>w Boruszowicach oraz SP w Tworogu. Poziom konkursu był bardzo wysoki, </a:t>
            </a:r>
            <a:br>
              <a:rPr lang="pl-PL" sz="2000" dirty="0" smtClean="0"/>
            </a:br>
            <a:r>
              <a:rPr lang="pl-PL" sz="2000" dirty="0" smtClean="0"/>
              <a:t>a prezentujących swoje talenty recytatorskie uczniów bardzo wielu. Nasi najmłodsi uczniowie stanęli na wysokości zadania i zajęli najwyższe lokaty:</a:t>
            </a:r>
            <a:br>
              <a:rPr lang="pl-PL" sz="2000" dirty="0" smtClean="0"/>
            </a:br>
            <a:r>
              <a:rPr lang="pl-PL" sz="2000" dirty="0" smtClean="0"/>
              <a:t>I miejsce zdobyła Maja Grzybek , III miejsce zdobył Błażej Płonka.</a:t>
            </a:r>
            <a:endParaRPr lang="pl-PL" sz="2000" dirty="0"/>
          </a:p>
        </p:txBody>
      </p:sp>
      <p:pic>
        <p:nvPicPr>
          <p:cNvPr id="39938" name="Picture 2" descr="Obraz może zawierać: 1 osoba, st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693099" cy="3672408"/>
          </a:xfrm>
          <a:prstGeom prst="rect">
            <a:avLst/>
          </a:prstGeom>
          <a:noFill/>
        </p:spPr>
      </p:pic>
      <p:pic>
        <p:nvPicPr>
          <p:cNvPr id="39940" name="Picture 4" descr="Obraz może zawierać: 2 osoby, ludzie stoj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764704"/>
            <a:ext cx="2693099" cy="3672408"/>
          </a:xfrm>
          <a:prstGeom prst="rect">
            <a:avLst/>
          </a:prstGeom>
          <a:noFill/>
        </p:spPr>
      </p:pic>
      <p:pic>
        <p:nvPicPr>
          <p:cNvPr id="39942" name="Picture 6" descr="Obraz może zawierać: co najmniej jedna osoba, ludzie stoją, ślub i w budynku"/>
          <p:cNvPicPr>
            <a:picLocks noChangeAspect="1" noChangeArrowheads="1"/>
          </p:cNvPicPr>
          <p:nvPr/>
        </p:nvPicPr>
        <p:blipFill>
          <a:blip r:embed="rId4" cstate="print"/>
          <a:srcRect l="24150" t="16800" r="30701"/>
          <a:stretch>
            <a:fillRect/>
          </a:stretch>
        </p:blipFill>
        <p:spPr bwMode="auto">
          <a:xfrm>
            <a:off x="6111217" y="764705"/>
            <a:ext cx="27092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32" y="28529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l-PL" sz="2000" dirty="0" smtClean="0"/>
              <a:t>20 lutego 2020 r. uczniowie klas 1-3 uczestniczyli w Szkolnym Konkursie Recytatorskim.</a:t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W kategorii klasy pierwszej:</a:t>
            </a:r>
            <a:br>
              <a:rPr lang="pl-PL" sz="2000" dirty="0" smtClean="0"/>
            </a:br>
            <a:r>
              <a:rPr lang="pl-PL" sz="2000" dirty="0" smtClean="0"/>
              <a:t>I miejsce zdobyła Maja Grzybek,</a:t>
            </a:r>
            <a:br>
              <a:rPr lang="pl-PL" sz="2000" dirty="0" smtClean="0"/>
            </a:br>
            <a:r>
              <a:rPr lang="pl-PL" sz="2000" dirty="0" smtClean="0"/>
              <a:t>II miejsce Aleksandra </a:t>
            </a:r>
            <a:r>
              <a:rPr lang="pl-PL" sz="2000" dirty="0" err="1" smtClean="0"/>
              <a:t>Mazalik</a:t>
            </a:r>
            <a:r>
              <a:rPr lang="pl-PL" sz="2000" dirty="0" smtClean="0"/>
              <a:t>,</a:t>
            </a:r>
            <a:br>
              <a:rPr lang="pl-PL" sz="2000" dirty="0" smtClean="0"/>
            </a:br>
            <a:r>
              <a:rPr lang="pl-PL" sz="2000" dirty="0" smtClean="0"/>
              <a:t>III miejsce Wiktor Wojda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klasie 2:</a:t>
            </a:r>
            <a:br>
              <a:rPr lang="pl-PL" sz="2000" dirty="0" smtClean="0"/>
            </a:br>
            <a:r>
              <a:rPr lang="pl-PL" sz="2000" dirty="0" smtClean="0"/>
              <a:t>I miejsce Martyna Szczepanek</a:t>
            </a:r>
            <a:br>
              <a:rPr lang="pl-PL" sz="2000" dirty="0" smtClean="0"/>
            </a:br>
            <a:r>
              <a:rPr lang="pl-PL" sz="2000" dirty="0" smtClean="0"/>
              <a:t>II miejsce Natalia </a:t>
            </a:r>
            <a:r>
              <a:rPr lang="pl-PL" sz="2000" dirty="0" err="1" smtClean="0"/>
              <a:t>Skubela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III miejsce Karolina Świętek</a:t>
            </a:r>
            <a:br>
              <a:rPr lang="pl-PL" sz="2000" dirty="0" smtClean="0"/>
            </a:br>
            <a:r>
              <a:rPr lang="pl-PL" sz="2000" dirty="0" smtClean="0"/>
              <a:t>Wyróżnienie: Filip Miczka </a:t>
            </a:r>
            <a:br>
              <a:rPr lang="pl-PL" sz="2000" dirty="0" smtClean="0"/>
            </a:br>
            <a:r>
              <a:rPr lang="pl-PL" sz="2000" dirty="0" smtClean="0"/>
              <a:t>i Paulina </a:t>
            </a:r>
            <a:r>
              <a:rPr lang="pl-PL" sz="2000" dirty="0" err="1" smtClean="0"/>
              <a:t>Jonecko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klasie 3:</a:t>
            </a:r>
            <a:br>
              <a:rPr lang="pl-PL" sz="2000" dirty="0" smtClean="0"/>
            </a:br>
            <a:r>
              <a:rPr lang="pl-PL" sz="2000" dirty="0" smtClean="0"/>
              <a:t>I miejsce Błażej Płonka</a:t>
            </a:r>
            <a:br>
              <a:rPr lang="pl-PL" sz="2000" dirty="0" smtClean="0"/>
            </a:br>
            <a:r>
              <a:rPr lang="pl-PL" sz="2000" dirty="0" smtClean="0"/>
              <a:t>II miejsce </a:t>
            </a:r>
            <a:r>
              <a:rPr lang="pl-PL" sz="2000" dirty="0" err="1" smtClean="0"/>
              <a:t>Dastin</a:t>
            </a:r>
            <a:r>
              <a:rPr lang="pl-PL" sz="2000" dirty="0" smtClean="0"/>
              <a:t> </a:t>
            </a:r>
            <a:r>
              <a:rPr lang="pl-PL" sz="2000" dirty="0" err="1" smtClean="0"/>
              <a:t>Szkolik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III miejsce Lena Polak</a:t>
            </a:r>
            <a:br>
              <a:rPr lang="pl-PL" sz="2000" dirty="0" smtClean="0"/>
            </a:br>
            <a:r>
              <a:rPr lang="pl-PL" sz="2000" dirty="0" smtClean="0"/>
              <a:t>Wyróżnienie: Marcel Świerzy</a:t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40962" name="Picture 2" descr="Obraz może zawierać: 34 oso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4427984" cy="332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27 lutego 2020 r. odbyło się pasowanie uczniów klasy I na czytelnika biblioteki szkolnej. Uczniowie rozwiązali szereg zadań i odgadywali bajkowe zagadki, które sprawdziły ich znajomość bohaterów baśni i bajek.</a:t>
            </a:r>
            <a:endParaRPr lang="pl-PL" sz="2000" dirty="0"/>
          </a:p>
        </p:txBody>
      </p:sp>
      <p:pic>
        <p:nvPicPr>
          <p:cNvPr id="41986" name="Picture 2" descr="Obraz może zawierać: 1 osoba, siedzi i tab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6240693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 smtClean="0"/>
              <a:t>28 lutego zakończył się w naszej szkole "Tydzień gier towarzyskich". Akcja spotkała się z dużym zainteresowaniem ze strony uczniów, którzy podczas przerw obiadowych, mogli wygodnie usadowić się na miękkich poduchach i w "Kąciku rysownika" rozegrać partię wybranej gry</a:t>
            </a:r>
            <a:endParaRPr lang="pl-PL" sz="2000" dirty="0"/>
          </a:p>
        </p:txBody>
      </p:sp>
      <p:pic>
        <p:nvPicPr>
          <p:cNvPr id="43010" name="Picture 2" descr="Obraz może zawierać: co najmniej jedna osoba, ludzie siedzą, dziecko i bu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976663" cy="448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0" y="332656"/>
            <a:ext cx="7498080" cy="114300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DZIEŃ JĘZYKA OJCZYSTEGO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27 i 28 lutego obchodziliśmy Międzynarodowy Dzień Języka Ojczystego, który jest obchodzony corocznie 21 lutego. Uczniowie wykonali testy uważności, dzięki którym poznali historię naszego języka. </a:t>
            </a:r>
            <a:endParaRPr lang="pl-PL" dirty="0"/>
          </a:p>
        </p:txBody>
      </p:sp>
      <p:pic>
        <p:nvPicPr>
          <p:cNvPr id="6" name="Picture 2" descr="Obraz może zawierać: 1 osoba, siedzi, tabela i w budynk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4764"/>
            <a:ext cx="4697164" cy="352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W środę 3 marca nasza reprezentacja szkolna zdobyła 3 miejsce </a:t>
            </a:r>
            <a:br>
              <a:rPr lang="pl-PL" sz="2000" dirty="0" smtClean="0"/>
            </a:br>
            <a:r>
              <a:rPr lang="pl-PL" sz="2000" dirty="0" smtClean="0"/>
              <a:t>w Powiatowych Zawodach </a:t>
            </a:r>
            <a:r>
              <a:rPr lang="pl-PL" sz="2000" dirty="0" err="1" smtClean="0"/>
              <a:t>Minikoszykówki</a:t>
            </a:r>
            <a:r>
              <a:rPr lang="pl-PL" sz="2000" dirty="0" smtClean="0"/>
              <a:t> w Radzionkowie.</a:t>
            </a:r>
            <a:endParaRPr lang="pl-PL" sz="2000" dirty="0"/>
          </a:p>
        </p:txBody>
      </p:sp>
      <p:pic>
        <p:nvPicPr>
          <p:cNvPr id="45058" name="Picture 2" descr="Obraz może zawierać: tek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401312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WYCIECZKA DO MUZEUM POWSTAŃ ŚLASKICH 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 marcu klasa 7 i 8 wybrała się z wizytą do Muzeum Powstań Śląskich </a:t>
            </a:r>
            <a:br>
              <a:rPr lang="pl-PL" dirty="0" smtClean="0"/>
            </a:br>
            <a:r>
              <a:rPr lang="pl-PL" dirty="0" smtClean="0"/>
              <a:t>w Świętochłowicach. Muzeum to zostało powołane uchwałą Rady Miejskiej</a:t>
            </a:r>
            <a:br>
              <a:rPr lang="pl-PL" dirty="0" smtClean="0"/>
            </a:br>
            <a:r>
              <a:rPr lang="pl-PL" dirty="0" smtClean="0"/>
              <a:t>w Świętochłowicach. W zakresie jego działania znajduje się ochrona wszelkich dóbr dziedzictwa materialnego i niematerialnego,</a:t>
            </a:r>
          </a:p>
          <a:p>
            <a:endParaRPr lang="pl-PL" dirty="0"/>
          </a:p>
        </p:txBody>
      </p:sp>
      <p:pic>
        <p:nvPicPr>
          <p:cNvPr id="6" name="Picture 2" descr="Obraz może zawierać: co najmniej jedna osoba, salon, buty i w budynk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 smtClean="0"/>
              <a:t>6 marca uczniowie klasy 7 i 8 mieli okazję uczestniczyć w warsztatach profilaktycznych dotyczących uzależnień od substancji psychoaktywnych. </a:t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47106" name="Picture 2" descr="Obraz może zawierać: co najmniej jedna osoba, ludzie siedzą, tabela i w budyn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 smtClean="0"/>
              <a:t>6 marca uczniowie klasy 1 i 2 wybrali się na wycieczkę do Ogrodnictwa </a:t>
            </a:r>
            <a:br>
              <a:rPr lang="pl-PL" sz="2000" dirty="0" smtClean="0"/>
            </a:br>
            <a:r>
              <a:rPr lang="pl-PL" sz="2000" dirty="0" smtClean="0"/>
              <a:t>w Świerklańcu. W programie wycieczki była ciekawa prelekcja na temat "Lemur i jego krewni-małpy, </a:t>
            </a:r>
            <a:r>
              <a:rPr lang="pl-PL" sz="2000" dirty="0" err="1" smtClean="0"/>
              <a:t>małpiaki</a:t>
            </a:r>
            <a:r>
              <a:rPr lang="pl-PL" sz="2000" dirty="0" smtClean="0"/>
              <a:t>, lemury", warsztaty plastyczne (lepienie w glinie), zwiedzanie Mini Zoo, karmienie rybek i dużo ruchu w sali zabaw "</a:t>
            </a:r>
            <a:r>
              <a:rPr lang="pl-PL" sz="2000" dirty="0" err="1" smtClean="0"/>
              <a:t>Bawilandia</a:t>
            </a:r>
            <a:r>
              <a:rPr lang="pl-PL" sz="2000" dirty="0" smtClean="0"/>
              <a:t>"</a:t>
            </a:r>
            <a:endParaRPr lang="pl-PL" sz="2000" dirty="0"/>
          </a:p>
        </p:txBody>
      </p:sp>
      <p:pic>
        <p:nvPicPr>
          <p:cNvPr id="48130" name="Picture 2" descr="Obraz może zawierać: 23 oso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396202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Z</a:t>
            </a:r>
            <a:r>
              <a:rPr lang="pl-PL" sz="2000" dirty="0" smtClean="0"/>
              <a:t> okazji Wielkanocy, pracownicy Zespoły Szkolno-Przedszkolnego w Wojsce przekazali zaangażowanym w zdalne nauczanie uczniom i rodzicom </a:t>
            </a:r>
            <a:br>
              <a:rPr lang="pl-PL" sz="2000" dirty="0" smtClean="0"/>
            </a:br>
            <a:r>
              <a:rPr lang="pl-PL" sz="2000" dirty="0" smtClean="0"/>
              <a:t>świąteczne życzenia</a:t>
            </a:r>
            <a:endParaRPr lang="pl-PL" sz="2000" dirty="0"/>
          </a:p>
        </p:txBody>
      </p:sp>
      <p:pic>
        <p:nvPicPr>
          <p:cNvPr id="51202" name="Picture 2" descr="Obraz może zawierać: 14 osó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139246" cy="508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NARODOWY DZIEŃ PAMIĘCI WYKLĘTYCH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3200" dirty="0" smtClean="0"/>
              <a:t>1 marca obchodzimy w Polsce Narodowy Dzień Pamięci Żołnierzy Wyklętych. Z tej okazji uczniowie klasy 6 przygotowali wspaniały, wzruszający apel, który był wyrazem hołdu dla żołnierzy drugiej konspiracji za świadectwo odwagi i przywiązania do tradycji niepodległościowych. W czasie apelu i projekcji filmowych poruszono wiele kwestii dotyczących powojennego podziemia niepodległościowego oraz jego bohaterów, </a:t>
            </a:r>
            <a:br>
              <a:rPr lang="pl-PL" sz="3200" dirty="0" smtClean="0"/>
            </a:br>
            <a:r>
              <a:rPr lang="pl-PL" sz="3200" dirty="0" smtClean="0"/>
              <a:t>ze szczególnym uwzględnieniem patriotycznej postawy Danuty </a:t>
            </a:r>
            <a:r>
              <a:rPr lang="pl-PL" sz="3200" dirty="0" err="1" smtClean="0"/>
              <a:t>Siedzikowny</a:t>
            </a:r>
            <a:r>
              <a:rPr lang="pl-PL" sz="3200" dirty="0" smtClean="0"/>
              <a:t>, czyli Inki.</a:t>
            </a:r>
          </a:p>
          <a:p>
            <a:endParaRPr lang="pl-PL" dirty="0"/>
          </a:p>
        </p:txBody>
      </p:sp>
      <p:pic>
        <p:nvPicPr>
          <p:cNvPr id="6" name="Picture 2" descr="Obraz może zawierać: 1 osoba, stoi i w budynk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42746"/>
            <a:ext cx="4913188" cy="3684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Autofit/>
          </a:bodyPr>
          <a:lstStyle/>
          <a:p>
            <a:r>
              <a:rPr lang="pl-PL" sz="2000" dirty="0" smtClean="0"/>
              <a:t>Dzień Kobiet w naszej szkole uczczony został przez Samorząd Uczniowski.</a:t>
            </a:r>
            <a:br>
              <a:rPr lang="pl-PL" sz="2000" dirty="0" smtClean="0"/>
            </a:br>
            <a:r>
              <a:rPr lang="pl-PL" sz="2000" dirty="0"/>
              <a:t>W</a:t>
            </a:r>
            <a:r>
              <a:rPr lang="pl-PL" sz="2000" dirty="0" smtClean="0"/>
              <a:t>szystkie mniejsze i większe kobiety zostały obdarowane przez chłopców </a:t>
            </a:r>
            <a:br>
              <a:rPr lang="pl-PL" sz="2000" dirty="0" smtClean="0"/>
            </a:br>
            <a:r>
              <a:rPr lang="pl-PL" sz="2000" dirty="0" smtClean="0"/>
              <a:t>i mężczyzn w gronie klasowym. </a:t>
            </a:r>
            <a:endParaRPr lang="pl-PL" sz="2000" dirty="0"/>
          </a:p>
        </p:txBody>
      </p:sp>
      <p:pic>
        <p:nvPicPr>
          <p:cNvPr id="50178" name="Picture 2" descr="Obraz może zawierać: 2 osoby, ludzie stoj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3550636" cy="484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PUZZLOWANIE 2020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 smtClean="0"/>
              <a:t>Bardzo dziękujemy wszystkim, którzy wkręcili się w </a:t>
            </a:r>
            <a:r>
              <a:rPr lang="pl-PL" dirty="0" err="1" smtClean="0"/>
              <a:t>puzzlowanie</a:t>
            </a:r>
            <a:r>
              <a:rPr lang="pl-PL" dirty="0" smtClean="0"/>
              <a:t> i przysłali nam zdjęcia ułożonych przez siebie puzzli.</a:t>
            </a:r>
          </a:p>
          <a:p>
            <a:r>
              <a:rPr lang="pl-PL" dirty="0" smtClean="0"/>
              <a:t>Są to : Werner Faber, Justyna Świerzy, Julia </a:t>
            </a:r>
            <a:r>
              <a:rPr lang="pl-PL" dirty="0" err="1" smtClean="0"/>
              <a:t>Pradelok</a:t>
            </a:r>
            <a:r>
              <a:rPr lang="pl-PL" dirty="0" smtClean="0"/>
              <a:t>, Jakub Wilk                                z rodzeństwem, Weronika Banaś, Kinga Winkler, Nicola Jaworek, Natalia Neumann, Jakub </a:t>
            </a:r>
            <a:r>
              <a:rPr lang="pl-PL" dirty="0" err="1" smtClean="0"/>
              <a:t>Ciągwa</a:t>
            </a:r>
            <a:r>
              <a:rPr lang="pl-PL" dirty="0" smtClean="0"/>
              <a:t>, Karolina Świętek, Marcel Świerzy, Milena i Mariusz Sobel, Julia Jaworek, Paulina Wójcik, Hania </a:t>
            </a:r>
            <a:r>
              <a:rPr lang="pl-PL" dirty="0" err="1" smtClean="0"/>
              <a:t>Busek</a:t>
            </a:r>
            <a:r>
              <a:rPr lang="pl-PL" dirty="0" smtClean="0"/>
              <a:t>, Mateusz Kaszuba, </a:t>
            </a:r>
            <a:r>
              <a:rPr lang="pl-PL" dirty="0" err="1" smtClean="0"/>
              <a:t>DastinSzkolik</a:t>
            </a:r>
            <a:r>
              <a:rPr lang="pl-PL" dirty="0" smtClean="0"/>
              <a:t>, Zosia </a:t>
            </a:r>
            <a:r>
              <a:rPr lang="pl-PL" dirty="0" err="1" smtClean="0"/>
              <a:t>Kwarcińska</a:t>
            </a:r>
            <a:r>
              <a:rPr lang="pl-PL" dirty="0" smtClean="0"/>
              <a:t> z Mamą i … Pani Grażyna Nierychło.</a:t>
            </a:r>
          </a:p>
          <a:p>
            <a:r>
              <a:rPr lang="pl-PL" dirty="0" smtClean="0"/>
              <a:t>Wczoraj odbyło się losowanie obiecanej nagrody – puzzli składających się z 500 elementów. Szczęście uśmiechnęło się do Julki Jaworek. To ją, spośród </a:t>
            </a:r>
            <a:r>
              <a:rPr lang="pl-PL" dirty="0" err="1" smtClean="0"/>
              <a:t>puzzlomaniaków</a:t>
            </a:r>
            <a:r>
              <a:rPr lang="pl-PL" dirty="0" smtClean="0"/>
              <a:t>, wylosowała Pani Monika Ziob.</a:t>
            </a:r>
          </a:p>
          <a:p>
            <a:r>
              <a:rPr lang="pl-PL" dirty="0" smtClean="0"/>
              <a:t>Julce gratulujemy, a wszystkich zachęcamy do układania puzzli na co dzień, bo  mamy nadzieję, że w przyszłym roku mistrzostwa odbędą się już bez przeszkód.</a:t>
            </a:r>
          </a:p>
          <a:p>
            <a:endParaRPr lang="pl-PL" dirty="0"/>
          </a:p>
        </p:txBody>
      </p:sp>
      <p:pic>
        <p:nvPicPr>
          <p:cNvPr id="5" name="Symbol zastępczy zawartości 4" descr="hdimgda96e58ddbdf35bcf0eef8948dfbf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>
                <a:solidFill>
                  <a:schemeClr val="tx1"/>
                </a:solidFill>
              </a:rPr>
              <a:t>„Male </a:t>
            </a:r>
            <a:r>
              <a:rPr lang="pl-PL" sz="4400" dirty="0" err="1" smtClean="0">
                <a:solidFill>
                  <a:schemeClr val="tx1"/>
                </a:solidFill>
              </a:rPr>
              <a:t>das</a:t>
            </a:r>
            <a:r>
              <a:rPr lang="pl-PL" sz="4400" dirty="0" smtClean="0">
                <a:solidFill>
                  <a:schemeClr val="tx1"/>
                </a:solidFill>
              </a:rPr>
              <a:t> </a:t>
            </a:r>
            <a:r>
              <a:rPr lang="pl-PL" sz="4400" dirty="0" err="1" smtClean="0">
                <a:solidFill>
                  <a:schemeClr val="tx1"/>
                </a:solidFill>
              </a:rPr>
              <a:t>Wort</a:t>
            </a:r>
            <a:r>
              <a:rPr lang="pl-PL" sz="4400" dirty="0" smtClean="0">
                <a:solidFill>
                  <a:schemeClr val="tx1"/>
                </a:solidFill>
              </a:rPr>
              <a:t>”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899592" y="1524000"/>
            <a:ext cx="4193616" cy="5001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/>
              <a:t>      Wzięliśmy udział w  Ogólnopolskim Konkursie</a:t>
            </a:r>
            <a:r>
              <a:rPr lang="pl-PL" sz="1800" dirty="0" smtClean="0"/>
              <a:t> </a:t>
            </a:r>
            <a:r>
              <a:rPr lang="pl-PL" sz="1800" dirty="0" smtClean="0"/>
              <a:t>Plastyczno-Językowym „Male </a:t>
            </a:r>
            <a:r>
              <a:rPr lang="pl-PL" sz="1800" dirty="0" err="1" smtClean="0"/>
              <a:t>das</a:t>
            </a:r>
            <a:r>
              <a:rPr lang="pl-PL" sz="1800" dirty="0" smtClean="0"/>
              <a:t> </a:t>
            </a:r>
            <a:r>
              <a:rPr lang="pl-PL" sz="1800" dirty="0" err="1" smtClean="0"/>
              <a:t>Wort</a:t>
            </a:r>
            <a:r>
              <a:rPr lang="pl-PL" sz="1800" dirty="0" smtClean="0"/>
              <a:t> „ którego organizatorem był Zespół Szkolno- Przedszkolny w Boruszowicach adresowany był do uczniów klas I – VIII uczących się języka niemieckiego. Zadanie konkursowe polegało na graficznym przedstawieniu dowolnie wybranego słowa niemieckojęzycznego, tak aby było ono zrozumiałe nawet dla osób nieznających języka niemieckiego. </a:t>
            </a:r>
            <a:r>
              <a:rPr lang="pl-PL" sz="1800" dirty="0" smtClean="0"/>
              <a:t>Nasi </a:t>
            </a:r>
            <a:r>
              <a:rPr lang="pl-PL" sz="1800" dirty="0" smtClean="0"/>
              <a:t>uczniowie tym razem nie otrzymali żadnych wyróżnień jednakże ich </a:t>
            </a:r>
            <a:r>
              <a:rPr lang="pl-PL" sz="1800" dirty="0" smtClean="0"/>
              <a:t>prace cieszą </a:t>
            </a:r>
            <a:r>
              <a:rPr lang="pl-PL" sz="1800" dirty="0" smtClean="0"/>
              <a:t>nie tylko nasze oko. </a:t>
            </a:r>
            <a:endParaRPr lang="pl-PL" sz="1800" dirty="0"/>
          </a:p>
        </p:txBody>
      </p:sp>
      <p:pic>
        <p:nvPicPr>
          <p:cNvPr id="13" name="Symbol zastępczy zawartości 12" descr="hdimg9f6ba4d9c79b34c330926a2be312e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592070"/>
            <a:ext cx="3657600" cy="2527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2700" b="1" dirty="0" smtClean="0">
                <a:solidFill>
                  <a:schemeClr val="tx1"/>
                </a:solidFill>
              </a:rPr>
              <a:t>Przyłączyliśmy </a:t>
            </a:r>
            <a:r>
              <a:rPr lang="pl-PL" sz="2700" b="1" dirty="0" smtClean="0">
                <a:solidFill>
                  <a:schemeClr val="tx1"/>
                </a:solidFill>
              </a:rPr>
              <a:t>się  do akcji #</a:t>
            </a:r>
            <a:r>
              <a:rPr lang="pl-PL" sz="2700" b="1" dirty="0" err="1" smtClean="0">
                <a:solidFill>
                  <a:schemeClr val="tx1"/>
                </a:solidFill>
              </a:rPr>
              <a:t>mojaflaga</a:t>
            </a:r>
            <a:r>
              <a:rPr lang="pl-PL" sz="2700" b="1" dirty="0" smtClean="0">
                <a:solidFill>
                  <a:schemeClr val="tx1"/>
                </a:solidFill>
              </a:rPr>
              <a:t> </a:t>
            </a:r>
            <a:r>
              <a:rPr lang="pl-PL" sz="2700" dirty="0" smtClean="0">
                <a:solidFill>
                  <a:schemeClr val="tx1"/>
                </a:solidFill>
              </a:rPr>
              <a:t>organizowanej z okazji </a:t>
            </a:r>
            <a:r>
              <a:rPr lang="pl-PL" sz="2700" b="1" dirty="0" smtClean="0">
                <a:solidFill>
                  <a:schemeClr val="tx1"/>
                </a:solidFill>
              </a:rPr>
              <a:t>Dnia Flagi Rzeczypospolitej </a:t>
            </a:r>
            <a:r>
              <a:rPr lang="pl-PL" sz="2700" b="1" dirty="0" smtClean="0">
                <a:solidFill>
                  <a:schemeClr val="tx1"/>
                </a:solidFill>
              </a:rPr>
              <a:t>Polskiej</a:t>
            </a:r>
            <a:r>
              <a:rPr lang="pl-PL" sz="3200" b="1" dirty="0" smtClean="0">
                <a:solidFill>
                  <a:schemeClr val="tx1"/>
                </a:solidFill>
              </a:rPr>
              <a:t> 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dirty="0" smtClean="0"/>
              <a:t> 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smtClean="0"/>
              <a:t>Twój dom</a:t>
            </a:r>
            <a:r>
              <a:rPr lang="pl-PL" b="1" dirty="0" smtClean="0"/>
              <a:t>” Wanda Chotomska</a:t>
            </a:r>
            <a:endParaRPr lang="pl-PL" dirty="0" smtClean="0"/>
          </a:p>
          <a:p>
            <a:r>
              <a:rPr lang="pl-PL" dirty="0" smtClean="0"/>
              <a:t>Jest w każdym naszym słowie</a:t>
            </a:r>
          </a:p>
          <a:p>
            <a:r>
              <a:rPr lang="pl-PL" dirty="0" smtClean="0"/>
              <a:t>,a słowa są najprostsze</a:t>
            </a:r>
          </a:p>
          <a:p>
            <a:r>
              <a:rPr lang="pl-PL" dirty="0" smtClean="0"/>
              <a:t>–chleb, mama, dom gościnny</a:t>
            </a:r>
          </a:p>
          <a:p>
            <a:r>
              <a:rPr lang="pl-PL" dirty="0" smtClean="0"/>
              <a:t>i Wisła, i Mazowsze.</a:t>
            </a:r>
          </a:p>
          <a:p>
            <a:r>
              <a:rPr lang="pl-PL" dirty="0" smtClean="0"/>
              <a:t>I jest w czerwieni maków,</a:t>
            </a:r>
          </a:p>
          <a:p>
            <a:r>
              <a:rPr lang="pl-PL" dirty="0" smtClean="0"/>
              <a:t>i w białych kwiatach wiśni,</a:t>
            </a:r>
          </a:p>
          <a:p>
            <a:r>
              <a:rPr lang="pl-PL" dirty="0" smtClean="0"/>
              <a:t>w piosenkach wszystkich ptaków</a:t>
            </a:r>
          </a:p>
          <a:p>
            <a:r>
              <a:rPr lang="pl-PL" dirty="0" smtClean="0"/>
              <a:t>i w każdej naszej myśli.</a:t>
            </a:r>
          </a:p>
          <a:p>
            <a:r>
              <a:rPr lang="pl-PL" dirty="0" smtClean="0"/>
              <a:t>W mazurku chopinowskim,</a:t>
            </a:r>
          </a:p>
          <a:p>
            <a:r>
              <a:rPr lang="pl-PL" dirty="0" smtClean="0"/>
              <a:t>i w czarnym węglu Śląska,</a:t>
            </a:r>
          </a:p>
          <a:p>
            <a:r>
              <a:rPr lang="pl-PL" dirty="0" smtClean="0"/>
              <a:t>i tu, gdzie serce mówi,</a:t>
            </a:r>
          </a:p>
          <a:p>
            <a:r>
              <a:rPr lang="pl-PL" dirty="0" smtClean="0"/>
              <a:t>że to jest właśnie Polska.</a:t>
            </a:r>
            <a:endParaRPr lang="pl-PL" dirty="0"/>
          </a:p>
        </p:txBody>
      </p:sp>
      <p:pic>
        <p:nvPicPr>
          <p:cNvPr id="5" name="Symbol zastępczy zawartości 4" descr="hdimg8c7a7e7052bbcb4203753c2c7a4cc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420888"/>
            <a:ext cx="3657600" cy="27432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ŚWIĘTA </a:t>
            </a:r>
            <a:r>
              <a:rPr lang="pl-PL" dirty="0" smtClean="0"/>
              <a:t>MAJOWE</a:t>
            </a:r>
            <a:br>
              <a:rPr lang="pl-PL" dirty="0" smtClean="0"/>
            </a:br>
            <a:endParaRPr lang="pl-PL" sz="3100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 descr="hdimge2299c81afb73c15ad31d422f1e8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24000"/>
            <a:ext cx="4104456" cy="466407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b="1" dirty="0" smtClean="0"/>
          </a:p>
          <a:p>
            <a:r>
              <a:rPr lang="pl-PL" dirty="0" smtClean="0"/>
              <a:t>. 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</a:t>
            </a:r>
            <a:r>
              <a:rPr lang="pl-PL" dirty="0" err="1" smtClean="0"/>
              <a:t>Spaß</a:t>
            </a:r>
            <a:r>
              <a:rPr lang="pl-PL" dirty="0" smtClean="0"/>
              <a:t> – </a:t>
            </a:r>
            <a:r>
              <a:rPr lang="pl-PL" dirty="0" err="1" smtClean="0"/>
              <a:t>fun</a:t>
            </a:r>
            <a:r>
              <a:rPr lang="pl-PL" dirty="0" smtClean="0"/>
              <a:t> – </a:t>
            </a:r>
            <a:r>
              <a:rPr lang="pl-PL" dirty="0" err="1" smtClean="0"/>
              <a:t>diversión</a:t>
            </a:r>
            <a:r>
              <a:rPr lang="pl-PL" dirty="0" smtClean="0"/>
              <a:t>” 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539552" y="1524000"/>
            <a:ext cx="4553656" cy="466344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Miło nam poinformować, iż uczennice Karolina Świętek (kl. II) oraz Hanna </a:t>
            </a:r>
            <a:r>
              <a:rPr lang="pl-PL" dirty="0" err="1" smtClean="0"/>
              <a:t>Busek</a:t>
            </a:r>
            <a:r>
              <a:rPr lang="pl-PL" dirty="0" smtClean="0"/>
              <a:t> (kl. V) przechodzą do gali finałowej konkursu "Mamo, to dla Ciebie!". Organizatorem konkursu jest PSNJN </a:t>
            </a:r>
            <a:r>
              <a:rPr lang="pl-PL" dirty="0" err="1" smtClean="0"/>
              <a:t>Odsział</a:t>
            </a:r>
            <a:r>
              <a:rPr lang="pl-PL" dirty="0" smtClean="0"/>
              <a:t> w Katowicach</a:t>
            </a:r>
          </a:p>
          <a:p>
            <a:r>
              <a:rPr lang="pl-PL" dirty="0" smtClean="0"/>
              <a:t>III Międzyszkolny Konkurs Artystyczno-Językowy „</a:t>
            </a:r>
            <a:r>
              <a:rPr lang="pl-PL" dirty="0" err="1" smtClean="0"/>
              <a:t>Spaß</a:t>
            </a:r>
            <a:r>
              <a:rPr lang="pl-PL" dirty="0" smtClean="0"/>
              <a:t> – </a:t>
            </a:r>
            <a:r>
              <a:rPr lang="pl-PL" dirty="0" err="1" smtClean="0"/>
              <a:t>fun</a:t>
            </a:r>
            <a:r>
              <a:rPr lang="pl-PL" dirty="0" smtClean="0"/>
              <a:t> – </a:t>
            </a:r>
            <a:r>
              <a:rPr lang="pl-PL" dirty="0" err="1" smtClean="0"/>
              <a:t>diversión</a:t>
            </a:r>
            <a:r>
              <a:rPr lang="pl-PL" dirty="0" smtClean="0"/>
              <a:t>” </a:t>
            </a:r>
            <a:endParaRPr lang="pl-PL" dirty="0"/>
          </a:p>
        </p:txBody>
      </p:sp>
      <p:pic>
        <p:nvPicPr>
          <p:cNvPr id="10" name="Symbol zastępczy zawartości 9" descr="hdimgc43e029d90361d52fe77bf9c1c555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858394" cy="4089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55576" y="274320"/>
            <a:ext cx="8178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</a:rPr>
              <a:t>Dzień </a:t>
            </a:r>
            <a:r>
              <a:rPr lang="pl-PL" sz="4400" b="1" dirty="0" smtClean="0">
                <a:solidFill>
                  <a:schemeClr val="tx1"/>
                </a:solidFill>
              </a:rPr>
              <a:t>Języków Obcych pod tytułem </a:t>
            </a:r>
            <a:r>
              <a:rPr lang="pl-PL" sz="4400" b="1" dirty="0" smtClean="0">
                <a:solidFill>
                  <a:schemeClr val="tx1"/>
                </a:solidFill>
              </a:rPr>
              <a:t>„Europa </a:t>
            </a:r>
            <a:r>
              <a:rPr lang="pl-PL" sz="4400" b="1" dirty="0" smtClean="0">
                <a:solidFill>
                  <a:schemeClr val="tx1"/>
                </a:solidFill>
              </a:rPr>
              <a:t>i my”.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67544" y="1524000"/>
            <a:ext cx="4625664" cy="4663440"/>
          </a:xfrm>
        </p:spPr>
        <p:txBody>
          <a:bodyPr>
            <a:noAutofit/>
          </a:bodyPr>
          <a:lstStyle/>
          <a:p>
            <a:r>
              <a:rPr lang="pl-PL" sz="1800" dirty="0" smtClean="0"/>
              <a:t>W piątek, 22 maja 2020, obchodziliśmy w naszej szkole Dzień Języków Obcych pod tytułem „ Europa i my”.</a:t>
            </a:r>
            <a:br>
              <a:rPr lang="pl-PL" sz="1800" dirty="0" smtClean="0"/>
            </a:br>
            <a:r>
              <a:rPr lang="pl-PL" sz="1800" dirty="0" smtClean="0"/>
              <a:t>Każda klasa dostała indywidualne zadanie.</a:t>
            </a:r>
            <a:br>
              <a:rPr lang="pl-PL" sz="1800" dirty="0" smtClean="0"/>
            </a:br>
            <a:r>
              <a:rPr lang="pl-PL" sz="1800" dirty="0" smtClean="0"/>
              <a:t>Klasa I </a:t>
            </a:r>
            <a:r>
              <a:rPr lang="pl-PL" sz="1800" dirty="0" err="1" smtClean="0"/>
              <a:t>i</a:t>
            </a:r>
            <a:r>
              <a:rPr lang="pl-PL" sz="1800" dirty="0" smtClean="0"/>
              <a:t> IV  grała w gry i zabawy </a:t>
            </a:r>
            <a:r>
              <a:rPr lang="pl-PL" sz="1800" dirty="0" err="1" smtClean="0"/>
              <a:t>on-line</a:t>
            </a:r>
            <a:r>
              <a:rPr lang="pl-PL" sz="1800" dirty="0" smtClean="0"/>
              <a:t> w języku angielskim, szlifując swoje umiejętności.</a:t>
            </a:r>
            <a:br>
              <a:rPr lang="pl-PL" sz="1800" dirty="0" smtClean="0"/>
            </a:br>
            <a:r>
              <a:rPr lang="pl-PL" sz="1800" dirty="0" smtClean="0"/>
              <a:t>Klasa II miała za zadanie stworzenie słownika obrazkowego na temat „Moje śniadanie” w języku niemieckim i angielskim.</a:t>
            </a:r>
            <a:br>
              <a:rPr lang="pl-PL" sz="1800" dirty="0" smtClean="0"/>
            </a:br>
            <a:r>
              <a:rPr lang="pl-PL" sz="1800" dirty="0" smtClean="0"/>
              <a:t>Natomiast klasa III musiała rysować obraz wykorzystując kształt wybranego państwa europejskiego. Uczniowie wykazali się w tym zadaniu niezwykłą wyobraźnią.</a:t>
            </a:r>
            <a:br>
              <a:rPr lang="pl-PL" sz="1800" dirty="0" smtClean="0"/>
            </a:br>
            <a:r>
              <a:rPr lang="pl-PL" sz="1800" dirty="0" smtClean="0"/>
              <a:t>Klasa V zanurzyła się w temacie reklamy jednego polskiego produktu w języku angielskim lub niemieckim. To bardzo kreatywne zadanie.</a:t>
            </a:r>
            <a:endParaRPr lang="pl-PL" sz="18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Klasa VI natomiast zajmowała się geografią. Uczniowie, wykorzystując mapę świata oraz wyszukując informacje w </a:t>
            </a:r>
            <a:r>
              <a:rPr lang="pl-PL" dirty="0" err="1" smtClean="0"/>
              <a:t>internecie</a:t>
            </a:r>
            <a:r>
              <a:rPr lang="pl-PL" dirty="0" smtClean="0"/>
              <a:t> musieli uzupełnić swego rodzaju „</a:t>
            </a:r>
            <a:r>
              <a:rPr lang="pl-PL" dirty="0" err="1" smtClean="0"/>
              <a:t>portfolio</a:t>
            </a:r>
            <a:r>
              <a:rPr lang="pl-PL" dirty="0" smtClean="0"/>
              <a:t>” podanych krajów. Dzięki temu dowiedzieli się nie tylko, gdzie leży dany kraj, ale także kto znany z niego pochodzi.</a:t>
            </a:r>
            <a:br>
              <a:rPr lang="pl-PL" dirty="0" smtClean="0"/>
            </a:br>
            <a:r>
              <a:rPr lang="pl-PL" dirty="0" smtClean="0"/>
              <a:t>Klasa VII była jedyną klasą z zajęciami po włosku. Tworzyli prezentację o pięknych Włoszech.</a:t>
            </a:r>
            <a:br>
              <a:rPr lang="pl-PL" dirty="0" smtClean="0"/>
            </a:br>
            <a:r>
              <a:rPr lang="pl-PL" dirty="0" smtClean="0"/>
              <a:t>A klasa VIII przebierała się w postaci państw Europy – ciekawe, czy odgadniecie, o jakie kraje chodziło ;-)</a:t>
            </a:r>
          </a:p>
          <a:p>
            <a:r>
              <a:rPr lang="pl-PL" dirty="0" smtClean="0"/>
              <a:t>Mamy nadzieję, że bawiliście się dobrze i miło  wspominacie ten dzień.</a:t>
            </a:r>
            <a:br>
              <a:rPr lang="pl-PL" dirty="0" smtClean="0"/>
            </a:br>
            <a:r>
              <a:rPr lang="pl-PL" dirty="0" smtClean="0"/>
              <a:t>Dziękujemy wszystkim uczniom oraz ich rodzicom za zaangażowanie się w obchody tego lingwistycznego święta.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hdimgd428d083b09c870658e49d926328b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4553148" cy="4043922"/>
          </a:xfrm>
        </p:spPr>
      </p:pic>
      <p:pic>
        <p:nvPicPr>
          <p:cNvPr id="7" name="Symbol zastępczy zawartości 6" descr="hdimgd8aa2ac32586214fe01570816e53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5262" y="548680"/>
            <a:ext cx="3172159" cy="5639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476672"/>
            <a:ext cx="7632848" cy="5710768"/>
          </a:xfrm>
        </p:spPr>
        <p:txBody>
          <a:bodyPr>
            <a:normAutofit/>
          </a:bodyPr>
          <a:lstStyle/>
          <a:p>
            <a:endParaRPr lang="pl-PL" sz="3200" dirty="0" smtClean="0"/>
          </a:p>
          <a:p>
            <a:r>
              <a:rPr lang="pl-PL" sz="3200" dirty="0" smtClean="0"/>
              <a:t>Zorganizowaliśmy </a:t>
            </a:r>
            <a:r>
              <a:rPr lang="pl-PL" sz="3200" dirty="0" smtClean="0"/>
              <a:t> </a:t>
            </a:r>
            <a:r>
              <a:rPr lang="pl-PL" sz="3200" b="1" dirty="0" smtClean="0"/>
              <a:t>I </a:t>
            </a:r>
            <a:r>
              <a:rPr lang="pl-PL" sz="3200" b="1" dirty="0" smtClean="0"/>
              <a:t>Powiatowy Konkurs Językowy </a:t>
            </a:r>
            <a:r>
              <a:rPr lang="pl-PL" sz="3200" b="1" dirty="0" smtClean="0"/>
              <a:t>„Mistrz języka polskiego 2020”.    </a:t>
            </a:r>
            <a:r>
              <a:rPr lang="pl-PL" sz="3200" dirty="0" smtClean="0"/>
              <a:t>W organizowanym przez naszą szkołę konkursie wzięło udział </a:t>
            </a:r>
            <a:r>
              <a:rPr lang="pl-PL" sz="3200" dirty="0" smtClean="0"/>
              <a:t>łącznie</a:t>
            </a:r>
            <a:r>
              <a:rPr lang="pl-PL" sz="3200" b="1" dirty="0" smtClean="0"/>
              <a:t> 50 uczniów </a:t>
            </a:r>
            <a:r>
              <a:rPr lang="pl-PL" sz="3200" dirty="0" smtClean="0"/>
              <a:t>z całego powiatu tarnogórskiego.  W kategorii klas V - VI -</a:t>
            </a:r>
            <a:r>
              <a:rPr lang="pl-PL" sz="3200" b="1" dirty="0" smtClean="0"/>
              <a:t> 27 uczestników</a:t>
            </a:r>
            <a:r>
              <a:rPr lang="pl-PL" sz="3200" dirty="0" smtClean="0"/>
              <a:t>, natomiast w kategorii klas VII - VIII - </a:t>
            </a:r>
            <a:r>
              <a:rPr lang="pl-PL" sz="3200" b="1" dirty="0" smtClean="0"/>
              <a:t>23.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 smtClean="0"/>
              <a:t>Zespół Szkolno-Przedszkolny w Wojsce przyłączył się do akcji #ZOSTANWDOMU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20486" name="Picture 6" descr="https://cloud2j.edupage.org/cloud?z%3AM%2B9wxubZwgghbGNVLJvJTLlhorUix%2BxKG5DMbtDlA%2FTR15wg7HT10fFArcKFm%2BQM7z2mqihP0uxY8zCa8MfAOg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880320" cy="3927710"/>
          </a:xfrm>
          <a:prstGeom prst="rect">
            <a:avLst/>
          </a:prstGeom>
          <a:noFill/>
        </p:spPr>
      </p:pic>
      <p:pic>
        <p:nvPicPr>
          <p:cNvPr id="20488" name="Picture 8" descr="https://cloud6j.edupage.org/cloud?z%3AJV0TLP8Ub921SZJ7m8zum7BqLfXDHQ4tEKrufes97LLWI4%2FJyzRiKI6lZpEnFIxeiQ5QguYN9g1sVQFP2dF0kg%3D%3D"/>
          <p:cNvPicPr>
            <a:picLocks noChangeAspect="1" noChangeArrowheads="1"/>
          </p:cNvPicPr>
          <p:nvPr/>
        </p:nvPicPr>
        <p:blipFill>
          <a:blip r:embed="rId3" cstate="print"/>
          <a:srcRect l="3780" t="9745" b="13681"/>
          <a:stretch>
            <a:fillRect/>
          </a:stretch>
        </p:blipFill>
        <p:spPr bwMode="auto">
          <a:xfrm>
            <a:off x="3493485" y="1196752"/>
            <a:ext cx="539899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404664"/>
            <a:ext cx="7096832" cy="57827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 8 </a:t>
            </a:r>
            <a:r>
              <a:rPr lang="pl-PL" dirty="0" smtClean="0"/>
              <a:t>maja w klasie 3 odbył </a:t>
            </a:r>
            <a:r>
              <a:rPr lang="pl-PL" dirty="0" smtClean="0"/>
              <a:t>się</a:t>
            </a:r>
          </a:p>
          <a:p>
            <a:pPr algn="ctr">
              <a:buNone/>
            </a:pPr>
            <a:r>
              <a:rPr lang="pl-PL" dirty="0" smtClean="0"/>
              <a:t> </a:t>
            </a:r>
            <a:r>
              <a:rPr lang="pl-PL" b="1" dirty="0" smtClean="0"/>
              <a:t>Dzień ŁAMAŃCÓW językowych. </a:t>
            </a:r>
          </a:p>
          <a:p>
            <a:pPr algn="ctr">
              <a:buNone/>
            </a:pPr>
            <a:r>
              <a:rPr lang="pl-PL" dirty="0" smtClean="0"/>
              <a:t>Uczniowie </a:t>
            </a:r>
            <a:r>
              <a:rPr lang="pl-PL" dirty="0" smtClean="0"/>
              <a:t>w ramach lekcji o filmie mogli poczuć się jak prawdziwi aktorzy, którym nie zawsze łatwo wypowiadać trudne role. W ramach ćwiczeń czytali treści trudnych wierszyków - prawdziwych </a:t>
            </a:r>
            <a:r>
              <a:rPr lang="pl-PL" dirty="0" smtClean="0"/>
              <a:t>łamańców </a:t>
            </a:r>
            <a:r>
              <a:rPr lang="pl-PL" dirty="0" smtClean="0"/>
              <a:t>języka. 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100 rocznica urodzin Jana Pawła II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Z okazji obchodów 100 rocznicy urodzin Karola Wojtyły obchodzimy w naszej szkole dzień poświęcony pamięci tej niesamowitej postaci. „Nie bójcie się kroczyć drogą świętości” tak mawiał nasz wielki rodak</a:t>
            </a:r>
            <a:r>
              <a:rPr lang="pl-PL" dirty="0" smtClean="0"/>
              <a:t>. W tym dniu zaprosiliśmy wszystkich </a:t>
            </a:r>
            <a:r>
              <a:rPr lang="pl-PL" dirty="0" smtClean="0"/>
              <a:t>na wirtualne spotkanie poprzez przygotowane prezentacje.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Z tej okazji zorganizowano również konkursy.</a:t>
            </a:r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Europejski Dzień Śniadania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(24.04) </a:t>
            </a:r>
            <a:r>
              <a:rPr lang="pl-PL" dirty="0" smtClean="0"/>
              <a:t>obchodziliśmy Europejski </a:t>
            </a:r>
            <a:r>
              <a:rPr lang="pl-PL" dirty="0" smtClean="0"/>
              <a:t>Dzień Śniadania</a:t>
            </a:r>
            <a:r>
              <a:rPr lang="pl-PL" dirty="0" smtClean="0"/>
              <a:t>?</a:t>
            </a:r>
            <a:endParaRPr lang="pl-PL" dirty="0" smtClean="0"/>
          </a:p>
          <a:p>
            <a:r>
              <a:rPr lang="pl-PL" dirty="0" smtClean="0"/>
              <a:t>Organizowany </a:t>
            </a:r>
            <a:r>
              <a:rPr lang="pl-PL" dirty="0" smtClean="0"/>
              <a:t>był pod </a:t>
            </a:r>
            <a:r>
              <a:rPr lang="pl-PL" dirty="0" smtClean="0"/>
              <a:t>hasłem "Znajdź czas na śniadanie" (ang. Make time for </a:t>
            </a:r>
            <a:r>
              <a:rPr lang="pl-PL" dirty="0" err="1" smtClean="0"/>
              <a:t>breakfast</a:t>
            </a:r>
            <a:r>
              <a:rPr lang="pl-PL" dirty="0" smtClean="0"/>
              <a:t>).</a:t>
            </a:r>
          </a:p>
          <a:p>
            <a:r>
              <a:rPr lang="pl-PL" dirty="0" smtClean="0"/>
              <a:t>Uczniowie naszej szkoły wzięli udział w “</a:t>
            </a:r>
            <a:r>
              <a:rPr lang="pl-PL" dirty="0" err="1" smtClean="0"/>
              <a:t>Breakfast</a:t>
            </a:r>
            <a:r>
              <a:rPr lang="pl-PL" dirty="0" smtClean="0"/>
              <a:t> </a:t>
            </a:r>
            <a:r>
              <a:rPr lang="pl-PL" dirty="0" smtClean="0"/>
              <a:t>challenge”. </a:t>
            </a:r>
          </a:p>
          <a:p>
            <a:pPr>
              <a:buNone/>
            </a:pP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NASZE OSIAGNIĘCIA W II EMESTRZE ROKU SZKOLNEGO 2019-2020  </a:t>
            </a:r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Gminny Turniej Tenisa Stołowego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 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 Boruszowicach 21 lutego 2020r.odbył się Gminny Turniej Tenisa Stołowego. Rozgrywki odbywały się w dwóch kategoriach wiekowych: klas IV-VI oraz kl. VII- VIII.</a:t>
            </a:r>
          </a:p>
          <a:p>
            <a:r>
              <a:rPr lang="pl-PL" dirty="0" smtClean="0"/>
              <a:t>- w kategorii klas IV - VI - reprezentacja</a:t>
            </a:r>
            <a:r>
              <a:rPr lang="pl-PL" b="1" dirty="0" smtClean="0"/>
              <a:t> dziewczyn zajęła I miejsce</a:t>
            </a:r>
            <a:r>
              <a:rPr lang="pl-PL" dirty="0" smtClean="0"/>
              <a:t>,</a:t>
            </a:r>
          </a:p>
          <a:p>
            <a:r>
              <a:rPr lang="pl-PL" dirty="0" smtClean="0"/>
              <a:t>- w kategorii klas IV - VI - reprezentacja </a:t>
            </a:r>
            <a:r>
              <a:rPr lang="pl-PL" b="1" dirty="0" smtClean="0"/>
              <a:t>chłopców zdobyła II miejsce</a:t>
            </a:r>
            <a:endParaRPr lang="pl-PL" dirty="0" smtClean="0"/>
          </a:p>
          <a:p>
            <a:r>
              <a:rPr lang="pl-PL" dirty="0" smtClean="0"/>
              <a:t>- w kategorii klas VII - VIII - reprezentacja </a:t>
            </a:r>
            <a:r>
              <a:rPr lang="pl-PL" b="1" dirty="0" smtClean="0"/>
              <a:t>dziewcząt wywalczyła III miejsce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XX Międzyszkolny Konkurs Recytatorski</a:t>
            </a:r>
            <a:br>
              <a:rPr lang="pl-PL" b="0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21 lutego 2020r. uczestnicy naszej szkoły wzięli udział w </a:t>
            </a:r>
            <a:r>
              <a:rPr lang="pl-PL" b="1" dirty="0" smtClean="0"/>
              <a:t>XX Międzyszkolnym Konkursie Recytatorskim</a:t>
            </a:r>
            <a:r>
              <a:rPr lang="pl-PL" dirty="0" smtClean="0"/>
              <a:t> organizowanym przez GOK w Tworogu, ZSP im. Jana Pawła II w Boruszowicach oraz SP w Tworogu.</a:t>
            </a:r>
          </a:p>
          <a:p>
            <a:r>
              <a:rPr lang="pl-PL" b="1" dirty="0" smtClean="0"/>
              <a:t>- I miejsce zdobyła Maja Grzybek (kl.1)</a:t>
            </a:r>
            <a:endParaRPr lang="pl-PL" dirty="0" smtClean="0"/>
          </a:p>
          <a:p>
            <a:r>
              <a:rPr lang="pl-PL" b="1" dirty="0" smtClean="0"/>
              <a:t>- III miejsce zdobył Błażej Płonka. (kl.3)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4018384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pl-PL" sz="3600" dirty="0" smtClean="0"/>
              <a:t>4 marca 2020r.  nasza reprezentacja szkolna zdobyła </a:t>
            </a:r>
            <a:r>
              <a:rPr lang="pl-PL" sz="3600" b="1" dirty="0" smtClean="0"/>
              <a:t>III miejsce                        w Powiatowych Zawodach </a:t>
            </a:r>
            <a:r>
              <a:rPr lang="pl-PL" sz="3600" b="1" dirty="0" err="1" smtClean="0"/>
              <a:t>Minikoszykówki</a:t>
            </a:r>
            <a:r>
              <a:rPr lang="pl-PL" sz="3600" dirty="0" smtClean="0"/>
              <a:t> w Radzionkowie.</a:t>
            </a:r>
            <a:endParaRPr lang="pl-PL" sz="3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chemeClr val="tx1"/>
                </a:solidFill>
              </a:rPr>
              <a:t/>
            </a:r>
            <a:br>
              <a:rPr lang="pl-PL" sz="2700" b="1" dirty="0" smtClean="0">
                <a:solidFill>
                  <a:schemeClr val="tx1"/>
                </a:solidFill>
              </a:rPr>
            </a:br>
            <a:r>
              <a:rPr lang="pl-PL" sz="2700" b="1" dirty="0" smtClean="0">
                <a:solidFill>
                  <a:schemeClr val="tx1"/>
                </a:solidFill>
              </a:rPr>
              <a:t>I </a:t>
            </a:r>
            <a:r>
              <a:rPr lang="pl-PL" sz="2700" b="1" dirty="0" smtClean="0">
                <a:solidFill>
                  <a:schemeClr val="tx1"/>
                </a:solidFill>
              </a:rPr>
              <a:t>Powiatowy Konkurs Językowy dla szkół podstawowych „Mistrz języka polskiego 2020”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3800" b="1" dirty="0" smtClean="0"/>
              <a:t>Kategoria V-VI</a:t>
            </a:r>
            <a:endParaRPr lang="pl-PL" sz="3800" dirty="0" smtClean="0"/>
          </a:p>
          <a:p>
            <a:r>
              <a:rPr lang="pl-PL" sz="3800" dirty="0" smtClean="0">
                <a:solidFill>
                  <a:srgbClr val="FF0000"/>
                </a:solidFill>
              </a:rPr>
              <a:t>III </a:t>
            </a:r>
            <a:r>
              <a:rPr lang="pl-PL" sz="3800" dirty="0" smtClean="0">
                <a:solidFill>
                  <a:srgbClr val="FF0000"/>
                </a:solidFill>
              </a:rPr>
              <a:t>miejsce – </a:t>
            </a:r>
            <a:r>
              <a:rPr lang="pl-PL" sz="3800" b="1" dirty="0" smtClean="0">
                <a:solidFill>
                  <a:srgbClr val="FF0000"/>
                </a:solidFill>
              </a:rPr>
              <a:t>Dominik Winkler </a:t>
            </a:r>
            <a:r>
              <a:rPr lang="pl-PL" sz="3800" dirty="0" smtClean="0">
                <a:solidFill>
                  <a:srgbClr val="FF0000"/>
                </a:solidFill>
              </a:rPr>
              <a:t>(Zespół Szkolno-Przedszkolny w </a:t>
            </a:r>
            <a:r>
              <a:rPr lang="pl-PL" sz="3800" dirty="0" err="1" smtClean="0">
                <a:solidFill>
                  <a:srgbClr val="FF0000"/>
                </a:solidFill>
              </a:rPr>
              <a:t>Wojsce</a:t>
            </a:r>
            <a:r>
              <a:rPr lang="pl-PL" sz="3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pl-PL" sz="3800" dirty="0" smtClean="0"/>
              <a:t> </a:t>
            </a:r>
          </a:p>
          <a:p>
            <a:r>
              <a:rPr lang="pl-PL" sz="3800" b="1" dirty="0" smtClean="0"/>
              <a:t>Kategoria VII-VIII</a:t>
            </a:r>
            <a:endParaRPr lang="pl-PL" sz="3800" dirty="0" smtClean="0"/>
          </a:p>
          <a:p>
            <a:r>
              <a:rPr lang="pl-PL" sz="3800" dirty="0" smtClean="0">
                <a:solidFill>
                  <a:srgbClr val="FF0000"/>
                </a:solidFill>
              </a:rPr>
              <a:t>II </a:t>
            </a:r>
            <a:r>
              <a:rPr lang="pl-PL" sz="3800" dirty="0" smtClean="0">
                <a:solidFill>
                  <a:srgbClr val="FF0000"/>
                </a:solidFill>
              </a:rPr>
              <a:t>miejsce – </a:t>
            </a:r>
            <a:r>
              <a:rPr lang="pl-PL" sz="3800" b="1" dirty="0" smtClean="0">
                <a:solidFill>
                  <a:srgbClr val="FF0000"/>
                </a:solidFill>
              </a:rPr>
              <a:t>Marta Świerk</a:t>
            </a:r>
            <a:r>
              <a:rPr lang="pl-PL" sz="3800" dirty="0" smtClean="0">
                <a:solidFill>
                  <a:srgbClr val="FF0000"/>
                </a:solidFill>
              </a:rPr>
              <a:t> (Zespół Szkolno-Przedszkolny w </a:t>
            </a:r>
            <a:r>
              <a:rPr lang="pl-PL" sz="3800" dirty="0" err="1" smtClean="0">
                <a:solidFill>
                  <a:srgbClr val="FF0000"/>
                </a:solidFill>
              </a:rPr>
              <a:t>Wojsce</a:t>
            </a:r>
            <a:r>
              <a:rPr lang="pl-PL" sz="3800" dirty="0" smtClean="0">
                <a:solidFill>
                  <a:srgbClr val="FF0000"/>
                </a:solidFill>
              </a:rPr>
              <a:t>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Międzynarodowy Konkurs "Kangur Matematyczny"</a:t>
            </a:r>
            <a:br>
              <a:rPr lang="pl-PL" b="0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W czerwcu uczniowie </a:t>
            </a:r>
            <a:r>
              <a:rPr lang="pl-PL" dirty="0" smtClean="0"/>
              <a:t>naszej szkoły brali udział w Międzynarodowym Konkursie Matematycznym „Kangur Matematyczny”.</a:t>
            </a:r>
          </a:p>
          <a:p>
            <a:r>
              <a:rPr lang="pl-PL" dirty="0" smtClean="0"/>
              <a:t>Znamy już wyniki!</a:t>
            </a:r>
          </a:p>
          <a:p>
            <a:r>
              <a:rPr lang="pl-PL" dirty="0" smtClean="0"/>
              <a:t>Z przyjemnością zawiadamiamy, iż:</a:t>
            </a:r>
          </a:p>
          <a:p>
            <a:r>
              <a:rPr lang="pl-PL" dirty="0" smtClean="0"/>
              <a:t>w kategorii  „Żaczek” </a:t>
            </a:r>
            <a:r>
              <a:rPr lang="pl-PL" b="1" dirty="0" smtClean="0"/>
              <a:t>Igor </a:t>
            </a:r>
            <a:r>
              <a:rPr lang="pl-PL" b="1" dirty="0" err="1" smtClean="0"/>
              <a:t>Bykalski</a:t>
            </a:r>
            <a:r>
              <a:rPr lang="pl-PL" dirty="0" smtClean="0"/>
              <a:t> zajął </a:t>
            </a:r>
            <a:r>
              <a:rPr lang="pl-PL" b="1" dirty="0" smtClean="0"/>
              <a:t>I miejsce</a:t>
            </a:r>
            <a:r>
              <a:rPr lang="pl-PL" dirty="0" smtClean="0"/>
              <a:t> w regionie, a Karolina Świętek VI miejsce w regionie.</a:t>
            </a:r>
          </a:p>
          <a:p>
            <a:r>
              <a:rPr lang="pl-PL" dirty="0" smtClean="0"/>
              <a:t>w kategorii “Maluch” wyróżnienie dla Anastazji </a:t>
            </a:r>
            <a:r>
              <a:rPr lang="pl-PL" dirty="0" err="1" smtClean="0"/>
              <a:t>Zelder</a:t>
            </a:r>
            <a:r>
              <a:rPr lang="pl-PL" dirty="0" smtClean="0"/>
              <a:t>, która zajęła piąte miejsce w powiecie.</a:t>
            </a:r>
          </a:p>
          <a:p>
            <a:r>
              <a:rPr lang="pl-PL" dirty="0" smtClean="0"/>
              <a:t>w kategorii “Beniamin” </a:t>
            </a:r>
            <a:r>
              <a:rPr lang="pl-PL" b="1" dirty="0" smtClean="0"/>
              <a:t>wynik bardzo dobry</a:t>
            </a:r>
            <a:r>
              <a:rPr lang="pl-PL" dirty="0" smtClean="0"/>
              <a:t> uzyskał Wiktor Świętek zajmując </a:t>
            </a:r>
            <a:r>
              <a:rPr lang="pl-PL" b="1" dirty="0" smtClean="0"/>
              <a:t>II miejsce</a:t>
            </a:r>
            <a:r>
              <a:rPr lang="pl-PL" dirty="0" smtClean="0"/>
              <a:t> w powiecie i IV w regionie. Wyróżnienia otrzymali uczniowie z klasy VI:  Paulina Lachowicz(11miejsce w powiecie) i Dominik Winkler (9 miejsce w powiecie) .</a:t>
            </a:r>
          </a:p>
          <a:p>
            <a:r>
              <a:rPr lang="pl-PL" dirty="0" smtClean="0"/>
              <a:t>Bardzo cieszy nas fakt, iż pozostali uczniowie uzyskali również wysokie wyniki.</a:t>
            </a:r>
          </a:p>
          <a:p>
            <a:r>
              <a:rPr lang="pl-PL" dirty="0" smtClean="0"/>
              <a:t>Serdecznie gratulujemy i życzymy dalszych sukcesów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4320480" cy="1162050"/>
          </a:xfrm>
        </p:spPr>
        <p:txBody>
          <a:bodyPr>
            <a:normAutofit fontScale="90000"/>
          </a:bodyPr>
          <a:lstStyle/>
          <a:p>
            <a:r>
              <a:rPr lang="pl-PL" b="0" dirty="0" smtClean="0">
                <a:solidFill>
                  <a:schemeClr val="tx1"/>
                </a:solidFill>
              </a:rPr>
              <a:t>III Międzyszkolny Konkurs Artystyczno-Językowy „</a:t>
            </a:r>
            <a:r>
              <a:rPr lang="pl-PL" b="0" dirty="0" err="1" smtClean="0">
                <a:solidFill>
                  <a:schemeClr val="tx1"/>
                </a:solidFill>
              </a:rPr>
              <a:t>Spaß</a:t>
            </a:r>
            <a:r>
              <a:rPr lang="pl-PL" b="0" dirty="0" smtClean="0">
                <a:solidFill>
                  <a:schemeClr val="tx1"/>
                </a:solidFill>
              </a:rPr>
              <a:t> – </a:t>
            </a:r>
            <a:r>
              <a:rPr lang="pl-PL" b="0" dirty="0" err="1" smtClean="0">
                <a:solidFill>
                  <a:schemeClr val="tx1"/>
                </a:solidFill>
              </a:rPr>
              <a:t>fun</a:t>
            </a:r>
            <a:r>
              <a:rPr lang="pl-PL" b="0" dirty="0" smtClean="0">
                <a:solidFill>
                  <a:schemeClr val="tx1"/>
                </a:solidFill>
              </a:rPr>
              <a:t> – </a:t>
            </a:r>
            <a:r>
              <a:rPr lang="pl-PL" b="0" dirty="0" err="1" smtClean="0">
                <a:solidFill>
                  <a:schemeClr val="tx1"/>
                </a:solidFill>
              </a:rPr>
              <a:t>diversión</a:t>
            </a:r>
            <a:r>
              <a:rPr lang="pl-PL" b="0" dirty="0" smtClean="0">
                <a:solidFill>
                  <a:schemeClr val="tx1"/>
                </a:solidFill>
              </a:rPr>
              <a:t>” </a:t>
            </a:r>
            <a:r>
              <a:rPr lang="pl-PL" b="0" dirty="0" smtClean="0"/>
              <a:t/>
            </a:r>
            <a:br>
              <a:rPr lang="pl-PL" b="0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Miło </a:t>
            </a:r>
            <a:r>
              <a:rPr lang="pl-PL" dirty="0" smtClean="0"/>
              <a:t>nam poinformować, iż uczennice Karolina Świętek (kl. II) oraz Hanna </a:t>
            </a:r>
            <a:r>
              <a:rPr lang="pl-PL" dirty="0" err="1" smtClean="0"/>
              <a:t>Busek</a:t>
            </a:r>
            <a:r>
              <a:rPr lang="pl-PL" dirty="0" smtClean="0"/>
              <a:t> </a:t>
            </a:r>
            <a:r>
              <a:rPr lang="pl-PL" dirty="0" smtClean="0"/>
              <a:t>                      (</a:t>
            </a:r>
            <a:r>
              <a:rPr lang="pl-PL" dirty="0" smtClean="0"/>
              <a:t>kl. V) przechodzą do gali finałowej konkursu "Mamo, to dla Ciebie!". Organizatorem </a:t>
            </a:r>
            <a:r>
              <a:rPr lang="pl-PL" dirty="0" smtClean="0"/>
              <a:t>konkursu </a:t>
            </a:r>
            <a:r>
              <a:rPr lang="pl-PL" dirty="0" err="1" smtClean="0"/>
              <a:t>b.ył</a:t>
            </a:r>
            <a:r>
              <a:rPr lang="pl-PL" dirty="0" smtClean="0"/>
              <a:t> PSNJN </a:t>
            </a:r>
            <a:r>
              <a:rPr lang="pl-PL" dirty="0" smtClean="0"/>
              <a:t>Oddział w Katowicach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476672"/>
            <a:ext cx="8172400" cy="504056"/>
          </a:xfrm>
        </p:spPr>
        <p:txBody>
          <a:bodyPr>
            <a:noAutofit/>
          </a:bodyPr>
          <a:lstStyle/>
          <a:p>
            <a:pPr algn="l"/>
            <a:r>
              <a:rPr lang="pl-PL" sz="2000" b="1" i="1" dirty="0" smtClean="0"/>
              <a:t>”</a:t>
            </a:r>
            <a:r>
              <a:rPr lang="pl-PL" sz="2000" b="1" dirty="0" smtClean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95536" y="1524000"/>
            <a:ext cx="4176464" cy="466344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Kategoria klasy I-III</a:t>
            </a:r>
          </a:p>
          <a:p>
            <a:pPr>
              <a:buNone/>
            </a:pPr>
            <a:r>
              <a:rPr lang="pl-PL" dirty="0" smtClean="0"/>
              <a:t>1 miejsce Małgorzata Pawłowska kl. I</a:t>
            </a:r>
            <a:br>
              <a:rPr lang="pl-PL" dirty="0" smtClean="0"/>
            </a:br>
            <a:r>
              <a:rPr lang="pl-PL" dirty="0" smtClean="0"/>
              <a:t>2 miejsce Mateusz Kaszuba kl. I</a:t>
            </a:r>
            <a:br>
              <a:rPr lang="pl-PL" dirty="0" smtClean="0"/>
            </a:br>
            <a:r>
              <a:rPr lang="pl-PL" dirty="0" smtClean="0"/>
              <a:t>3 miejsce </a:t>
            </a:r>
            <a:r>
              <a:rPr lang="pl-PL" dirty="0" err="1" smtClean="0"/>
              <a:t>Dastin</a:t>
            </a:r>
            <a:r>
              <a:rPr lang="pl-PL" dirty="0" smtClean="0"/>
              <a:t> </a:t>
            </a:r>
            <a:r>
              <a:rPr lang="pl-PL" dirty="0" err="1" smtClean="0"/>
              <a:t>Szkolik</a:t>
            </a:r>
            <a:r>
              <a:rPr lang="pl-PL" dirty="0" smtClean="0"/>
              <a:t> kl. III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Kategoria klas IV-VIII: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 miejsce Hanna </a:t>
            </a:r>
            <a:r>
              <a:rPr lang="pl-PL" dirty="0" err="1" smtClean="0"/>
              <a:t>Kaschuba</a:t>
            </a:r>
            <a:r>
              <a:rPr lang="pl-PL" dirty="0" smtClean="0"/>
              <a:t> kl. IV</a:t>
            </a:r>
            <a:br>
              <a:rPr lang="pl-PL" dirty="0" smtClean="0"/>
            </a:br>
            <a:r>
              <a:rPr lang="pl-PL" dirty="0" smtClean="0"/>
              <a:t>2 miejsce Weronika Kupka kl. VI</a:t>
            </a:r>
            <a:br>
              <a:rPr lang="pl-PL" dirty="0" smtClean="0"/>
            </a:br>
            <a:r>
              <a:rPr lang="pl-PL" dirty="0" smtClean="0"/>
              <a:t>3 miejsce Agnieszka </a:t>
            </a:r>
            <a:r>
              <a:rPr lang="pl-PL" dirty="0" err="1" smtClean="0"/>
              <a:t>Szkolik</a:t>
            </a:r>
            <a:r>
              <a:rPr lang="pl-PL" dirty="0" smtClean="0"/>
              <a:t> kl. V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pl-PL"/>
          </a:p>
        </p:txBody>
      </p:sp>
      <p:pic>
        <p:nvPicPr>
          <p:cNvPr id="13318" name="Picture 6" descr="https://cloud1j.edupage.org/cloud?z%3ApEX41ldaAkPRstZy5cDSzncljImt44f1rAw%2BTqRsI8xeWak4Ej4M3zCn4%2BwcUcO11udTrNLUzU2XnfDqsytCOQ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3850028" cy="525003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115616" y="404665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Konkurs plastyczny „</a:t>
            </a:r>
            <a:r>
              <a:rPr lang="pl-PL" sz="2400" b="1" i="1" dirty="0" smtClean="0"/>
              <a:t>Najpiękniejsze jajko </a:t>
            </a:r>
            <a:r>
              <a:rPr lang="pl-PL" sz="2400" b="1" i="1" dirty="0" smtClean="0"/>
              <a:t>wielkanocne”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44008" y="548680"/>
            <a:ext cx="3810000" cy="11620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V Regionalny Konkurs Kolędy Niemieckojęzycznej "O </a:t>
            </a:r>
            <a:r>
              <a:rPr lang="pl-PL" dirty="0" err="1" smtClean="0"/>
              <a:t>du</a:t>
            </a:r>
            <a:r>
              <a:rPr lang="pl-PL" dirty="0" smtClean="0"/>
              <a:t> </a:t>
            </a:r>
            <a:r>
              <a:rPr lang="pl-PL" dirty="0" err="1" smtClean="0"/>
              <a:t>frohliche</a:t>
            </a:r>
            <a:r>
              <a:rPr lang="pl-PL" dirty="0" smtClean="0"/>
              <a:t>" dla uczniów szkół podstawowych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Konkurs </a:t>
            </a:r>
            <a:r>
              <a:rPr lang="pl-PL" dirty="0" smtClean="0"/>
              <a:t>był podzielony na dwie kategorie wiekowe: klasy I-IV (naszą szkołę w tej kategorii wiekowej reprezentował Franciszek Górka z klasy III) oraz klasy V-VIII (reprezentowała Agnieszka </a:t>
            </a:r>
            <a:r>
              <a:rPr lang="pl-PL" dirty="0" err="1" smtClean="0"/>
              <a:t>Szkolik</a:t>
            </a:r>
            <a:r>
              <a:rPr lang="pl-PL" dirty="0" smtClean="0"/>
              <a:t> z klasy V).</a:t>
            </a:r>
            <a:br>
              <a:rPr lang="pl-PL" dirty="0" smtClean="0"/>
            </a:br>
            <a:r>
              <a:rPr lang="pl-PL" b="1" dirty="0" smtClean="0"/>
              <a:t>Przepięknym wykonaniem kolędy, Agnieszka wyśpiewała II miejsce.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loud1j.edupage.org/cloud?z%3AbBrS%2BG9DEzUDTAAtqXI4V7fYn9iaJGgJlzQeO%2FKHeeKGCW%2FwrdE8PU6t51FVXfkBR9Ou59XqupoUzUvASoaheg%3D%3D"/>
          <p:cNvPicPr>
            <a:picLocks noChangeAspect="1" noChangeArrowheads="1"/>
          </p:cNvPicPr>
          <p:nvPr/>
        </p:nvPicPr>
        <p:blipFill>
          <a:blip r:embed="rId2" cstate="print"/>
          <a:srcRect l="2135" r="6068"/>
          <a:stretch>
            <a:fillRect/>
          </a:stretch>
        </p:blipFill>
        <p:spPr bwMode="auto">
          <a:xfrm>
            <a:off x="251520" y="332656"/>
            <a:ext cx="3296263" cy="4896544"/>
          </a:xfrm>
          <a:prstGeom prst="rect">
            <a:avLst/>
          </a:prstGeom>
          <a:noFill/>
        </p:spPr>
      </p:pic>
      <p:pic>
        <p:nvPicPr>
          <p:cNvPr id="15364" name="Picture 4" descr="https://cloud1j.edupage.org/cloud?z%3Af12ANZ6%2BRr5LEo9vIz1cq%2BNjZosysF9uYMaqNzxiNfyLRTZYfCIluV%2BIgufsohfFcwS4mlyiBY2I%2Fe2Ivsrfdw%3D%3D"/>
          <p:cNvPicPr>
            <a:picLocks noChangeAspect="1" noChangeArrowheads="1"/>
          </p:cNvPicPr>
          <p:nvPr/>
        </p:nvPicPr>
        <p:blipFill>
          <a:blip r:embed="rId3" cstate="print"/>
          <a:srcRect t="17763" b="5456"/>
          <a:stretch>
            <a:fillRect/>
          </a:stretch>
        </p:blipFill>
        <p:spPr bwMode="auto">
          <a:xfrm>
            <a:off x="5508104" y="332656"/>
            <a:ext cx="3385038" cy="5040560"/>
          </a:xfrm>
          <a:prstGeom prst="rect">
            <a:avLst/>
          </a:prstGeom>
          <a:noFill/>
        </p:spPr>
      </p:pic>
      <p:pic>
        <p:nvPicPr>
          <p:cNvPr id="15366" name="Picture 6" descr="https://cloud2j.edupage.org/cloud?z%3AYMNjUbAr1Jddlcp2a%2Fx5QiUkhv8qavM6p0%2B7Tg2mrHwlzsLzxviFw6fnPC0dM837qV124p0dNBIxdNBHaJ%2BHLg%3D%3D"/>
          <p:cNvPicPr>
            <a:picLocks noChangeAspect="1" noChangeArrowheads="1"/>
          </p:cNvPicPr>
          <p:nvPr/>
        </p:nvPicPr>
        <p:blipFill>
          <a:blip r:embed="rId4" cstate="print"/>
          <a:srcRect l="12151" t="5654" r="13595" b="8408"/>
          <a:stretch>
            <a:fillRect/>
          </a:stretch>
        </p:blipFill>
        <p:spPr bwMode="auto">
          <a:xfrm>
            <a:off x="2915816" y="2276872"/>
            <a:ext cx="3146481" cy="434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DZIEŃ ZIEMI 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Uczniowie kl. III zainspirowali się baśnią </a:t>
            </a:r>
            <a:r>
              <a:rPr lang="pl-PL" i="1" dirty="0" smtClean="0"/>
              <a:t>"O czterech muzykantach z Bremy" </a:t>
            </a:r>
            <a:r>
              <a:rPr lang="pl-PL" dirty="0" smtClean="0"/>
              <a:t>braci Jacoba i Wilhelma Grimm. Wykonali instrumenty z surowców wtórnych, wpisując się tym samym w obchody </a:t>
            </a:r>
            <a:r>
              <a:rPr lang="pl-PL" b="1" dirty="0" smtClean="0"/>
              <a:t>Dnia Ziemi.</a:t>
            </a:r>
          </a:p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pl-PL"/>
          </a:p>
        </p:txBody>
      </p:sp>
      <p:pic>
        <p:nvPicPr>
          <p:cNvPr id="22530" name="Picture 2" descr="https://cloud2j.edupage.org/cloud?z%3AZZfY%2B25wkiZjjQIGcmbWZUzw%2B5xmADJBrUrKq0V%2B%2Ba0ZIgjTZu55xzAGWfh1ZIj%2BLlCCiaE%2B6nLLMX%2BgmQThUw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3419872" cy="2564904"/>
          </a:xfrm>
          <a:prstGeom prst="rect">
            <a:avLst/>
          </a:prstGeom>
          <a:noFill/>
        </p:spPr>
      </p:pic>
      <p:pic>
        <p:nvPicPr>
          <p:cNvPr id="22532" name="Picture 4" descr="https://cloud1j.edupage.org/cloud?z%3A4jCMPGe59lOIV%2F0w9qC3ry22QzHZxSy%2BEhWJfJ%2FJwYEp%2FltlU%2FLD3k6IROhV7fuVMbLJMC8IZvzN2m8L7Z00PQ%3D%3D"/>
          <p:cNvPicPr>
            <a:picLocks noChangeAspect="1" noChangeArrowheads="1"/>
          </p:cNvPicPr>
          <p:nvPr/>
        </p:nvPicPr>
        <p:blipFill>
          <a:blip r:embed="rId3" cstate="print"/>
          <a:srcRect l="14321" t="1890" r="20160"/>
          <a:stretch>
            <a:fillRect/>
          </a:stretch>
        </p:blipFill>
        <p:spPr bwMode="auto">
          <a:xfrm>
            <a:off x="7092280" y="0"/>
            <a:ext cx="2051720" cy="4096400"/>
          </a:xfrm>
          <a:prstGeom prst="rect">
            <a:avLst/>
          </a:prstGeom>
          <a:noFill/>
        </p:spPr>
      </p:pic>
      <p:pic>
        <p:nvPicPr>
          <p:cNvPr id="22534" name="Picture 6" descr="https://cloud2j.edupage.org/cloud?z%3Af23YMnoZQGgYJ7WxcwVZ%2FKSw19SQyk8Vx1mU1LtOx4Z9gCvvOpEld4N1ZogojQz1aN9npzf0E30epeFMGXApRg%3D%3D"/>
          <p:cNvPicPr>
            <a:picLocks noChangeAspect="1" noChangeArrowheads="1"/>
          </p:cNvPicPr>
          <p:nvPr/>
        </p:nvPicPr>
        <p:blipFill>
          <a:blip r:embed="rId4" cstate="print"/>
          <a:srcRect l="29925" t="25642" r="25976" b="26275"/>
          <a:stretch>
            <a:fillRect/>
          </a:stretch>
        </p:blipFill>
        <p:spPr bwMode="auto">
          <a:xfrm>
            <a:off x="5076056" y="1196752"/>
            <a:ext cx="137182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</a:rPr>
              <a:t/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PIĘKNA NASZA POLSKA CAŁA 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27 stycznia uczniowie klasy III wykonali podczas zajęć Herb Gminy Tworóg </a:t>
            </a:r>
            <a:br>
              <a:rPr lang="pl-PL" dirty="0" smtClean="0"/>
            </a:br>
            <a:r>
              <a:rPr lang="pl-PL" dirty="0" smtClean="0"/>
              <a:t>- zadanie </a:t>
            </a:r>
            <a:r>
              <a:rPr lang="pl-PL" b="1" dirty="0" smtClean="0"/>
              <a:t>realizowali w ramach projektu edukacyjnego "Piękna Nasza Polska Cała",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którym nasza placówka bierze udział od września 2019 roku.</a:t>
            </a:r>
            <a:br>
              <a:rPr lang="pl-PL" dirty="0" smtClean="0"/>
            </a:br>
            <a:r>
              <a:rPr lang="pl-PL" dirty="0" smtClean="0"/>
              <a:t>Projekt ten ma na celu kształtowanie postaw patriotycznych u najmłodszych, uwrażliwienie ich na piękno, folklor i tradycje Polski oraz regionu, w którym mieszkają.</a:t>
            </a:r>
            <a:endParaRPr lang="pl-PL" dirty="0"/>
          </a:p>
        </p:txBody>
      </p:sp>
      <p:pic>
        <p:nvPicPr>
          <p:cNvPr id="6" name="Picture 2" descr="Obraz może zawierać: 14 osób, ludzie stoj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261" y="1700808"/>
            <a:ext cx="4702439" cy="352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/>
              <a:t>AKADEMIA BEZPIECZNEGO PUCHATKA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Nasi pierwszoklasiści zakończyli przygodę z programem </a:t>
            </a:r>
            <a:r>
              <a:rPr lang="pl-PL" b="1" dirty="0" smtClean="0"/>
              <a:t>"Akademia Bezpiecznego Puchatka”, </a:t>
            </a:r>
            <a:r>
              <a:rPr lang="pl-PL" dirty="0" smtClean="0"/>
              <a:t>biorąc udział w teście wiedzy o bezpieczeństwie. Program edukacyjny obejmował tematykę związaną z bezpieczeństwem dzieci w czterech sferach: na drodze, w domu, w szkole oraz w Internecie. </a:t>
            </a:r>
            <a:br>
              <a:rPr lang="pl-PL" dirty="0" smtClean="0"/>
            </a:br>
            <a:r>
              <a:rPr lang="pl-PL" dirty="0" smtClean="0"/>
              <a:t>W Programie każdego roku uczestniczy ponad 200 000 dzieci z całej Polski.</a:t>
            </a:r>
            <a:endParaRPr lang="pl-PL" dirty="0"/>
          </a:p>
        </p:txBody>
      </p:sp>
      <p:pic>
        <p:nvPicPr>
          <p:cNvPr id="6" name="Picture 2" descr="Obraz może zawierać: co najmniej jedna osoba, ludzie siedzą i ekr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84436"/>
            <a:ext cx="4481140" cy="368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2675</TotalTime>
  <Words>1194</Words>
  <Application>Microsoft Office PowerPoint</Application>
  <PresentationFormat>Pokaz na ekranie (4:3)</PresentationFormat>
  <Paragraphs>126</Paragraphs>
  <Slides>50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1" baseType="lpstr">
      <vt:lpstr>Przesilenie</vt:lpstr>
      <vt:lpstr>Slajd 1</vt:lpstr>
      <vt:lpstr> Światowy Dzień Zespołu Downa - </vt:lpstr>
      <vt:lpstr>Z okazji Wielkanocy, pracownicy Zespoły Szkolno-Przedszkolnego w Wojsce przekazali zaangażowanym w zdalne nauczanie uczniom i rodzicom  świąteczne życzenia</vt:lpstr>
      <vt:lpstr>Zespół Szkolno-Przedszkolny w Wojsce przyłączył się do akcji #ZOSTANWDOMU </vt:lpstr>
      <vt:lpstr>”     </vt:lpstr>
      <vt:lpstr>Slajd 6</vt:lpstr>
      <vt:lpstr>DZIEŃ ZIEMI </vt:lpstr>
      <vt:lpstr> PIĘKNA NASZA POLSKA CAŁA </vt:lpstr>
      <vt:lpstr>AKADEMIA BEZPIECZNEGO PUCHATKA</vt:lpstr>
      <vt:lpstr>Spotkanie  klasy V z pasjonatem modelarstwa, który podczas prezentacji podkreślał, iż nauka skali, rysunku nie idzie na marne.  </vt:lpstr>
      <vt:lpstr>JEDEN Z DZIESIĘCIU</vt:lpstr>
      <vt:lpstr> KONKURS </vt:lpstr>
      <vt:lpstr>BAL KARNAWAŁOWY</vt:lpstr>
      <vt:lpstr>Z okazji walentynek Samorząd Uczniowski zorganizował  „Pocztę walentynkową”.</vt:lpstr>
      <vt:lpstr>4 lutego uczniowie klas VII i VIII uczestniczyli w wycieczce na lodowisko. Wyjazd miał na celu doskonalenie umiejętności jazdy na łyżwach  oraz integrację  zespołów klasowych.</vt:lpstr>
      <vt:lpstr>Spotkanie z piłkarzami Górnika Zabrze W Szkole Podstawowej w Boruszowicach odbyło się spotkanie, podczas którego zawodnicy Górnika promowali wśród dzieci zdrowy styl życia, opowiadali uczniom o swojej przygodzie z piłką oraz odpowiadali na pytania zadawane przez uczniów.  </vt:lpstr>
      <vt:lpstr>Dzień Bezpiecznego Internetu, czyli inicjowanie i propagowanie działań  na rzecz bezpiecznego dostępu dzieci i młodzieży do zasobów internetowych, zaznajomienie rodziców, nauczycieli i wychowawców z problematyką bezpieczeństwa online oraz promocja pozytywnego wykorzystywania Internetu.</vt:lpstr>
      <vt:lpstr>,,O Śląsku po śląsku"  </vt:lpstr>
      <vt:lpstr>21 lutego odbyła się dyskoteka karnawałowo-walentynkowa</vt:lpstr>
      <vt:lpstr>21 lutego w ZSP Szkole Podstawowej w Boruszowicach odbył się Gminny Turniej Tenisa Stołowego. Rozgrywki odbywały się w dwóch kategoriach wiekowych: klas IV-VI oraz kl. VII- VIII. W klasyfikacji ostatecznej uczniowie naszej szkoły: - w kategorii klas IV - VI - reprezentacja dziewczyn zajęła I miejsce, - w kategorii klas IV - VI - reprezentacja chłopców zdobyła II miejsce,  - w kategorii klas VII - VIII - reprezentacja dziewcząt wywalczyła III miejsce.</vt:lpstr>
      <vt:lpstr>21 lutego uczestnicy naszej szkoły wzięli udział w XX Międzyszkolnym Konkursie Recytatorskim organizowanym przez GOK w Tworogu, ZSP im. Jana Pawła II  w Boruszowicach oraz SP w Tworogu. Poziom konkursu był bardzo wysoki,  a prezentujących swoje talenty recytatorskie uczniów bardzo wielu. Nasi najmłodsi uczniowie stanęli na wysokości zadania i zajęli najwyższe lokaty: I miejsce zdobyła Maja Grzybek , III miejsce zdobył Błażej Płonka.</vt:lpstr>
      <vt:lpstr>20 lutego 2020 r. uczniowie klas 1-3 uczestniczyli w Szkolnym Konkursie Recytatorskim.  W kategorii klasy pierwszej: I miejsce zdobyła Maja Grzybek, II miejsce Aleksandra Mazalik, III miejsce Wiktor Wojda  W klasie 2: I miejsce Martyna Szczepanek II miejsce Natalia Skubela III miejsce Karolina Świętek Wyróżnienie: Filip Miczka  i Paulina Jonecko  W klasie 3: I miejsce Błażej Płonka II miejsce Dastin Szkolik III miejsce Lena Polak Wyróżnienie: Marcel Świerzy </vt:lpstr>
      <vt:lpstr>27 lutego 2020 r. odbyło się pasowanie uczniów klasy I na czytelnika biblioteki szkolnej. Uczniowie rozwiązali szereg zadań i odgadywali bajkowe zagadki, które sprawdziły ich znajomość bohaterów baśni i bajek.</vt:lpstr>
      <vt:lpstr>28 lutego zakończył się w naszej szkole "Tydzień gier towarzyskich". Akcja spotkała się z dużym zainteresowaniem ze strony uczniów, którzy podczas przerw obiadowych, mogli wygodnie usadowić się na miękkich poduchach i w "Kąciku rysownika" rozegrać partię wybranej gry</vt:lpstr>
      <vt:lpstr>DZIEŃ JĘZYKA OJCZYSTEGO</vt:lpstr>
      <vt:lpstr>W środę 3 marca nasza reprezentacja szkolna zdobyła 3 miejsce  w Powiatowych Zawodach Minikoszykówki w Radzionkowie.</vt:lpstr>
      <vt:lpstr>WYCIECZKA DO MUZEUM POWSTAŃ ŚLASKICH </vt:lpstr>
      <vt:lpstr>6 marca uczniowie klasy 7 i 8 mieli okazję uczestniczyć w warsztatach profilaktycznych dotyczących uzależnień od substancji psychoaktywnych.  </vt:lpstr>
      <vt:lpstr>6 marca uczniowie klasy 1 i 2 wybrali się na wycieczkę do Ogrodnictwa  w Świerklańcu. W programie wycieczki była ciekawa prelekcja na temat "Lemur i jego krewni-małpy, małpiaki, lemury", warsztaty plastyczne (lepienie w glinie), zwiedzanie Mini Zoo, karmienie rybek i dużo ruchu w sali zabaw "Bawilandia"</vt:lpstr>
      <vt:lpstr>NARODOWY DZIEŃ PAMIĘCI WYKLĘTYCH</vt:lpstr>
      <vt:lpstr>Dzień Kobiet w naszej szkole uczczony został przez Samorząd Uczniowski. Wszystkie mniejsze i większe kobiety zostały obdarowane przez chłopców  i mężczyzn w gronie klasowym. </vt:lpstr>
      <vt:lpstr>PUZZLOWANIE 2020</vt:lpstr>
      <vt:lpstr>„Male das Wort”</vt:lpstr>
      <vt:lpstr> Przyłączyliśmy się  do akcji #mojaflaga organizowanej z okazji Dnia Flagi Rzeczypospolitej Polskiej   </vt:lpstr>
      <vt:lpstr>ŚWIĘTA MAJOWE </vt:lpstr>
      <vt:lpstr>„Spaß – fun – diversión” </vt:lpstr>
      <vt:lpstr>Dzień Języków Obcych pod tytułem „Europa i my”.</vt:lpstr>
      <vt:lpstr>Slajd 38</vt:lpstr>
      <vt:lpstr>Slajd 39</vt:lpstr>
      <vt:lpstr>Slajd 40</vt:lpstr>
      <vt:lpstr>100 rocznica urodzin Jana Pawła II </vt:lpstr>
      <vt:lpstr>Europejski Dzień Śniadania </vt:lpstr>
      <vt:lpstr>Slajd 43</vt:lpstr>
      <vt:lpstr>Gminny Turniej Tenisa Stołowego </vt:lpstr>
      <vt:lpstr>XX Międzyszkolny Konkurs Recytatorski </vt:lpstr>
      <vt:lpstr>Slajd 46</vt:lpstr>
      <vt:lpstr> I Powiatowy Konkurs Językowy dla szkół podstawowych „Mistrz języka polskiego 2020” </vt:lpstr>
      <vt:lpstr>Międzynarodowy Konkurs "Kangur Matematyczny" </vt:lpstr>
      <vt:lpstr>III Międzyszkolny Konkurs Artystyczno-Językowy „Spaß – fun – diversión”  </vt:lpstr>
      <vt:lpstr>V Regionalny Konkurs Kolędy Niemieckojęzycznej "O du frohliche" dla uczniów szkół podstawowych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Kształcenie na odległość</dc:title>
  <dc:creator>user</dc:creator>
  <cp:lastModifiedBy>Acer</cp:lastModifiedBy>
  <cp:revision>14</cp:revision>
  <dcterms:created xsi:type="dcterms:W3CDTF">2020-06-25T20:51:04Z</dcterms:created>
  <dcterms:modified xsi:type="dcterms:W3CDTF">2020-07-02T20:47:19Z</dcterms:modified>
</cp:coreProperties>
</file>