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FBE3F0-94CE-4265-A906-D17BDA0E2394}" v="1627" dt="2020-12-09T11:12:10.6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2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12/18/2020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667908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12/18/2020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39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12/18/2020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314207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12/18/2020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378474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12/18/2020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52115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12/18/2020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40022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12/18/2020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583083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12/18/2020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471614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12/18/2020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157596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12/18/2020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340144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12/18/2020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008050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12/18/2020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337948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ransition spd="slow">
    <p:fade/>
  </p:transition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951973" y="297733"/>
            <a:ext cx="6325644" cy="3180915"/>
          </a:xfrm>
        </p:spPr>
        <p:txBody>
          <a:bodyPr>
            <a:normAutofit/>
          </a:bodyPr>
          <a:lstStyle/>
          <a:p>
            <a:pPr algn="ctr"/>
            <a:r>
              <a:rPr lang="pl-PL" sz="5400" i="1" dirty="0">
                <a:solidFill>
                  <a:srgbClr val="4F0000"/>
                </a:solidFill>
                <a:latin typeface="Courier New"/>
                <a:cs typeface="Calibri Light"/>
              </a:rPr>
              <a:t>Boże Narodzenie</a:t>
            </a:r>
            <a:endParaRPr lang="pl-PL" sz="5400" i="1">
              <a:solidFill>
                <a:srgbClr val="4F0000"/>
              </a:solidFill>
              <a:latin typeface="Courier New"/>
              <a:cs typeface="Courier New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4" descr="Obraz zawierający zewnętrzne, ulica, jasne, noc&#10;&#10;Opis wygenerowany automatycznie">
            <a:extLst>
              <a:ext uri="{FF2B5EF4-FFF2-40B4-BE49-F238E27FC236}">
                <a16:creationId xmlns:a16="http://schemas.microsoft.com/office/drawing/2014/main" xmlns="" id="{FD3CF6CE-8F4D-4A80-8671-FD3370986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811" y="2264601"/>
            <a:ext cx="5916460" cy="445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65933E3-B91D-4F4E-8F53-046062985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808" y="569931"/>
            <a:ext cx="7958331" cy="1077229"/>
          </a:xfrm>
        </p:spPr>
        <p:txBody>
          <a:bodyPr>
            <a:normAutofit/>
          </a:bodyPr>
          <a:lstStyle/>
          <a:p>
            <a:pPr algn="ctr"/>
            <a:r>
              <a:rPr lang="pl-PL" sz="5400">
                <a:solidFill>
                  <a:srgbClr val="4F0000"/>
                </a:solidFill>
                <a:latin typeface="Courier New"/>
                <a:cs typeface="Arial"/>
              </a:rPr>
              <a:t>Wesołych Świąt!</a:t>
            </a:r>
            <a:endParaRPr lang="pl-PL" sz="5400" dirty="0">
              <a:solidFill>
                <a:srgbClr val="4F0000"/>
              </a:solidFill>
              <a:latin typeface="Courier New"/>
              <a:cs typeface="Arial"/>
            </a:endParaRPr>
          </a:p>
        </p:txBody>
      </p:sp>
      <p:pic>
        <p:nvPicPr>
          <p:cNvPr id="6" name="Obraz 6" descr="Obraz zawierający stół, siedzi, tort, oświetlony&#10;&#10;Opis wygenerowany automatycznie">
            <a:extLst>
              <a:ext uri="{FF2B5EF4-FFF2-40B4-BE49-F238E27FC236}">
                <a16:creationId xmlns:a16="http://schemas.microsoft.com/office/drawing/2014/main" xmlns="" id="{4E0B837E-2359-44C2-B4B6-E1EB67344C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7344" y="7661275"/>
            <a:ext cx="4514850" cy="2819400"/>
          </a:xfr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0CCAABB7-05EB-4CD1-B674-CFC25995B8A5}"/>
              </a:ext>
            </a:extLst>
          </p:cNvPr>
          <p:cNvSpPr txBox="1"/>
          <p:nvPr/>
        </p:nvSpPr>
        <p:spPr>
          <a:xfrm>
            <a:off x="8290142" y="5219570"/>
            <a:ext cx="401955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 sz="2000">
                <a:latin typeface="Courier New"/>
                <a:cs typeface="Arial"/>
              </a:rPr>
              <a:t>Wykonała:</a:t>
            </a:r>
          </a:p>
          <a:p>
            <a:r>
              <a:rPr lang="pl-PL" sz="2000">
                <a:latin typeface="Courier New"/>
                <a:cs typeface="Arial"/>
              </a:rPr>
              <a:t>Magdalena Dominik</a:t>
            </a:r>
            <a:endParaRPr lang="pl-PL" sz="2000" dirty="0">
              <a:latin typeface="Courier New"/>
              <a:cs typeface="Arial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75B25EF7-6B8E-4B4B-ADC7-E10391C86A72}"/>
              </a:ext>
            </a:extLst>
          </p:cNvPr>
          <p:cNvSpPr txBox="1"/>
          <p:nvPr/>
        </p:nvSpPr>
        <p:spPr>
          <a:xfrm>
            <a:off x="4280900" y="1647825"/>
            <a:ext cx="607695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pl-PL" sz="3600" dirty="0">
              <a:latin typeface="Courier New"/>
              <a:cs typeface="Arial"/>
            </a:endParaRPr>
          </a:p>
        </p:txBody>
      </p:sp>
      <p:pic>
        <p:nvPicPr>
          <p:cNvPr id="7" name="Obraz 7" descr="Obraz zawierający stół, siedzi, tort, oświetlony&#10;&#10;Opis wygenerowany automatycznie">
            <a:extLst>
              <a:ext uri="{FF2B5EF4-FFF2-40B4-BE49-F238E27FC236}">
                <a16:creationId xmlns:a16="http://schemas.microsoft.com/office/drawing/2014/main" xmlns="" id="{8A9DCD80-A5E6-48F2-A338-2CCECC2F1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738" y="2826282"/>
            <a:ext cx="5200911" cy="3269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865253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9994614-565C-4137-93A8-EE75CDCC8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1726" y="567974"/>
            <a:ext cx="7958331" cy="1077229"/>
          </a:xfrm>
        </p:spPr>
        <p:txBody>
          <a:bodyPr>
            <a:normAutofit/>
          </a:bodyPr>
          <a:lstStyle/>
          <a:p>
            <a:pPr algn="ctr"/>
            <a:r>
              <a:rPr lang="pl-PL" sz="4400" dirty="0">
                <a:solidFill>
                  <a:srgbClr val="4F0000"/>
                </a:solidFill>
                <a:latin typeface="Courier New"/>
                <a:cs typeface="Arial"/>
              </a:rPr>
              <a:t>Wigilia</a:t>
            </a:r>
            <a:endParaRPr lang="pl-PL" sz="4400">
              <a:latin typeface="Courier New"/>
              <a:cs typeface="Courier New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DB8327C-9E43-4206-8131-3FAA0FAE4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4942" y="1655459"/>
            <a:ext cx="9080457" cy="4697197"/>
          </a:xfrm>
        </p:spPr>
        <p:txBody>
          <a:bodyPr>
            <a:normAutofit fontScale="92500" lnSpcReduction="20000"/>
          </a:bodyPr>
          <a:lstStyle/>
          <a:p>
            <a:pPr marL="344170" indent="-344170" algn="just">
              <a:buFont typeface="Courier New" panose="05000000000000000000" pitchFamily="2" charset="2"/>
              <a:buChar char="o"/>
            </a:pPr>
            <a:r>
              <a:rPr lang="pl-PL" dirty="0">
                <a:solidFill>
                  <a:srgbClr val="FFFFFF"/>
                </a:solidFill>
                <a:ea typeface="+mn-lt"/>
                <a:cs typeface="+mn-lt"/>
              </a:rPr>
              <a:t>Zgodnie z tradycją w Polsce wieczerza wigilijna rozpoczyna się wraz z „pierwszą gwiazdką na niebie”. Jest to symboliczne nawiązanie do Gwiazdy  </a:t>
            </a:r>
            <a:r>
              <a:rPr lang="pl-PL" dirty="0">
                <a:ea typeface="+mn-lt"/>
                <a:cs typeface="+mn-lt"/>
              </a:rPr>
              <a:t>Betlejemskiej</a:t>
            </a:r>
            <a:r>
              <a:rPr lang="pl-PL" dirty="0">
                <a:solidFill>
                  <a:srgbClr val="FFFFFF"/>
                </a:solidFill>
                <a:ea typeface="+mn-lt"/>
                <a:cs typeface="+mn-lt"/>
              </a:rPr>
              <a:t> zwiastującej narodziny Jezusa, którą według Bili na wschodniej stronie nieba ujrzeli Trzej Królowie. Wieczerzę, jak każe obyczaj, postną, rozpoczyna się modlitwą i czytaniem fragmentu Ewangelii Mateusza lub Ewangelii Łukasza w części dotyczącej narodzin Jezusa. Potem uczestnicy wieczerzy wzajemnie przełamują się opłatkiem, jednocześnie składając sobie życzenia. Na stole przykrytym białym obrusem z wiązką sianka pod spodem ustawia się o jedno nakrycie więcej, niż wynosi liczba zgromadzonych osób. Dodatkowe miejsce przy stole wigilijnym przeznaczone jest dla niezapowiedzianego gościa, a zwyczaj ten upowszechnił się w XIX wieku. Ważnym zwyczajem towarzyszącym wigilii Bożego Narodzenia jest śpiewanie kolęd. Często też pod choinką umieszczane są prezenty które wedle tradycji przynosić ma gwiazdor, św. Mikołaj, dzieciątko, aniołek lub gwiazdka.</a:t>
            </a:r>
            <a:endParaRPr lang="pl-PL" dirty="0">
              <a:solidFill>
                <a:srgbClr val="FFFFFF"/>
              </a:solidFill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51260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2962D5E-9490-4607-8B74-A303101F4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9972" y="547097"/>
            <a:ext cx="7958331" cy="1077229"/>
          </a:xfrm>
        </p:spPr>
        <p:txBody>
          <a:bodyPr>
            <a:normAutofit/>
          </a:bodyPr>
          <a:lstStyle/>
          <a:p>
            <a:pPr algn="ctr"/>
            <a:r>
              <a:rPr lang="pl-PL" sz="4400" dirty="0">
                <a:solidFill>
                  <a:srgbClr val="4F0000"/>
                </a:solidFill>
                <a:latin typeface="Courier New"/>
                <a:cs typeface="Arial"/>
              </a:rPr>
              <a:t>Potrawy świąteczne</a:t>
            </a:r>
            <a:endParaRPr lang="pl-PL" sz="4400">
              <a:solidFill>
                <a:srgbClr val="4F0000"/>
              </a:solidFill>
              <a:latin typeface="Courier New"/>
              <a:cs typeface="Courier New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AB96C53-E498-42AF-B419-2D9F4550C9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4170" indent="-344170">
              <a:buFont typeface="Courier New" panose="05000000000000000000" pitchFamily="2" charset="2"/>
              <a:buChar char="o"/>
            </a:pPr>
            <a:r>
              <a:rPr lang="pl-PL" dirty="0">
                <a:cs typeface="Arial"/>
              </a:rPr>
              <a:t>Na stole bożonarodzeniowym powinno znaleźć się 12 potraw. Każdej należy spróbować. Najbardziej typowymi daniami są:</a:t>
            </a:r>
            <a:endParaRPr lang="pl-PL" dirty="0"/>
          </a:p>
          <a:p>
            <a:pPr marL="344170" indent="-344170">
              <a:buFont typeface="Courier New" panose="05000000000000000000" pitchFamily="2" charset="2"/>
              <a:buChar char="o"/>
            </a:pPr>
            <a:r>
              <a:rPr lang="pl-PL" dirty="0">
                <a:cs typeface="Arial"/>
              </a:rPr>
              <a:t>Barszcz czerwony</a:t>
            </a:r>
          </a:p>
          <a:p>
            <a:pPr marL="344170" indent="-344170">
              <a:buFont typeface="Courier New" panose="05000000000000000000" pitchFamily="2" charset="2"/>
              <a:buChar char="o"/>
            </a:pPr>
            <a:r>
              <a:rPr lang="pl-PL" dirty="0">
                <a:cs typeface="Arial"/>
              </a:rPr>
              <a:t>Pierogi z kapustą i grzybami</a:t>
            </a:r>
          </a:p>
          <a:p>
            <a:pPr marL="344170" indent="-344170">
              <a:buFont typeface="Courier New" panose="05000000000000000000" pitchFamily="2" charset="2"/>
              <a:buChar char="o"/>
            </a:pPr>
            <a:r>
              <a:rPr lang="pl-PL" dirty="0">
                <a:cs typeface="Arial"/>
              </a:rPr>
              <a:t>Karp</a:t>
            </a:r>
          </a:p>
          <a:p>
            <a:pPr marL="344170" indent="-344170">
              <a:buFont typeface="Courier New" panose="05000000000000000000" pitchFamily="2" charset="2"/>
              <a:buChar char="o"/>
            </a:pPr>
            <a:r>
              <a:rPr lang="pl-PL" dirty="0">
                <a:cs typeface="Arial"/>
              </a:rPr>
              <a:t>Makowiec</a:t>
            </a:r>
          </a:p>
        </p:txBody>
      </p:sp>
      <p:pic>
        <p:nvPicPr>
          <p:cNvPr id="4" name="Obraz 4" descr="Obraz zawierający stół, talerz, żywność, wewnątrz&#10;&#10;Opis wygenerowany automatycznie">
            <a:extLst>
              <a:ext uri="{FF2B5EF4-FFF2-40B4-BE49-F238E27FC236}">
                <a16:creationId xmlns:a16="http://schemas.microsoft.com/office/drawing/2014/main" xmlns="" id="{6047CBA0-44D0-4C3B-8004-5501D4AE5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6209" y="4053951"/>
            <a:ext cx="5091828" cy="2800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6215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D9A8849-EF70-4AAA-AEBE-A687DFAED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4400" dirty="0">
                <a:solidFill>
                  <a:srgbClr val="4F0000"/>
                </a:solidFill>
                <a:latin typeface="Courier New"/>
                <a:cs typeface="Arial"/>
              </a:rPr>
              <a:t>Zwyczaje Bożonarodzeniowe</a:t>
            </a: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D0DED1E-C74C-4610-B428-CE1F77502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9490" y="2229568"/>
            <a:ext cx="7796540" cy="3997828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344170" indent="-344170">
              <a:buFont typeface="Courier New" panose="05000000000000000000" pitchFamily="2" charset="2"/>
              <a:buChar char="o"/>
            </a:pPr>
            <a:r>
              <a:rPr lang="pl-PL" sz="1800" b="1" dirty="0">
                <a:solidFill>
                  <a:schemeClr val="tx2">
                    <a:lumMod val="25000"/>
                  </a:schemeClr>
                </a:solidFill>
                <a:latin typeface="Courier New"/>
                <a:ea typeface="+mn-lt"/>
                <a:cs typeface="+mn-lt"/>
              </a:rPr>
              <a:t>Sianko pod obrusem</a:t>
            </a:r>
            <a:r>
              <a:rPr lang="pl-PL" sz="1600" dirty="0">
                <a:ea typeface="+mn-lt"/>
                <a:cs typeface="+mn-lt"/>
              </a:rPr>
              <a:t> – ten </a:t>
            </a:r>
            <a:r>
              <a:rPr lang="pl-PL" sz="1600" dirty="0" err="1">
                <a:ea typeface="+mn-lt"/>
                <a:cs typeface="+mn-lt"/>
              </a:rPr>
              <a:t>ten</a:t>
            </a:r>
            <a:r>
              <a:rPr lang="pl-PL" sz="1600" dirty="0">
                <a:ea typeface="+mn-lt"/>
                <a:cs typeface="+mn-lt"/>
              </a:rPr>
              <a:t> zwyczaj wywodzi się jeszcze z czasów pogańskich i ma związek z dawnym świętem agrarnym. Jak nakazuje tradycja, siano należy położyć pod obrusem. Symbolizuje to narodzenie Jezusa w ubóstwie..</a:t>
            </a:r>
            <a:endParaRPr lang="pl-PL" sz="1600" dirty="0">
              <a:cs typeface="Arial" panose="020B0604020202020204"/>
            </a:endParaRPr>
          </a:p>
          <a:p>
            <a:pPr marL="344170" indent="-344170">
              <a:buFont typeface="Courier New" panose="05000000000000000000" pitchFamily="2" charset="2"/>
              <a:buChar char="o"/>
            </a:pPr>
            <a:r>
              <a:rPr lang="pl-PL" sz="1800" b="1" dirty="0">
                <a:solidFill>
                  <a:schemeClr val="tx2">
                    <a:lumMod val="25000"/>
                  </a:schemeClr>
                </a:solidFill>
                <a:latin typeface="Courier New"/>
                <a:ea typeface="+mn-lt"/>
                <a:cs typeface="+mn-lt"/>
              </a:rPr>
              <a:t>Choinka</a:t>
            </a:r>
            <a:r>
              <a:rPr lang="pl-PL" sz="1600" dirty="0">
                <a:ea typeface="+mn-lt"/>
                <a:cs typeface="+mn-lt"/>
              </a:rPr>
              <a:t> – jako „drzewo życia” jest symbolem chrześcijańskim – ubiera się ją w dniu, w którym wspominamy naszych pierwszych rodziców: Adama i Ewę. Przypomina ona ludziom naukę o upadku i odkupieniu rodzaju ludzkiego</a:t>
            </a:r>
          </a:p>
          <a:p>
            <a:pPr marL="344170" indent="-344170">
              <a:buFont typeface="Courier New" panose="05000000000000000000" pitchFamily="2" charset="2"/>
              <a:buChar char="o"/>
            </a:pPr>
            <a:r>
              <a:rPr lang="pl-PL" sz="1800" b="1" dirty="0">
                <a:solidFill>
                  <a:schemeClr val="tx2">
                    <a:lumMod val="25000"/>
                  </a:schemeClr>
                </a:solidFill>
                <a:latin typeface="Courier New"/>
                <a:ea typeface="+mn-lt"/>
                <a:cs typeface="+mn-lt"/>
              </a:rPr>
              <a:t>Opłatek</a:t>
            </a:r>
            <a:r>
              <a:rPr lang="pl-PL" sz="1600" dirty="0">
                <a:ea typeface="+mn-lt"/>
                <a:cs typeface="+mn-lt"/>
              </a:rPr>
              <a:t> – przełamanie opłatka ze wszystkimi uczestnikami wieczerzy wigilijnej jest jej centralnym punktem. Gest ten symbolizuje wzajemne poświecenie się jednych dla drugich i chęć dzielenia się z bliskimi owocami swojej codziennej pracy. Dzielenie się opłatkiem ma w zamyśle zbliżać i łączyć ludzi.</a:t>
            </a:r>
            <a:endParaRPr lang="pl-PL" sz="1600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5790848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0127638-89DB-48B4-AE44-CB4BC9A96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4400" dirty="0">
                <a:solidFill>
                  <a:srgbClr val="4F0000"/>
                </a:solidFill>
                <a:latin typeface="Courier New"/>
                <a:cs typeface="Arial"/>
              </a:rPr>
              <a:t>Zwyczaje</a:t>
            </a:r>
            <a:r>
              <a:rPr lang="pl-PL" sz="5400" dirty="0">
                <a:solidFill>
                  <a:srgbClr val="4F0000"/>
                </a:solidFill>
                <a:latin typeface="Courier New"/>
                <a:cs typeface="Arial"/>
              </a:rPr>
              <a:t> </a:t>
            </a:r>
            <a:r>
              <a:rPr lang="pl-PL" sz="4400" dirty="0">
                <a:solidFill>
                  <a:srgbClr val="4F0000"/>
                </a:solidFill>
                <a:latin typeface="Courier New"/>
                <a:cs typeface="Arial"/>
              </a:rPr>
              <a:t>Bożonarodzeniowe</a:t>
            </a:r>
            <a:endParaRPr lang="pl-PL" sz="4400">
              <a:solidFill>
                <a:srgbClr val="4F0000"/>
              </a:solidFill>
              <a:latin typeface="Courier New"/>
              <a:cs typeface="Courier New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6839006-CD0B-4AA2-AD29-E0D043B59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0531" y="2814116"/>
            <a:ext cx="7796540" cy="3997828"/>
          </a:xfrm>
        </p:spPr>
        <p:txBody>
          <a:bodyPr/>
          <a:lstStyle/>
          <a:p>
            <a:pPr marL="344170" indent="-344170">
              <a:buFont typeface="Courier New" panose="05000000000000000000" pitchFamily="2" charset="2"/>
              <a:buChar char="o"/>
            </a:pPr>
            <a:r>
              <a:rPr lang="pl-PL" sz="1800" b="1" dirty="0">
                <a:solidFill>
                  <a:schemeClr val="tx2">
                    <a:lumMod val="25000"/>
                  </a:schemeClr>
                </a:solidFill>
                <a:latin typeface="Courier New"/>
                <a:ea typeface="+mn-lt"/>
                <a:cs typeface="+mn-lt"/>
              </a:rPr>
              <a:t>Pierwsza gwiazdka</a:t>
            </a:r>
            <a:r>
              <a:rPr lang="pl-PL" b="1" dirty="0">
                <a:ea typeface="+mn-lt"/>
                <a:cs typeface="+mn-lt"/>
              </a:rPr>
              <a:t> </a:t>
            </a:r>
            <a:r>
              <a:rPr lang="pl-PL" dirty="0">
                <a:ea typeface="+mn-lt"/>
                <a:cs typeface="+mn-lt"/>
              </a:rPr>
              <a:t>– </a:t>
            </a:r>
            <a:r>
              <a:rPr lang="pl-PL" sz="1600" dirty="0">
                <a:ea typeface="+mn-lt"/>
                <a:cs typeface="+mn-lt"/>
              </a:rPr>
              <a:t>tradycyjnie wieczerza wigilijna rozpoczyna się wraz z pierwszą gwiazdką na niebie. Jest to symboliczne nawiązanie do Gwiazdy Betlejemskiej, oznaczającej narodziny Jezusa, którą według Biblii na wschodniej stronie nieba ujrzeli Trzej Królowie.</a:t>
            </a:r>
            <a:endParaRPr lang="pl-PL" sz="1600">
              <a:cs typeface="Arial" panose="020B0604020202020204"/>
            </a:endParaRPr>
          </a:p>
          <a:p>
            <a:pPr marL="344170" indent="-344170">
              <a:buFont typeface="Courier New" panose="05000000000000000000" pitchFamily="2" charset="2"/>
              <a:buChar char="o"/>
            </a:pPr>
            <a:r>
              <a:rPr lang="pl-PL" sz="1800" b="1" dirty="0">
                <a:solidFill>
                  <a:schemeClr val="tx2">
                    <a:lumMod val="25000"/>
                  </a:schemeClr>
                </a:solidFill>
                <a:latin typeface="Courier New"/>
                <a:ea typeface="+mn-lt"/>
                <a:cs typeface="+mn-lt"/>
              </a:rPr>
              <a:t>Dodatkowe nakrycie</a:t>
            </a:r>
            <a:r>
              <a:rPr lang="pl-PL" sz="1800" dirty="0">
                <a:ea typeface="+mn-lt"/>
                <a:cs typeface="+mn-lt"/>
              </a:rPr>
              <a:t> – </a:t>
            </a:r>
            <a:r>
              <a:rPr lang="pl-PL" sz="1600" dirty="0">
                <a:ea typeface="+mn-lt"/>
                <a:cs typeface="+mn-lt"/>
              </a:rPr>
              <a:t>na stole gospodyni ustawia dodatkowe nakrycie, jedno więcej niż jest uczestników wieczerzy. Jest ono symbolicznie przeznaczone dla niezapowiedzianego gościa. To także wyraz pamięci o naszych bliskich, którzy są nieobecni, którzy nie mogli dotrzeć na wieczerzę np. zza granicy. Puste nakrycie wyraża także pamięć o członku rodziny, który zmarł.</a:t>
            </a:r>
            <a:endParaRPr lang="pl-PL" sz="1600" dirty="0">
              <a:cs typeface="Arial" panose="020B0604020202020204"/>
            </a:endParaRPr>
          </a:p>
          <a:p>
            <a:pPr marL="344170" indent="-344170"/>
            <a:endParaRPr lang="pl-PL" sz="1600" dirty="0">
              <a:cs typeface="Arial" panose="020B0604020202020204"/>
            </a:endParaRPr>
          </a:p>
          <a:p>
            <a:pPr marL="344170" indent="-344170"/>
            <a:endParaRPr lang="pl-PL" sz="1800" dirty="0">
              <a:cs typeface="Arial" panose="020B0604020202020204"/>
            </a:endParaRPr>
          </a:p>
          <a:p>
            <a:pPr marL="344170" indent="-344170"/>
            <a:endParaRPr lang="pl-PL" sz="1800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45136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6C94257-A4D1-4E6B-96AB-829BB3641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2603" y="453152"/>
            <a:ext cx="7958331" cy="107722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pl-PL" sz="4400" dirty="0">
                <a:solidFill>
                  <a:srgbClr val="4F0000"/>
                </a:solidFill>
                <a:latin typeface="Courier New"/>
                <a:cs typeface="Arial"/>
              </a:rPr>
              <a:t>Boże narodzenie w Szwecji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AA081385-FD07-4FD8-B74E-65EF99545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7407" y="2480088"/>
            <a:ext cx="7796540" cy="3997828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344170" indent="-344170"/>
            <a:r>
              <a:rPr lang="pl-PL" sz="1400" dirty="0">
                <a:ea typeface="+mn-lt"/>
                <a:cs typeface="+mn-lt"/>
              </a:rPr>
              <a:t>święto Narodzenia Pańskiego, które na gruncie szwedzkim stanowi połączenie tradycji z różnych epok, począwszy od zwyczajów wywodzących się z pradawnego święta pogańskiego </a:t>
            </a:r>
            <a:r>
              <a:rPr lang="pl-PL" sz="1400" err="1">
                <a:ea typeface="+mn-lt"/>
                <a:cs typeface="+mn-lt"/>
              </a:rPr>
              <a:t>jul</a:t>
            </a:r>
            <a:r>
              <a:rPr lang="pl-PL" sz="1400" dirty="0">
                <a:ea typeface="+mn-lt"/>
                <a:cs typeface="+mn-lt"/>
              </a:rPr>
              <a:t> poprzez tradycje chrześcijańskie  do tradycji nowszych, zarówno rodzimych i obcych. W czasach współczesnych jego obchody zostały częściowo spłycone, zlaicyzowane i skomercjalizowane, a ich element religijny zszedł, w porównaniu z ubiegłymi stuleciami, na dalszy plan</a:t>
            </a:r>
            <a:endParaRPr lang="pl-PL" sz="1400">
              <a:cs typeface="Arial" panose="020B0604020202020204"/>
            </a:endParaRPr>
          </a:p>
          <a:p>
            <a:pPr marL="344170" indent="-344170"/>
            <a:r>
              <a:rPr lang="pl-PL" sz="1400" dirty="0">
                <a:ea typeface="+mn-lt"/>
                <a:cs typeface="+mn-lt"/>
              </a:rPr>
              <a:t>W domach zbliżające się święta zwiastują świeczniki adwentów i dziecięce „bożonarodzeniowe kalendarze,, a w witrynach sklepów i nad ulicami – bożonarodzeniowe dekoracje. Tuż przed Bożym Narodzeniem mieszkania są przystrajane świątecznymi dekoracjami (świece, bieżniki, makatki, krasnale, anioły, domki z pierniczków). Na drzwiach wejściowych są często wieszane zielone wianki z gałązek borówkowych lub sosnowych. Osobliwością krajów skandynawskich jest fakt, iż punkt kulminacyjny świąt Bożego Narodzenia przypada w Wigilię, 24 grudnia. Je się wówczas wigilijny obiad i rozdaje prezenty, ale dopiero po obejrzeniu w telewizji programu z klasycznymi filmami Walta Disneya. Zwyczajowymi elementami szwedzkiego Bożego Narodzenia są: choinka i szopka, gwiazdkowe prezenty , kartki świąteczne z życzeniami Wesołych Świąt, krasnoludek </a:t>
            </a:r>
            <a:r>
              <a:rPr lang="pl-PL" sz="1400" err="1">
                <a:ea typeface="+mn-lt"/>
                <a:cs typeface="+mn-lt"/>
              </a:rPr>
              <a:t>Jultomte</a:t>
            </a:r>
            <a:r>
              <a:rPr lang="pl-PL" sz="1400" dirty="0">
                <a:ea typeface="+mn-lt"/>
                <a:cs typeface="+mn-lt"/>
              </a:rPr>
              <a:t>  i bożonarodzeniowy koziołek.</a:t>
            </a:r>
            <a:endParaRPr lang="pl-PL" sz="1400">
              <a:cs typeface="Arial"/>
            </a:endParaRPr>
          </a:p>
          <a:p>
            <a:pPr marL="344170" indent="-344170"/>
            <a:endParaRPr lang="pl-PL" sz="1400" dirty="0">
              <a:cs typeface="Arial"/>
            </a:endParaRPr>
          </a:p>
        </p:txBody>
      </p:sp>
      <p:pic>
        <p:nvPicPr>
          <p:cNvPr id="4" name="Obraz 4" descr="Obraz zawierający budynek, fontanna, stół, jasne&#10;&#10;Opis wygenerowany automatycznie">
            <a:extLst>
              <a:ext uri="{FF2B5EF4-FFF2-40B4-BE49-F238E27FC236}">
                <a16:creationId xmlns:a16="http://schemas.microsoft.com/office/drawing/2014/main" xmlns="" id="{2E1632F5-7105-47D4-A646-B95F6D7DD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9897" y="5280985"/>
            <a:ext cx="75678" cy="53447"/>
          </a:xfrm>
          <a:prstGeom prst="rect">
            <a:avLst/>
          </a:prstGeom>
        </p:spPr>
      </p:pic>
      <p:sp>
        <p:nvSpPr>
          <p:cNvPr id="5" name="Owal 4">
            <a:extLst>
              <a:ext uri="{FF2B5EF4-FFF2-40B4-BE49-F238E27FC236}">
                <a16:creationId xmlns:a16="http://schemas.microsoft.com/office/drawing/2014/main" xmlns="" id="{6E1F4764-ED54-4720-BAF7-064B8A15DDA5}"/>
              </a:ext>
            </a:extLst>
          </p:cNvPr>
          <p:cNvSpPr/>
          <p:nvPr/>
        </p:nvSpPr>
        <p:spPr>
          <a:xfrm>
            <a:off x="16390306" y="811059"/>
            <a:ext cx="918575" cy="9185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970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B555EC7-7AAB-4E58-8DEA-37D26F368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437" y="331023"/>
            <a:ext cx="8887344" cy="1077229"/>
          </a:xfrm>
        </p:spPr>
        <p:txBody>
          <a:bodyPr>
            <a:normAutofit fontScale="90000"/>
          </a:bodyPr>
          <a:lstStyle/>
          <a:p>
            <a:r>
              <a:rPr lang="pl-PL" sz="1800" dirty="0">
                <a:latin typeface="Courier New"/>
                <a:ea typeface="+mj-lt"/>
                <a:cs typeface="+mj-lt"/>
              </a:rPr>
              <a:t> Świąteczne dekoracje na      </a:t>
            </a:r>
            <a:br>
              <a:rPr lang="pl-PL" sz="1800" dirty="0">
                <a:latin typeface="Courier New"/>
                <a:ea typeface="+mj-lt"/>
                <a:cs typeface="+mj-lt"/>
              </a:rPr>
            </a:br>
            <a:r>
              <a:rPr lang="pl-PL" sz="1800">
                <a:latin typeface="Courier New"/>
                <a:ea typeface="+mj-lt"/>
                <a:cs typeface="+mj-lt"/>
              </a:rPr>
              <a:t>  Placu Sergela w Sztokholmie</a:t>
            </a:r>
            <a:r>
              <a:rPr lang="pl-PL" sz="1800" dirty="0">
                <a:latin typeface="Courier New"/>
                <a:ea typeface="+mj-lt"/>
                <a:cs typeface="+mj-lt"/>
              </a:rPr>
              <a:t/>
            </a:r>
            <a:br>
              <a:rPr lang="pl-PL" sz="1800" dirty="0">
                <a:latin typeface="Courier New"/>
                <a:ea typeface="+mj-lt"/>
                <a:cs typeface="+mj-lt"/>
              </a:rPr>
            </a:br>
            <a:r>
              <a:rPr lang="pl-PL" sz="1800" dirty="0">
                <a:latin typeface="Courier New"/>
                <a:cs typeface="Arial"/>
              </a:rPr>
              <a:t/>
            </a:r>
            <a:br>
              <a:rPr lang="pl-PL" sz="1800" dirty="0">
                <a:latin typeface="Courier New"/>
                <a:cs typeface="Arial"/>
              </a:rPr>
            </a:br>
            <a:r>
              <a:rPr lang="pl-PL" sz="1800" dirty="0">
                <a:cs typeface="Arial"/>
              </a:rPr>
              <a:t/>
            </a:r>
            <a:br>
              <a:rPr lang="pl-PL" sz="1800" dirty="0">
                <a:cs typeface="Arial"/>
              </a:rPr>
            </a:br>
            <a:r>
              <a:rPr lang="pl-PL" sz="1800" dirty="0">
                <a:cs typeface="Arial"/>
              </a:rPr>
              <a:t/>
            </a:r>
            <a:br>
              <a:rPr lang="pl-PL" sz="1800" dirty="0">
                <a:cs typeface="Arial"/>
              </a:rPr>
            </a:br>
            <a:r>
              <a:rPr lang="pl-PL" sz="1800" dirty="0">
                <a:cs typeface="Arial"/>
              </a:rPr>
              <a:t/>
            </a:r>
            <a:br>
              <a:rPr lang="pl-PL" sz="1800" dirty="0">
                <a:cs typeface="Arial"/>
              </a:rPr>
            </a:br>
            <a:r>
              <a:rPr lang="pl-PL" sz="1800" dirty="0">
                <a:cs typeface="Arial"/>
              </a:rPr>
              <a:t/>
            </a:r>
            <a:br>
              <a:rPr lang="pl-PL" sz="1800" dirty="0">
                <a:cs typeface="Arial"/>
              </a:rPr>
            </a:br>
            <a:r>
              <a:rPr lang="pl-PL" sz="1800" dirty="0">
                <a:cs typeface="Arial"/>
              </a:rPr>
              <a:t/>
            </a:r>
            <a:br>
              <a:rPr lang="pl-PL" sz="1800" dirty="0">
                <a:cs typeface="Arial"/>
              </a:rPr>
            </a:br>
            <a:r>
              <a:rPr lang="pl-PL" sz="1800" dirty="0">
                <a:cs typeface="Arial"/>
              </a:rPr>
              <a:t/>
            </a:r>
            <a:br>
              <a:rPr lang="pl-PL" sz="1800" dirty="0">
                <a:cs typeface="Arial"/>
              </a:rPr>
            </a:br>
            <a:r>
              <a:rPr lang="pl-PL" sz="1800" dirty="0">
                <a:cs typeface="Arial"/>
              </a:rPr>
              <a:t/>
            </a:r>
            <a:br>
              <a:rPr lang="pl-PL" sz="1800" dirty="0">
                <a:cs typeface="Arial"/>
              </a:rPr>
            </a:br>
            <a:r>
              <a:rPr lang="pl-PL" sz="1800" dirty="0">
                <a:cs typeface="Arial"/>
              </a:rPr>
              <a:t/>
            </a:r>
            <a:br>
              <a:rPr lang="pl-PL" sz="1800" dirty="0">
                <a:cs typeface="Arial"/>
              </a:rPr>
            </a:br>
            <a:r>
              <a:rPr lang="pl-PL" sz="1800" dirty="0">
                <a:cs typeface="Arial"/>
              </a:rPr>
              <a:t/>
            </a:r>
            <a:br>
              <a:rPr lang="pl-PL" sz="1800" dirty="0">
                <a:cs typeface="Arial"/>
              </a:rPr>
            </a:br>
            <a:r>
              <a:rPr lang="pl-PL" sz="1800" dirty="0">
                <a:cs typeface="Arial"/>
              </a:rPr>
              <a:t/>
            </a:r>
            <a:br>
              <a:rPr lang="pl-PL" sz="1800" dirty="0">
                <a:cs typeface="Arial"/>
              </a:rPr>
            </a:br>
            <a:r>
              <a:rPr lang="pl-PL" sz="1800" dirty="0">
                <a:cs typeface="Arial"/>
              </a:rPr>
              <a:t/>
            </a:r>
            <a:br>
              <a:rPr lang="pl-PL" sz="1800" dirty="0">
                <a:cs typeface="Arial"/>
              </a:rPr>
            </a:br>
            <a:r>
              <a:rPr lang="pl-PL" sz="1800" dirty="0">
                <a:cs typeface="Arial"/>
              </a:rPr>
              <a:t/>
            </a:r>
            <a:br>
              <a:rPr lang="pl-PL" sz="1800" dirty="0">
                <a:cs typeface="Arial"/>
              </a:rPr>
            </a:br>
            <a:r>
              <a:rPr lang="pl-PL" sz="1800" dirty="0">
                <a:cs typeface="Arial"/>
              </a:rPr>
              <a:t/>
            </a:r>
            <a:br>
              <a:rPr lang="pl-PL" sz="1800" dirty="0">
                <a:cs typeface="Arial"/>
              </a:rPr>
            </a:br>
            <a:r>
              <a:rPr lang="pl-PL" sz="1800" dirty="0">
                <a:cs typeface="Arial"/>
              </a:rPr>
              <a:t/>
            </a:r>
            <a:br>
              <a:rPr lang="pl-PL" sz="1800" dirty="0">
                <a:cs typeface="Arial"/>
              </a:rPr>
            </a:br>
            <a:r>
              <a:rPr lang="pl-PL" sz="1800">
                <a:cs typeface="Arial"/>
              </a:rPr>
              <a:t>d</a:t>
            </a:r>
          </a:p>
        </p:txBody>
      </p:sp>
      <p:pic>
        <p:nvPicPr>
          <p:cNvPr id="4" name="Obraz 4" descr="Obraz zawierający budynek, fontanna, stół, jasne&#10;&#10;Opis wygenerowany automatycznie">
            <a:extLst>
              <a:ext uri="{FF2B5EF4-FFF2-40B4-BE49-F238E27FC236}">
                <a16:creationId xmlns:a16="http://schemas.microsoft.com/office/drawing/2014/main" xmlns="" id="{F87A38C1-9764-4889-AA66-21BF582B67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9320" y="205310"/>
            <a:ext cx="5397212" cy="3807328"/>
          </a:xfrm>
          <a:prstGeom prst="rect">
            <a:avLst/>
          </a:prstGeom>
        </p:spPr>
      </p:pic>
      <p:pic>
        <p:nvPicPr>
          <p:cNvPr id="5" name="Obraz 5" descr="Obraz zawierający budynek, zewnętrzne, scena, droga&#10;&#10;Opis wygenerowany automatycznie">
            <a:extLst>
              <a:ext uri="{FF2B5EF4-FFF2-40B4-BE49-F238E27FC236}">
                <a16:creationId xmlns:a16="http://schemas.microsoft.com/office/drawing/2014/main" xmlns="" id="{581007F2-8232-4973-8D31-AC6CD6A6F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024" y="3352597"/>
            <a:ext cx="5739007" cy="3509779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4D0D6EA3-B85E-474C-ADB0-925D18D569C7}"/>
              </a:ext>
            </a:extLst>
          </p:cNvPr>
          <p:cNvSpPr txBox="1"/>
          <p:nvPr/>
        </p:nvSpPr>
        <p:spPr>
          <a:xfrm>
            <a:off x="3304784" y="5465524"/>
            <a:ext cx="27431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>
                <a:latin typeface="Courier New"/>
                <a:cs typeface="Arial"/>
              </a:rPr>
              <a:t>Świąteczne dekoracje Visby</a:t>
            </a:r>
            <a:endParaRPr lang="pl-PL" dirty="0">
              <a:latin typeface="Courier New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49109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EC571CF-7101-43CE-8647-8757025C8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5233" y="630604"/>
            <a:ext cx="7958331" cy="1077229"/>
          </a:xfrm>
        </p:spPr>
        <p:txBody>
          <a:bodyPr>
            <a:normAutofit/>
          </a:bodyPr>
          <a:lstStyle/>
          <a:p>
            <a:pPr algn="ctr"/>
            <a:r>
              <a:rPr lang="pl-PL" sz="4400" i="1">
                <a:solidFill>
                  <a:srgbClr val="4F0000"/>
                </a:solidFill>
                <a:latin typeface="Courier New"/>
                <a:cs typeface="Arial"/>
              </a:rPr>
              <a:t>Anglia</a:t>
            </a:r>
            <a:endParaRPr lang="pl-PL" sz="4400" i="1">
              <a:solidFill>
                <a:srgbClr val="4F0000"/>
              </a:solidFill>
              <a:latin typeface="Courier New"/>
              <a:cs typeface="Courier New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AE21C7A3-2255-42DE-9B9F-182692DA3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7818" y="872582"/>
            <a:ext cx="7796540" cy="3997828"/>
          </a:xfrm>
        </p:spPr>
        <p:txBody>
          <a:bodyPr/>
          <a:lstStyle/>
          <a:p>
            <a:pPr marL="344170" indent="-344170">
              <a:buFont typeface="Courier New" panose="05000000000000000000" pitchFamily="2" charset="2"/>
              <a:buChar char="o"/>
            </a:pPr>
            <a:r>
              <a:rPr lang="pl-PL">
                <a:ea typeface="+mn-lt"/>
                <a:cs typeface="+mn-lt"/>
              </a:rPr>
              <a:t>Anglicy obchodzą świeta entuzjastycznie, można powiedzieć, że są mistrzami świętowania. Przygotowują się do tego kilka tygodni wczśniej, żeby zdążyć z przygotowaniem potraw.</a:t>
            </a:r>
            <a:endParaRPr lang="pl-PL"/>
          </a:p>
          <a:p>
            <a:pPr marL="344170" indent="-344170">
              <a:buFont typeface="Courier New" panose="05000000000000000000" pitchFamily="2" charset="2"/>
              <a:buChar char="o"/>
            </a:pPr>
            <a:r>
              <a:rPr lang="pl-PL">
                <a:ea typeface="+mn-lt"/>
                <a:cs typeface="+mn-lt"/>
              </a:rPr>
              <a:t>Dużo wcześniej dekorują swoje domy, zawieszają na drzwiach jemiołę, ubierają choinki oraz słuchają pieśni bożonarodzeniowych</a:t>
            </a:r>
            <a:endParaRPr lang="pl-PL" dirty="0">
              <a:cs typeface="Arial" panose="020B0604020202020204"/>
            </a:endParaRPr>
          </a:p>
        </p:txBody>
      </p:sp>
      <p:pic>
        <p:nvPicPr>
          <p:cNvPr id="4" name="Obraz 4" descr="Obraz zawierający budynek, zewnętrzne, droga, ulica&#10;&#10;Opis wygenerowany automatycznie">
            <a:extLst>
              <a:ext uri="{FF2B5EF4-FFF2-40B4-BE49-F238E27FC236}">
                <a16:creationId xmlns:a16="http://schemas.microsoft.com/office/drawing/2014/main" xmlns="" id="{6F3C754D-B303-4021-98BF-3D52F0F4D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5770" y="3740942"/>
            <a:ext cx="5154459" cy="3113047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F6407227-82F2-4981-84AC-3E5C7D953918}"/>
              </a:ext>
            </a:extLst>
          </p:cNvPr>
          <p:cNvSpPr txBox="1"/>
          <p:nvPr/>
        </p:nvSpPr>
        <p:spPr>
          <a:xfrm>
            <a:off x="3927823" y="5545768"/>
            <a:ext cx="27431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>
                <a:latin typeface="Courier New"/>
                <a:ea typeface="+mn-lt"/>
                <a:cs typeface="+mn-lt"/>
              </a:rPr>
              <a:t>Oxford Street w Angli</a:t>
            </a:r>
          </a:p>
        </p:txBody>
      </p:sp>
    </p:spTree>
    <p:extLst>
      <p:ext uri="{BB962C8B-B14F-4D97-AF65-F5344CB8AC3E}">
        <p14:creationId xmlns:p14="http://schemas.microsoft.com/office/powerpoint/2010/main" val="83926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D4AB5BC-8B12-4293-8A30-3549FF591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400">
                <a:solidFill>
                  <a:srgbClr val="4F0000"/>
                </a:solidFill>
                <a:latin typeface="Courier New"/>
                <a:cs typeface="Arial"/>
              </a:rPr>
              <a:t>Pasterka</a:t>
            </a:r>
            <a:endParaRPr lang="pl-PL" sz="4400">
              <a:solidFill>
                <a:srgbClr val="4F0000"/>
              </a:solidFill>
              <a:latin typeface="Courier New"/>
              <a:cs typeface="Courier New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E390CA3-FD52-45CA-A56A-8954C2A35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0558" y="924774"/>
            <a:ext cx="7796540" cy="3997828"/>
          </a:xfrm>
        </p:spPr>
        <p:txBody>
          <a:bodyPr/>
          <a:lstStyle/>
          <a:p>
            <a:pPr marL="344170" indent="-344170">
              <a:buFont typeface="Courier New"/>
              <a:buChar char="o"/>
            </a:pPr>
            <a:r>
              <a:rPr lang="pl-PL">
                <a:ea typeface="+mn-lt"/>
                <a:cs typeface="+mn-lt"/>
              </a:rPr>
              <a:t>uroczysta msza odprawiana w nocy  z 24 na 25 grudnia, jako druga z liturgicznej uroczystości Bożego Narodzenia. Pasterka upamiętnia oczekiwanie i modlitwę pasterzy zmierzających </a:t>
            </a:r>
            <a:r>
              <a:rPr lang="pl-PL" dirty="0">
                <a:ea typeface="+mn-lt"/>
                <a:cs typeface="+mn-lt"/>
              </a:rPr>
              <a:t>do </a:t>
            </a:r>
            <a:r>
              <a:rPr lang="pl-PL">
                <a:ea typeface="+mn-lt"/>
                <a:cs typeface="+mn-lt"/>
              </a:rPr>
              <a:t>Betlejem. W Polsce jest jedną z najważniejszych świątecznych tradycji.</a:t>
            </a:r>
            <a:endParaRPr lang="pl-PL">
              <a:cs typeface="Arial" panose="020B0604020202020204"/>
            </a:endParaRPr>
          </a:p>
        </p:txBody>
      </p:sp>
      <p:pic>
        <p:nvPicPr>
          <p:cNvPr id="4" name="Obraz 4" descr="Obraz zawierający wewnątrz, duży, budynek, wypełnione&#10;&#10;Opis wygenerowany automatycznie">
            <a:extLst>
              <a:ext uri="{FF2B5EF4-FFF2-40B4-BE49-F238E27FC236}">
                <a16:creationId xmlns:a16="http://schemas.microsoft.com/office/drawing/2014/main" xmlns="" id="{E441D897-F230-434D-A0D7-AC5C5E878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0317" y="3864657"/>
            <a:ext cx="4225445" cy="262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88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130</Words>
  <Application>Microsoft Office PowerPoint</Application>
  <PresentationFormat>Niestandardowy</PresentationFormat>
  <Paragraphs>31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Madison</vt:lpstr>
      <vt:lpstr>Boże Narodzenie</vt:lpstr>
      <vt:lpstr>Wigilia</vt:lpstr>
      <vt:lpstr>Potrawy świąteczne</vt:lpstr>
      <vt:lpstr>Zwyczaje Bożonarodzeniowe</vt:lpstr>
      <vt:lpstr>Zwyczaje Bożonarodzeniowe</vt:lpstr>
      <vt:lpstr>Boże narodzenie w Szwecji</vt:lpstr>
      <vt:lpstr> Świąteczne dekoracje na         Placu Sergela w Sztokholmie                d</vt:lpstr>
      <vt:lpstr>Anglia</vt:lpstr>
      <vt:lpstr>Pasterka</vt:lpstr>
      <vt:lpstr>Wesołych Świąt!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Rendzia</dc:creator>
  <cp:lastModifiedBy>Rendzia</cp:lastModifiedBy>
  <cp:revision>353</cp:revision>
  <dcterms:created xsi:type="dcterms:W3CDTF">2020-12-09T08:34:36Z</dcterms:created>
  <dcterms:modified xsi:type="dcterms:W3CDTF">2020-12-18T19:15:39Z</dcterms:modified>
</cp:coreProperties>
</file>